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  <p:sldId id="292" r:id="rId6"/>
    <p:sldId id="293" r:id="rId7"/>
    <p:sldId id="295" r:id="rId8"/>
    <p:sldId id="296" r:id="rId9"/>
    <p:sldId id="297" r:id="rId10"/>
    <p:sldId id="298" r:id="rId11"/>
    <p:sldId id="272" r:id="rId12"/>
    <p:sldId id="294" r:id="rId13"/>
    <p:sldId id="299" r:id="rId14"/>
    <p:sldId id="300" r:id="rId15"/>
    <p:sldId id="301" r:id="rId16"/>
    <p:sldId id="303" r:id="rId17"/>
    <p:sldId id="302" r:id="rId18"/>
    <p:sldId id="304" r:id="rId19"/>
    <p:sldId id="305" r:id="rId20"/>
    <p:sldId id="291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C11"/>
    <a:srgbClr val="177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/>
    <p:restoredTop sz="94744"/>
  </p:normalViewPr>
  <p:slideViewPr>
    <p:cSldViewPr snapToGrid="0">
      <p:cViewPr varScale="1">
        <p:scale>
          <a:sx n="119" d="100"/>
          <a:sy n="119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A16A-CE4A-AE84-4114-DB8018239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</a:t>
            </a:r>
            <a:r>
              <a:rPr lang="en-US" sz="6600" dirty="0"/>
              <a:t> Probability and the Normal Distribution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D8E9A-A007-F324-B075-8044DDF79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FECD-27A2-BFC4-EF99-B2276454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Normal, Binomial, or Neither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96FE-DB2D-96E3-7FBD-0B8F576F3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Determine, if possible, which of the following scenarios are well-modeled by a normal distribution, binomial distribution, or neither</a:t>
            </a:r>
          </a:p>
          <a:p>
            <a:pPr marL="457200" lvl="1" indent="0">
              <a:buNone/>
            </a:pPr>
            <a:r>
              <a:rPr lang="en-US" b="1" dirty="0">
                <a:latin typeface="Palatino Linotype" panose="02040502050505030304" pitchFamily="18" charset="0"/>
                <a:ea typeface="Palatino" pitchFamily="2" charset="77"/>
              </a:rPr>
              <a:t>Scenario 1:</a:t>
            </a:r>
            <a:r>
              <a:rPr lang="en-US" b="1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The time it takes runners to complete a marathon is approximately normally distributed with a mean of 4.5 hours and a standard deviation of 0.75 hours.</a:t>
            </a:r>
            <a:endParaRPr lang="en-US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Palatino Linotype" panose="02040502050505030304" pitchFamily="18" charset="0"/>
              </a:rPr>
              <a:t>Scenario 2:</a:t>
            </a: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You roll a fair six-sided die repeatedly until a six appears, and you want to know how many rolls it takes.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Scenario 3: 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A factory has a 2% defect rate. Each day, 200 items are produced, and the number of defective items is counted.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Scenario 4: 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The lifespan of a certain smartphone battery is approximately normally distributed with a mean of 18 months and a standard deviation of 3 months.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Scenario 5: 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The number of cars passing through a toll booth in a 10-minute period is recorded. On average, 50 cars pass through every 10 minutes.</a:t>
            </a:r>
            <a:endParaRPr lang="en-US" b="1" i="0" dirty="0">
              <a:solidFill>
                <a:srgbClr val="000000"/>
              </a:solidFill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5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631B-871B-69FA-6737-78D9421C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Finding Probabilities Using a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2150A-0CC3-4E0A-8F62-3E10A4F02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Excel, we can use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function to calculate probabilities from a normal distribution.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𝑇𝑅𝑈𝐸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last argument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is always set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𝑇𝑅𝑈𝐸</m:t>
                    </m:r>
                  </m:oMath>
                </a14:m>
                <a:r>
                  <a:rPr lang="en-US" dirty="0"/>
                  <a:t>, unlike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𝐵𝐼𝑁𝑂𝑀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, we’ll need to be creative about applying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to find probabilities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02150A-0CC3-4E0A-8F62-3E10A4F02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27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FD901-863A-6F48-F9A6-5E25B21F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br>
              <a:rPr lang="en-US" sz="2200" dirty="0"/>
            </a:br>
            <a:r>
              <a:rPr lang="en-US" sz="2200" dirty="0"/>
              <a:t>Calculating Probability: A Completed Example, Part 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04E8D-302D-C955-F039-4D40E70DE4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325113" cy="40741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Scenario: </a:t>
                </a:r>
                <a:r>
                  <a:rPr lang="en-US" dirty="0"/>
                  <a:t>Assume that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=4.5)</m:t>
                    </m:r>
                  </m:oMath>
                </a14:m>
                <a:r>
                  <a:rPr lang="en-US" dirty="0"/>
                  <a:t>.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&lt;40)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i="1" dirty="0"/>
                  <a:t>Solution.</a:t>
                </a:r>
                <a:r>
                  <a:rPr lang="en-US" dirty="0"/>
                  <a:t> Start with a picture…</a:t>
                </a:r>
              </a:p>
              <a:p>
                <a:pPr marL="457200" lvl="1" indent="0">
                  <a:buNone/>
                </a:pPr>
                <a:r>
                  <a:rPr lang="en-US" dirty="0"/>
                  <a:t>Since we want the area to the left of 40,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directly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𝑁𝑂𝑅𝑀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𝐷𝐼𝑆𝑇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40, 38, 4.5, 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𝑇𝑅𝑈𝐸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≈0.6716</m:t>
                    </m:r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04E8D-302D-C955-F039-4D40E70DE4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325113" cy="4074172"/>
              </a:xfrm>
              <a:blipFill>
                <a:blip r:embed="rId2"/>
                <a:stretch>
                  <a:fillRect l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0D9863A-FC0F-4B88-662F-B4110BCF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1580772"/>
            <a:ext cx="4637119" cy="37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4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F5124-DC10-3852-03F9-6A6BC5D9D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853A2-2005-763B-9DE9-7E584366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br>
              <a:rPr lang="en-US" sz="2200" dirty="0"/>
            </a:br>
            <a:r>
              <a:rPr lang="en-US" sz="2200" dirty="0"/>
              <a:t>Calculating Probability: A Completed Example, Part II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F8BD27-612B-C77B-A564-565E3FCCA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4325113" cy="407417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Scenario: </a:t>
                </a:r>
                <a:r>
                  <a:rPr lang="en-US" dirty="0"/>
                  <a:t>Assume that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=4.5)</m:t>
                    </m:r>
                  </m:oMath>
                </a14:m>
                <a:r>
                  <a:rPr lang="en-US" dirty="0"/>
                  <a:t>.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≥45)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i="1" dirty="0"/>
                  <a:t>Solution.</a:t>
                </a:r>
                <a:r>
                  <a:rPr lang="en-US" dirty="0"/>
                  <a:t> Start with a picture…</a:t>
                </a:r>
              </a:p>
              <a:p>
                <a:pPr marL="457200" lvl="1" indent="0">
                  <a:buNone/>
                </a:pPr>
                <a:r>
                  <a:rPr lang="en-US" dirty="0"/>
                  <a:t>Since we want the area to the right of 40, we’ll need to use the strategy of </a:t>
                </a:r>
                <a:r>
                  <a:rPr lang="en-US" i="1" dirty="0"/>
                  <a:t>removing the area we don’t want</a:t>
                </a:r>
                <a:r>
                  <a:rPr lang="en-US" dirty="0"/>
                  <a:t>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We start with 1 and remove the unshaded region</a:t>
                </a:r>
              </a:p>
              <a:p>
                <a:pPr marL="457200" lvl="1" indent="0">
                  <a:buNone/>
                </a:pPr>
                <a:r>
                  <a:rPr lang="en-US" b="0" dirty="0"/>
                  <a:t>1 -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𝐷𝐼𝑆𝑇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45, 38, 4.5, 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𝑇𝑅𝑈𝐸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≈0.0599</m:t>
                    </m:r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F8BD27-612B-C77B-A564-565E3FCCA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4325113" cy="4074172"/>
              </a:xfrm>
              <a:blipFill>
                <a:blip r:embed="rId2"/>
                <a:stretch>
                  <a:fillRect l="-1462" t="-621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F9E113-BB05-DE2E-75E6-DBEB72B7E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1580772"/>
            <a:ext cx="4637119" cy="37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1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2B912-7F1A-16ED-6007-1F422EDB6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D0BCF-7F89-2C8F-2180-393994EC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br>
              <a:rPr lang="en-US" sz="2200" dirty="0"/>
            </a:br>
            <a:r>
              <a:rPr lang="en-US" sz="2200" dirty="0"/>
              <a:t>Calculating Probability: A Completed Example, Part III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1F992-7E94-9A21-E39C-E994145C7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5605437" cy="25562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b="1" dirty="0"/>
                  <a:t>Scenario: </a:t>
                </a:r>
                <a:r>
                  <a:rPr lang="en-US" dirty="0"/>
                  <a:t>Assume that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=4.5)</m:t>
                    </m:r>
                  </m:oMath>
                </a14:m>
                <a:r>
                  <a:rPr lang="en-US" dirty="0"/>
                  <a:t>.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&lt;40)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i="1" dirty="0"/>
                  <a:t>Solution.</a:t>
                </a:r>
                <a:r>
                  <a:rPr lang="en-US" dirty="0"/>
                  <a:t> Start with a picture…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dirty="0"/>
                  <a:t>Since we want the area </a:t>
                </a:r>
                <a:r>
                  <a:rPr lang="en-US" b="1" dirty="0"/>
                  <a:t>between</a:t>
                </a:r>
                <a:r>
                  <a:rPr lang="en-US" dirty="0"/>
                  <a:t> two boundaries, we’ll calculate the area to the left of 40 and then remove the area to the left of 30 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1F992-7E94-9A21-E39C-E994145C7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5605437" cy="2556260"/>
              </a:xfrm>
              <a:blipFill>
                <a:blip r:embed="rId2"/>
                <a:stretch>
                  <a:fillRect l="-1131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a purple line&#10;&#10;Description automatically generated">
            <a:extLst>
              <a:ext uri="{FF2B5EF4-FFF2-40B4-BE49-F238E27FC236}">
                <a16:creationId xmlns:a16="http://schemas.microsoft.com/office/drawing/2014/main" id="{1C27EF04-7C82-ACBF-1117-C65F78AAF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39" y="1580773"/>
            <a:ext cx="3715813" cy="2991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7D8371-9D7E-0B9A-82F3-7761C7E7EFD7}"/>
                  </a:ext>
                </a:extLst>
              </p:cNvPr>
              <p:cNvSpPr txBox="1"/>
              <p:nvPr/>
            </p:nvSpPr>
            <p:spPr>
              <a:xfrm>
                <a:off x="1451579" y="4571991"/>
                <a:ext cx="9603273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𝑁𝑂𝑅𝑀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𝐷𝐼𝑆𝑇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40, 38, 4.5, 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𝑇𝑅𝑈𝐸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𝑁𝑂𝑅𝑀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𝐷𝐼𝑆𝑇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(30, 38, 4.5, 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𝑇𝑅𝑈𝐸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≈0.6339</m:t>
                      </m:r>
                    </m:oMath>
                  </m:oMathPara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7D8371-9D7E-0B9A-82F3-7761C7E7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4571991"/>
                <a:ext cx="9603273" cy="97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31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EFB1-D6D7-073F-03A6-E92F8169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Examples: Smartphone Battery Lifespan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6DEF-4021-FCB4-3155-AC26A936C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fontAlgn="base">
                  <a:buNone/>
                </a:pPr>
                <a:r>
                  <a:rPr lang="en-US" b="1" dirty="0"/>
                  <a:t>Scenario: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</a:rPr>
                  <a:t>The lifespan of a certain smartphone battery is approximately normally distributed with a mean of 18 months and a standard deviation of 3 months.</a:t>
                </a:r>
              </a:p>
              <a:p>
                <a:pPr marL="914400" lvl="1" indent="-457200" fontAlgn="base">
                  <a:buFont typeface="+mj-lt"/>
                  <a:buAutoNum type="alphaLcParenR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</a:rPr>
                  <a:t>What is the probability that a battery has a lifespan exceeding 2 years (24 months)?</a:t>
                </a:r>
              </a:p>
              <a:p>
                <a:pPr marL="914400" lvl="1" indent="-457200" fontAlgn="base">
                  <a:buFont typeface="+mj-lt"/>
                  <a:buAutoNum type="alphaLcParenR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</a:rPr>
                  <a:t>What is the probability that a battery has a lifespan between 16 months and 2 years?</a:t>
                </a:r>
              </a:p>
              <a:p>
                <a:pPr marL="914400" lvl="1" indent="-457200" fontAlgn="base">
                  <a:buFont typeface="+mj-lt"/>
                  <a:buAutoNum type="alphaLcParenR"/>
                </a:pPr>
                <a:r>
                  <a:rPr lang="en-US" dirty="0">
                    <a:solidFill>
                      <a:srgbClr val="000000"/>
                    </a:solidFill>
                    <a:latin typeface="Palatino Linotype" panose="02040502050505030304" pitchFamily="18" charset="0"/>
                  </a:rPr>
                  <a:t>Find the z-score for a battery with a 2-year lifespan (z-score reminder: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Palatino Linotype" panose="02040502050505030304" pitchFamily="18" charset="0"/>
                  </a:rPr>
                  <a:t>)</a:t>
                </a:r>
              </a:p>
              <a:p>
                <a:pPr marL="914400" lvl="1" indent="-457200" fontAlgn="base">
                  <a:buFont typeface="+mj-lt"/>
                  <a:buAutoNum type="alphaLcParenR"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</a:rPr>
                  <a:t>Use the standard normal distribution to compute the probability of observing a value at least that number of standard deviations above average – what do you notice?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756DEF-4021-FCB4-3155-AC26A936C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r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06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6825-9461-A948-E7A7-18DFAEAA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Calculating Percentiles/Quantiles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6004-B03F-A31A-614E-D53ED94EE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4"/>
            <a:ext cx="6735159" cy="29885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Sometimes, rather than looking for the probability of an event, we’re more interested in finding the event corresponding to a probability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b="1" dirty="0"/>
              <a:t>Example: </a:t>
            </a:r>
            <a:r>
              <a:rPr lang="en-US" dirty="0"/>
              <a:t>The manufacturer wants to put a warranty on their batteries, but they want to replace no more than 3% of batteries via warranty. What is the cutoff for the lifespan of these shortest lasting batteries?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i="1" dirty="0"/>
              <a:t>Solution. </a:t>
            </a:r>
            <a:r>
              <a:rPr lang="en-US" dirty="0"/>
              <a:t>The answer here will be a lifespan in hours rather than a probability. Let’s start with a picture.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3448-F633-649D-9038-BAB55F26B50A}"/>
                  </a:ext>
                </a:extLst>
              </p:cNvPr>
              <p:cNvSpPr txBox="1"/>
              <p:nvPr/>
            </p:nvSpPr>
            <p:spPr>
              <a:xfrm>
                <a:off x="2357438" y="5004247"/>
                <a:ext cx="948322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can use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𝐼𝑁𝑉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1600" dirty="0"/>
                  <a:t> function to find a boundary value given the area to its </a:t>
                </a:r>
                <a:r>
                  <a:rPr lang="en-US" sz="1600" b="1" dirty="0"/>
                  <a:t>left</a:t>
                </a:r>
                <a:endParaRPr lang="en-US" sz="1600" dirty="0"/>
              </a:p>
              <a:p>
                <a:r>
                  <a:rPr lang="en-US" sz="1600" dirty="0"/>
                  <a:t>The syntax for this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𝐼𝑁𝑉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𝐿𝐸𝐹𝑇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𝑁𝑂𝑅𝑀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𝐼𝑁𝑉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0.03, 18, 3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≈12.36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𝑚𝑜𝑛𝑡h𝑠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Setting a warranty period of 12 months would be reasonable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E73448-F633-649D-9038-BAB55F26B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38" y="5004247"/>
                <a:ext cx="9483229" cy="1077218"/>
              </a:xfrm>
              <a:prstGeom prst="rect">
                <a:avLst/>
              </a:prstGeom>
              <a:blipFill>
                <a:blip r:embed="rId2"/>
                <a:stretch>
                  <a:fillRect l="-401" t="-2326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05CFF88-9EC2-AC2D-B44E-AAC005FB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737" y="1853753"/>
            <a:ext cx="3170234" cy="25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5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2E45-128E-9E55-CE6D-95EF3AC0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Some Advice on Approaching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4C5568-0316-C2A1-BC69-A998E0926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457200" indent="-457200" algn="l" fontAlgn="base">
                  <a:buFont typeface="+mj-lt"/>
                  <a:buAutoNum type="arabicPeriod"/>
                </a:pPr>
                <a:r>
                  <a:rPr lang="en-US" dirty="0"/>
                  <a:t>Don’t “memorize” anything beyond…</a:t>
                </a:r>
                <a:r>
                  <a:rPr lang="en-US" dirty="0">
                    <a:effectLst/>
                  </a:rPr>
                  <a:t>the normal distribution is bell-shaped and centered at its mean</a:t>
                </a:r>
              </a:p>
              <a:p>
                <a:pPr lvl="1" fontAlgn="base"/>
                <a:r>
                  <a:rPr lang="en-US" dirty="0"/>
                  <a:t>U</a:t>
                </a:r>
                <a:r>
                  <a:rPr lang="en-US" dirty="0">
                    <a:effectLst/>
                  </a:rPr>
                  <a:t>se 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>
                    <a:effectLst/>
                  </a:rPr>
                  <a:t> if you have a boundary value(s) and need </a:t>
                </a:r>
                <a:r>
                  <a:rPr lang="en-US" i="1" dirty="0">
                    <a:effectLst/>
                    <a:latin typeface="inherit"/>
                  </a:rPr>
                  <a:t>to find a probability</a:t>
                </a:r>
                <a:endParaRPr lang="en-US" dirty="0">
                  <a:effectLst/>
                </a:endParaRPr>
              </a:p>
              <a:p>
                <a:pPr lvl="1" fontAlgn="base"/>
                <a:r>
                  <a:rPr lang="en-US" dirty="0"/>
                  <a:t>U</a:t>
                </a:r>
                <a:r>
                  <a:rPr lang="en-US" dirty="0">
                    <a:effectLst/>
                  </a:rPr>
                  <a:t>se 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𝐼𝑁𝑉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>
                    <a:effectLst/>
                  </a:rPr>
                  <a:t> if you have a probability/area and need </a:t>
                </a:r>
                <a:r>
                  <a:rPr lang="en-US" i="1" dirty="0">
                    <a:effectLst/>
                    <a:latin typeface="inherit"/>
                  </a:rPr>
                  <a:t>to find a boundary value</a:t>
                </a:r>
                <a:endParaRPr lang="en-US" dirty="0">
                  <a:effectLst/>
                </a:endParaRPr>
              </a:p>
              <a:p>
                <a:pPr marL="457200" indent="-457200" algn="l" fontAlgn="base">
                  <a:buFont typeface="+mj-lt"/>
                  <a:buAutoNum type="arabicPeriod"/>
                </a:pPr>
                <a:r>
                  <a:rPr lang="en-US" dirty="0"/>
                  <a:t>Draw a picture!</a:t>
                </a:r>
              </a:p>
              <a:p>
                <a:pPr marL="457200" indent="-457200" algn="l" fontAlgn="base">
                  <a:buFont typeface="+mj-lt"/>
                  <a:buAutoNum type="arabicPeriod"/>
                </a:pPr>
                <a:r>
                  <a:rPr lang="en-US" dirty="0"/>
                  <a:t>Estimate your answer before computing it</a:t>
                </a:r>
              </a:p>
              <a:p>
                <a:pPr lvl="1" fontAlgn="base"/>
                <a:r>
                  <a:rPr lang="en-US" dirty="0">
                    <a:effectLst/>
                  </a:rPr>
                  <a:t>If it is a probability, is it more or less than 0.5?</a:t>
                </a:r>
              </a:p>
              <a:p>
                <a:pPr lvl="1" fontAlgn="base"/>
                <a:r>
                  <a:rPr lang="en-US" dirty="0">
                    <a:effectLst/>
                  </a:rPr>
                  <a:t>If it is a boundary value, should it be more than the average or less?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Use your picture to guide your strategy for finding the answer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Check your answer against your estimate/expectation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4C5568-0316-C2A1-BC69-A998E0926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 t="-733" r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0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9227-B004-E1F7-3562-7A477514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Examples: Marathon Runners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E409-5552-ECF2-72D4-00A15A58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The time it takes runners to complete a marathon is approximately normally distributed with a mean of 4.5 hours and a standard deviation of 0.75 hours.</a:t>
            </a:r>
            <a:endParaRPr lang="en-US" i="0" dirty="0">
              <a:solidFill>
                <a:srgbClr val="000000"/>
              </a:solidFill>
              <a:effectLst/>
              <a:latin typeface="Palatino Linotype" panose="02040502050505030304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What is the probability that a randomly selected runner finishes the marathon in less than 4 hours?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What is the probability that a randomly selected runner finishes the marathon in 3 and a half hours or more?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What is the probability that a randomly selected runner finishes the marathon between 3 hours and 5 hours?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At what finishing time do the slowest 20% of runners finish the marathon?</a:t>
            </a:r>
          </a:p>
          <a:p>
            <a:pPr marL="914400" lvl="1" indent="-457200">
              <a:buFont typeface="+mj-lt"/>
              <a:buAutoNum type="alphaLcParenR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219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F97F-265B-A767-4A24-322E5BC0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Examples: Apple Orchard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DEB1-E856-8E46-949E-36774403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1" dirty="0"/>
              <a:t>Scenario: 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The weight of apples grown in an orchard is approximately normally distributed with a mean of 150 grams and a standard deviation of 20 grams.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What is the probability that a randomly selected apple weighs less than 100 grams?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What is the probability that a randomly selected apple weighs more that 175 grams?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What is the probability that a randomly selected apple weighs between 160 and 195 grams?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What is the cutoff for the lightest 5% of apples?</a:t>
            </a:r>
          </a:p>
          <a:p>
            <a:pPr marL="914400" lvl="1" indent="-457200" fontAlgn="base">
              <a:buFont typeface="+mj-lt"/>
              <a:buAutoNum type="alphaLcParenR"/>
            </a:pP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What is the cutoff for the heaviest 1% of apples?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244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3796-5FC0-16E6-1034-BFD6CD75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Discrete versus Continuous Random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771-AD68-27E1-4CB4-9B5BA873C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Random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E485A-50C4-17DF-D73D-A34951558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Have outcomes that can be counted</a:t>
            </a:r>
          </a:p>
          <a:p>
            <a:pPr lvl="1"/>
            <a:r>
              <a:rPr lang="en-US" dirty="0"/>
              <a:t>Number of times heads comes up on a coin flip out of 10 total flips</a:t>
            </a:r>
          </a:p>
          <a:p>
            <a:pPr lvl="1"/>
            <a:r>
              <a:rPr lang="en-US" dirty="0"/>
              <a:t>Number of cars arriving at a parking garage in one hour</a:t>
            </a:r>
          </a:p>
          <a:p>
            <a:pPr lvl="1"/>
            <a:r>
              <a:rPr lang="en-US" dirty="0"/>
              <a:t>Number of participants falling within a category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2F32-65F5-0BC9-FB84-13A25C1FA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71EA0-6B0B-C242-D2E7-AAF25916E2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Have [theoretically] infinitely many outcomes</a:t>
            </a:r>
          </a:p>
          <a:p>
            <a:pPr lvl="1"/>
            <a:r>
              <a:rPr lang="en-US" dirty="0"/>
              <a:t>Temperatures</a:t>
            </a:r>
          </a:p>
          <a:p>
            <a:pPr lvl="1"/>
            <a:r>
              <a:rPr lang="en-US" dirty="0"/>
              <a:t>Commute times</a:t>
            </a:r>
          </a:p>
        </p:txBody>
      </p:sp>
    </p:spTree>
    <p:extLst>
      <p:ext uri="{BB962C8B-B14F-4D97-AF65-F5344CB8AC3E}">
        <p14:creationId xmlns:p14="http://schemas.microsoft.com/office/powerpoint/2010/main" val="34287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4BBE-E2D7-E713-CDF5-3012DD93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84120-E932-837A-E0EF-B33D358FC8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normal distribution is defined by its mean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 and standard deviation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When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normally distributed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we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𝑇𝑅𝑈𝐸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We can still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to find areas corresponding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etc.</a:t>
                </a:r>
              </a:p>
              <a:p>
                <a:pPr lvl="2"/>
                <a:r>
                  <a:rPr lang="en-US" dirty="0"/>
                  <a:t>Draw pictures to determine your strategy</a:t>
                </a:r>
              </a:p>
              <a:p>
                <a:pPr lvl="1"/>
                <a:r>
                  <a:rPr lang="en-US" dirty="0"/>
                  <a:t>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find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percentile; the cutoff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84120-E932-837A-E0EF-B33D358FC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2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B76B-5C70-B3C6-15F4-913741B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B213-8A81-52D9-A2E7-1F027EF3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we’ll be doing…</a:t>
            </a:r>
          </a:p>
          <a:p>
            <a:pPr lvl="1"/>
            <a:r>
              <a:rPr lang="en-US" dirty="0"/>
              <a:t>The Central Limit Theorem and Sampling Distributions</a:t>
            </a:r>
          </a:p>
          <a:p>
            <a:r>
              <a:rPr lang="en-US" dirty="0"/>
              <a:t>How to prepare…</a:t>
            </a:r>
          </a:p>
          <a:p>
            <a:pPr lvl="1"/>
            <a:r>
              <a:rPr lang="en-US" dirty="0"/>
              <a:t>Read sections 6.1 – 6.3 in our textbook</a:t>
            </a:r>
          </a:p>
          <a:p>
            <a:r>
              <a:rPr lang="en-US" b="1" dirty="0"/>
              <a:t>Homework: </a:t>
            </a:r>
            <a:r>
              <a:rPr lang="en-US" dirty="0"/>
              <a:t>Complete </a:t>
            </a:r>
            <a:r>
              <a:rPr lang="en-US" i="1" dirty="0"/>
              <a:t>Homework 4 (Probability and the Normal Distribution) </a:t>
            </a:r>
            <a:r>
              <a:rPr lang="en-US" dirty="0"/>
              <a:t>on MyOpenMath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1650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C3F6-F963-EA6B-1ECA-23EF945C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Random Variables and </a:t>
            </a:r>
            <a:br>
              <a:rPr lang="en-US" dirty="0"/>
            </a:br>
            <a:r>
              <a:rPr lang="en-US" dirty="0"/>
              <a:t>Probability Densities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116F-83B9-6C0A-8522-749EA8E3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random variables can take on infinitely many values</a:t>
            </a:r>
          </a:p>
          <a:p>
            <a:pPr lvl="1"/>
            <a:r>
              <a:rPr lang="en-US" dirty="0"/>
              <a:t>Because of this, the probability of observing exactly one specified outcome is 0</a:t>
            </a:r>
          </a:p>
          <a:p>
            <a:r>
              <a:rPr lang="en-US" dirty="0"/>
              <a:t>Continuous random variables have probability distributions defined by </a:t>
            </a:r>
            <a:r>
              <a:rPr lang="en-US" i="1" dirty="0"/>
              <a:t>densities</a:t>
            </a:r>
            <a:r>
              <a:rPr lang="en-US" dirty="0"/>
              <a:t> rather than </a:t>
            </a:r>
            <a:r>
              <a:rPr lang="en-US" i="1" dirty="0"/>
              <a:t>masses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4D4A9B-66CD-52C1-D426-0FE399D41979}"/>
              </a:ext>
            </a:extLst>
          </p:cNvPr>
          <p:cNvCxnSpPr/>
          <p:nvPr/>
        </p:nvCxnSpPr>
        <p:spPr>
          <a:xfrm>
            <a:off x="1843088" y="4814888"/>
            <a:ext cx="3200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D99C5851-B9BF-B81E-5F6B-BBC1C2410468}"/>
              </a:ext>
            </a:extLst>
          </p:cNvPr>
          <p:cNvSpPr/>
          <p:nvPr/>
        </p:nvSpPr>
        <p:spPr>
          <a:xfrm>
            <a:off x="1914525" y="3910803"/>
            <a:ext cx="3028950" cy="775497"/>
          </a:xfrm>
          <a:custGeom>
            <a:avLst/>
            <a:gdLst>
              <a:gd name="connsiteX0" fmla="*/ 0 w 3028950"/>
              <a:gd name="connsiteY0" fmla="*/ 689772 h 775497"/>
              <a:gd name="connsiteX1" fmla="*/ 800100 w 3028950"/>
              <a:gd name="connsiteY1" fmla="*/ 3972 h 775497"/>
              <a:gd name="connsiteX2" fmla="*/ 1485900 w 3028950"/>
              <a:gd name="connsiteY2" fmla="*/ 404022 h 775497"/>
              <a:gd name="connsiteX3" fmla="*/ 1957388 w 3028950"/>
              <a:gd name="connsiteY3" fmla="*/ 318297 h 775497"/>
              <a:gd name="connsiteX4" fmla="*/ 2157413 w 3028950"/>
              <a:gd name="connsiteY4" fmla="*/ 218285 h 775497"/>
              <a:gd name="connsiteX5" fmla="*/ 3028950 w 3028950"/>
              <a:gd name="connsiteY5" fmla="*/ 775497 h 775497"/>
              <a:gd name="connsiteX6" fmla="*/ 3028950 w 3028950"/>
              <a:gd name="connsiteY6" fmla="*/ 775497 h 77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8950" h="775497">
                <a:moveTo>
                  <a:pt x="0" y="689772"/>
                </a:moveTo>
                <a:cubicBezTo>
                  <a:pt x="276225" y="370684"/>
                  <a:pt x="552450" y="51597"/>
                  <a:pt x="800100" y="3972"/>
                </a:cubicBezTo>
                <a:cubicBezTo>
                  <a:pt x="1047750" y="-43653"/>
                  <a:pt x="1293019" y="351635"/>
                  <a:pt x="1485900" y="404022"/>
                </a:cubicBezTo>
                <a:cubicBezTo>
                  <a:pt x="1678781" y="456409"/>
                  <a:pt x="1845469" y="349253"/>
                  <a:pt x="1957388" y="318297"/>
                </a:cubicBezTo>
                <a:cubicBezTo>
                  <a:pt x="2069307" y="287341"/>
                  <a:pt x="1978819" y="142085"/>
                  <a:pt x="2157413" y="218285"/>
                </a:cubicBezTo>
                <a:cubicBezTo>
                  <a:pt x="2336007" y="294485"/>
                  <a:pt x="3028950" y="775497"/>
                  <a:pt x="3028950" y="775497"/>
                </a:cubicBezTo>
                <a:lnTo>
                  <a:pt x="3028950" y="775497"/>
                </a:lnTo>
              </a:path>
            </a:pathLst>
          </a:cu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40E85A-B3DE-D6CD-31B7-F57250E7D003}"/>
              </a:ext>
            </a:extLst>
          </p:cNvPr>
          <p:cNvSpPr/>
          <p:nvPr/>
        </p:nvSpPr>
        <p:spPr>
          <a:xfrm>
            <a:off x="3443288" y="4100513"/>
            <a:ext cx="985837" cy="714375"/>
          </a:xfrm>
          <a:custGeom>
            <a:avLst/>
            <a:gdLst>
              <a:gd name="connsiteX0" fmla="*/ 0 w 985837"/>
              <a:gd name="connsiteY0" fmla="*/ 685800 h 714375"/>
              <a:gd name="connsiteX1" fmla="*/ 14287 w 985837"/>
              <a:gd name="connsiteY1" fmla="*/ 214312 h 714375"/>
              <a:gd name="connsiteX2" fmla="*/ 271462 w 985837"/>
              <a:gd name="connsiteY2" fmla="*/ 200025 h 714375"/>
              <a:gd name="connsiteX3" fmla="*/ 414337 w 985837"/>
              <a:gd name="connsiteY3" fmla="*/ 142875 h 714375"/>
              <a:gd name="connsiteX4" fmla="*/ 485775 w 985837"/>
              <a:gd name="connsiteY4" fmla="*/ 100012 h 714375"/>
              <a:gd name="connsiteX5" fmla="*/ 485775 w 985837"/>
              <a:gd name="connsiteY5" fmla="*/ 100012 h 714375"/>
              <a:gd name="connsiteX6" fmla="*/ 557212 w 985837"/>
              <a:gd name="connsiteY6" fmla="*/ 0 h 714375"/>
              <a:gd name="connsiteX7" fmla="*/ 828675 w 985837"/>
              <a:gd name="connsiteY7" fmla="*/ 142875 h 714375"/>
              <a:gd name="connsiteX8" fmla="*/ 985837 w 985837"/>
              <a:gd name="connsiteY8" fmla="*/ 242887 h 714375"/>
              <a:gd name="connsiteX9" fmla="*/ 985837 w 985837"/>
              <a:gd name="connsiteY9" fmla="*/ 714375 h 714375"/>
              <a:gd name="connsiteX10" fmla="*/ 0 w 985837"/>
              <a:gd name="connsiteY10" fmla="*/ 68580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837" h="714375">
                <a:moveTo>
                  <a:pt x="0" y="685800"/>
                </a:moveTo>
                <a:lnTo>
                  <a:pt x="14287" y="214312"/>
                </a:lnTo>
                <a:lnTo>
                  <a:pt x="271462" y="200025"/>
                </a:lnTo>
                <a:lnTo>
                  <a:pt x="414337" y="142875"/>
                </a:lnTo>
                <a:lnTo>
                  <a:pt x="485775" y="100012"/>
                </a:lnTo>
                <a:lnTo>
                  <a:pt x="485775" y="100012"/>
                </a:lnTo>
                <a:lnTo>
                  <a:pt x="557212" y="0"/>
                </a:lnTo>
                <a:lnTo>
                  <a:pt x="828675" y="142875"/>
                </a:lnTo>
                <a:lnTo>
                  <a:pt x="985837" y="242887"/>
                </a:lnTo>
                <a:lnTo>
                  <a:pt x="985837" y="714375"/>
                </a:lnTo>
                <a:lnTo>
                  <a:pt x="0" y="68580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F1993-0DFC-E43D-5DCF-FD4794FC2127}"/>
                  </a:ext>
                </a:extLst>
              </p:cNvPr>
              <p:cNvSpPr txBox="1"/>
              <p:nvPr/>
            </p:nvSpPr>
            <p:spPr>
              <a:xfrm>
                <a:off x="5772149" y="3643313"/>
                <a:ext cx="56742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shaded region represents the probability that the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on a value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That is, the shaded area represents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there is no difference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2F1993-0DFC-E43D-5DCF-FD4794FC2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149" y="3643313"/>
                <a:ext cx="5674213" cy="1754326"/>
              </a:xfrm>
              <a:prstGeom prst="rect">
                <a:avLst/>
              </a:prstGeom>
              <a:blipFill>
                <a:blip r:embed="rId2"/>
                <a:stretch>
                  <a:fillRect l="-893" t="-2174" r="-1786" b="-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AC61CCF-C9B3-2B72-9963-3C77D2AC8BB2}"/>
              </a:ext>
            </a:extLst>
          </p:cNvPr>
          <p:cNvSpPr txBox="1"/>
          <p:nvPr/>
        </p:nvSpPr>
        <p:spPr>
          <a:xfrm>
            <a:off x="3278983" y="4792200"/>
            <a:ext cx="30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0E690-1BC1-2227-041A-1BD648DEA6F5}"/>
              </a:ext>
            </a:extLst>
          </p:cNvPr>
          <p:cNvSpPr txBox="1"/>
          <p:nvPr/>
        </p:nvSpPr>
        <p:spPr>
          <a:xfrm>
            <a:off x="4300538" y="4792200"/>
            <a:ext cx="32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B41655-369D-81B5-B6BA-EC2B41D3D734}"/>
              </a:ext>
            </a:extLst>
          </p:cNvPr>
          <p:cNvSpPr txBox="1"/>
          <p:nvPr/>
        </p:nvSpPr>
        <p:spPr>
          <a:xfrm>
            <a:off x="4872037" y="4797564"/>
            <a:ext cx="32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86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1AADA93-207C-7153-E6BC-617F77CB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The Normal Distribution(s)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7FF717-CFEB-759E-FDE7-8BE7D0D7EB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2015732"/>
                <a:ext cx="3526523" cy="345061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900"/>
                  <a:t>The </a:t>
                </a:r>
                <a:r>
                  <a:rPr lang="en-US" sz="1900" i="1"/>
                  <a:t>normal distribution</a:t>
                </a:r>
                <a:r>
                  <a:rPr lang="en-US" sz="1900"/>
                  <a:t> is a symmetric, bell-shaped distribution defined by its mean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900"/>
                  <a:t> and standard deviation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900"/>
              </a:p>
              <a:p>
                <a:pPr>
                  <a:lnSpc>
                    <a:spcPct val="110000"/>
                  </a:lnSpc>
                </a:pPr>
                <a:r>
                  <a:rPr lang="en-US" sz="1900"/>
                  <a:t>If a continuous random variable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900"/>
                  <a:t> is normally distributed with mean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900"/>
                  <a:t> and standard deviation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900"/>
                  <a:t>, we write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/>
              </a:p>
              <a:p>
                <a:pPr>
                  <a:lnSpc>
                    <a:spcPct val="110000"/>
                  </a:lnSpc>
                </a:pPr>
                <a:endParaRPr lang="en-US" sz="19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7FF717-CFEB-759E-FDE7-8BE7D0D7E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2015732"/>
                <a:ext cx="3526523" cy="3450613"/>
              </a:xfrm>
              <a:blipFill>
                <a:blip r:embed="rId2"/>
                <a:stretch>
                  <a:fillRect l="-1434" t="-366" b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B1C8EC-BB54-5602-47D7-5E6C85CDC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26" y="1844044"/>
            <a:ext cx="4821551" cy="241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309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93" name="Straight Connector 309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1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3003D-F6FA-B299-A7D2-2D0F2C6FE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268D4A-7E7D-982C-66D6-0D0CFABE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The Normal Distribution(s)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91B8-6E4A-A924-5528-5D4E41FBEF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2015732"/>
                <a:ext cx="3526523" cy="345061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900" dirty="0"/>
                  <a:t>The </a:t>
                </a:r>
                <a:r>
                  <a:rPr lang="en-US" sz="1900" b="1" dirty="0">
                    <a:solidFill>
                      <a:schemeClr val="accent3">
                        <a:lumMod val="75000"/>
                      </a:schemeClr>
                    </a:solidFill>
                  </a:rPr>
                  <a:t>purple </a:t>
                </a:r>
                <a:r>
                  <a:rPr lang="en-US" sz="1900" dirty="0"/>
                  <a:t>distribution has mean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900" b="1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:r>
                  <a:rPr lang="en-US" sz="1900" dirty="0"/>
                  <a:t>and standard deviation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19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fontAlgn="base"/>
                <a:r>
                  <a:rPr lang="en-US" dirty="0"/>
                  <a:t>The </a:t>
                </a:r>
                <a:r>
                  <a:rPr lang="en-US" b="1" dirty="0"/>
                  <a:t>black</a:t>
                </a:r>
                <a:r>
                  <a:rPr lang="en-US" dirty="0"/>
                  <a:t> distribution has 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l-GR" dirty="0"/>
              </a:p>
              <a:p>
                <a:pPr fontAlgn="base"/>
                <a:r>
                  <a:rPr lang="en-US" dirty="0"/>
                  <a:t>The </a:t>
                </a:r>
                <a:r>
                  <a:rPr lang="en-US" b="1" dirty="0">
                    <a:solidFill>
                      <a:srgbClr val="177743"/>
                    </a:solidFill>
                  </a:rPr>
                  <a:t>green</a:t>
                </a:r>
                <a:r>
                  <a:rPr lang="en-US" dirty="0"/>
                  <a:t> distribution has 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l-GR" dirty="0"/>
              </a:p>
              <a:p>
                <a:pPr>
                  <a:lnSpc>
                    <a:spcPct val="110000"/>
                  </a:lnSpc>
                </a:pPr>
                <a:endParaRPr lang="en-US" sz="1900" dirty="0"/>
              </a:p>
              <a:p>
                <a:pPr>
                  <a:lnSpc>
                    <a:spcPct val="110000"/>
                  </a:lnSpc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91B8-6E4A-A924-5528-5D4E41FBEF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2015732"/>
                <a:ext cx="3526523" cy="3450613"/>
              </a:xfrm>
              <a:blipFill>
                <a:blip r:embed="rId2"/>
                <a:stretch>
                  <a:fillRect l="-1434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65CB14-6496-98FA-0AF0-14CB40414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26" y="1844044"/>
            <a:ext cx="4821551" cy="241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309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93" name="Straight Connector 309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0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4D9374-FEA7-FFDB-DDA4-BCA0F3C13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782DE8-F857-23A6-0617-1EC2E77C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The Normal Distribution(s)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7C097-CC22-0829-B95E-393F8C0C6C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2015732"/>
                <a:ext cx="3526523" cy="3450613"/>
              </a:xfrm>
            </p:spPr>
            <p:txBody>
              <a:bodyPr>
                <a:normAutofit/>
              </a:bodyPr>
              <a:lstStyle/>
              <a:p>
                <a:pPr fontAlgn="base">
                  <a:lnSpc>
                    <a:spcPct val="110000"/>
                  </a:lnSpc>
                </a:pPr>
                <a:r>
                  <a:rPr lang="en-US" dirty="0"/>
                  <a:t>The </a:t>
                </a:r>
                <a:r>
                  <a:rPr lang="en-US" b="1" dirty="0"/>
                  <a:t>black</a:t>
                </a:r>
                <a:r>
                  <a:rPr lang="en-US" dirty="0"/>
                  <a:t> distribution with 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often called the </a:t>
                </a:r>
                <a:r>
                  <a:rPr lang="en-US" i="1" dirty="0"/>
                  <a:t>Standard Normal Distribution</a:t>
                </a:r>
                <a:endParaRPr lang="en-US" dirty="0"/>
              </a:p>
              <a:p>
                <a:pPr fontAlgn="base">
                  <a:lnSpc>
                    <a:spcPct val="110000"/>
                  </a:lnSpc>
                </a:pPr>
                <a:r>
                  <a:rPr lang="en-US" dirty="0"/>
                  <a:t>It is common to refer to  a standard normal variable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say </a:t>
                </a:r>
              </a:p>
              <a:p>
                <a:pPr marL="0" indent="0" fontAlgn="base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l-GR" dirty="0"/>
              </a:p>
              <a:p>
                <a:pPr marL="0" indent="0" fontAlgn="base">
                  <a:lnSpc>
                    <a:spcPct val="110000"/>
                  </a:lnSpc>
                  <a:buNone/>
                </a:pPr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7C097-CC22-0829-B95E-393F8C0C6C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2015732"/>
                <a:ext cx="3526523" cy="3450613"/>
              </a:xfrm>
              <a:blipFill>
                <a:blip r:embed="rId2"/>
                <a:stretch>
                  <a:fillRect l="-1434" t="-733" r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BC109C-7520-AA40-BC46-3196923A2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26" y="1844044"/>
            <a:ext cx="4821551" cy="241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309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93" name="Straight Connector 309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04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F713DB-BB15-253C-5B73-CB41D0B7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br>
              <a:rPr lang="en-US" sz="2200"/>
            </a:br>
            <a:r>
              <a:rPr lang="en-US" sz="2200"/>
              <a:t>The Center of a Normal Distribution</a:t>
            </a:r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Content Placeholder 7173">
                <a:extLst>
                  <a:ext uri="{FF2B5EF4-FFF2-40B4-BE49-F238E27FC236}">
                    <a16:creationId xmlns:a16="http://schemas.microsoft.com/office/drawing/2014/main" id="{A0CFAC11-B742-6D96-EE90-25E5BCBE1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2015732"/>
                <a:ext cx="3526523" cy="34506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purple</a:t>
                </a:r>
                <a:r>
                  <a:rPr lang="en-US" dirty="0"/>
                  <a:t> distribution has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177743"/>
                    </a:solidFill>
                  </a:rPr>
                  <a:t>green</a:t>
                </a:r>
                <a:r>
                  <a:rPr lang="en-US" dirty="0"/>
                  <a:t> distribution has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D68C11"/>
                    </a:solidFill>
                  </a:rPr>
                  <a:t>orange</a:t>
                </a:r>
                <a:r>
                  <a:rPr lang="en-US" dirty="0"/>
                  <a:t> distribution has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 three distributions have the same standard deviation,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174" name="Content Placeholder 7173">
                <a:extLst>
                  <a:ext uri="{FF2B5EF4-FFF2-40B4-BE49-F238E27FC236}">
                    <a16:creationId xmlns:a16="http://schemas.microsoft.com/office/drawing/2014/main" id="{A0CFAC11-B742-6D96-EE90-25E5BCBE1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2015732"/>
                <a:ext cx="3526523" cy="3450613"/>
              </a:xfrm>
              <a:blipFill>
                <a:blip r:embed="rId2"/>
                <a:stretch>
                  <a:fillRect l="-1434" t="-366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83" name="Group 7182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7184" name="Rectangle 7183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5" name="Rectangle 7184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8A998ED-C380-E979-63EC-8AD1FBED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26" y="1844044"/>
            <a:ext cx="4821551" cy="241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9" name="Picture 7188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91" name="Straight Connector 7190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1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896A80-683C-998A-8AD8-F721B2B2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br>
              <a:rPr lang="en-US" sz="2200"/>
            </a:br>
            <a:r>
              <a:rPr lang="en-US" sz="2200"/>
              <a:t>The Spread of a Normal Distribution</a:t>
            </a:r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2" name="Content Placeholder 9221">
                <a:extLst>
                  <a:ext uri="{FF2B5EF4-FFF2-40B4-BE49-F238E27FC236}">
                    <a16:creationId xmlns:a16="http://schemas.microsoft.com/office/drawing/2014/main" id="{73B1BB8B-5DD7-210D-358C-FD9037B9C9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2015732"/>
                <a:ext cx="3526523" cy="345061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All three distributions have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purple</a:t>
                </a:r>
                <a:r>
                  <a:rPr lang="en-US" dirty="0"/>
                  <a:t> distribution has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177743"/>
                    </a:solidFill>
                  </a:rPr>
                  <a:t>green</a:t>
                </a:r>
                <a:r>
                  <a:rPr lang="en-US" dirty="0"/>
                  <a:t> distribution has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D68C11"/>
                    </a:solidFill>
                  </a:rPr>
                  <a:t>orange</a:t>
                </a:r>
                <a:r>
                  <a:rPr lang="en-US" dirty="0"/>
                  <a:t> distribution has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222" name="Content Placeholder 9221">
                <a:extLst>
                  <a:ext uri="{FF2B5EF4-FFF2-40B4-BE49-F238E27FC236}">
                    <a16:creationId xmlns:a16="http://schemas.microsoft.com/office/drawing/2014/main" id="{73B1BB8B-5DD7-210D-358C-FD9037B9C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2015732"/>
                <a:ext cx="3526523" cy="3450613"/>
              </a:xfrm>
              <a:blipFill>
                <a:blip r:embed="rId2"/>
                <a:stretch>
                  <a:fillRect l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31" name="Group 9230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9232" name="Rectangle 9231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3" name="Rectangle 9232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35" name="Rectangle 9234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BEF725D-91ED-A012-9C47-05874358C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26" y="1844044"/>
            <a:ext cx="4821551" cy="241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7" name="Picture 9236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239" name="Straight Connector 9238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1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B119-ACB1-B807-AF82-70A56F06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Probabilities and the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05D2B-6908-1D13-8626-640E3D8C6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0626"/>
                <a:ext cx="4644421" cy="171585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l" fontAlgn="base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</a:rPr>
                  <a:t>Probabilities of outcomes from random variables described by a normal distribution are </a:t>
                </a:r>
                <a:r>
                  <a:rPr lang="en-US" b="0" i="1" dirty="0">
                    <a:solidFill>
                      <a:srgbClr val="000000"/>
                    </a:solidFill>
                    <a:effectLst/>
                    <a:latin typeface="inherit"/>
                  </a:rPr>
                  <a:t>areas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</a:rPr>
                  <a:t> under the corresponding normal curve.</a:t>
                </a:r>
              </a:p>
              <a:p>
                <a:pPr marL="0" indent="0" algn="l" fontAlgn="base">
                  <a:buNone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Palatino Linotype" panose="02040502050505030304" pitchFamily="18" charset="0"/>
                  </a:rPr>
                  <a:t>The picture to the right shows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0" dirty="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05D2B-6908-1D13-8626-640E3D8C6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0626"/>
                <a:ext cx="4644421" cy="1715854"/>
              </a:xfrm>
              <a:blipFill>
                <a:blip r:embed="rId2"/>
                <a:stretch>
                  <a:fillRect l="-1362" t="-147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8E75572F-86DB-676C-BED6-790D38AA1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853755"/>
            <a:ext cx="3858312" cy="187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91816-DAB7-F479-D04D-7258F47412EE}"/>
              </a:ext>
            </a:extLst>
          </p:cNvPr>
          <p:cNvSpPr txBox="1"/>
          <p:nvPr/>
        </p:nvSpPr>
        <p:spPr>
          <a:xfrm>
            <a:off x="1451578" y="3726480"/>
            <a:ext cx="8978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 It is also worth knowing that the Normal Distribution is </a:t>
            </a:r>
            <a:r>
              <a:rPr lang="en-US" b="0" i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symmetric</a:t>
            </a:r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40E2D9DA-D289-AA9D-51A8-6382D401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7" y="4095812"/>
            <a:ext cx="4314825" cy="21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85A0669-28B0-FA28-6474-B5D4A4A2D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697" y="4095812"/>
            <a:ext cx="4314826" cy="21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11E343-1E59-7D32-73A0-120D9BE4FAC2}"/>
                  </a:ext>
                </a:extLst>
              </p:cNvPr>
              <p:cNvSpPr txBox="1"/>
              <p:nvPr/>
            </p:nvSpPr>
            <p:spPr>
              <a:xfrm>
                <a:off x="5143500" y="4271963"/>
                <a:ext cx="18859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is the same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11E343-1E59-7D32-73A0-120D9BE4F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4271963"/>
                <a:ext cx="1885950" cy="1200329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95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9281</TotalTime>
  <Words>1777</Words>
  <Application>Microsoft Macintosh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inherit</vt:lpstr>
      <vt:lpstr>Palatino Linotype</vt:lpstr>
      <vt:lpstr>Gallery</vt:lpstr>
      <vt:lpstr>Continuous Probability and the Normal Distribution</vt:lpstr>
      <vt:lpstr> Discrete versus Continuous Random Variables</vt:lpstr>
      <vt:lpstr>Continuous Random Variables and  Probability Densities</vt:lpstr>
      <vt:lpstr>  The Normal Distribution(s)</vt:lpstr>
      <vt:lpstr>  The Normal Distribution(s)</vt:lpstr>
      <vt:lpstr>  The Normal Distribution(s)</vt:lpstr>
      <vt:lpstr> The Center of a Normal Distribution</vt:lpstr>
      <vt:lpstr> The Spread of a Normal Distribution</vt:lpstr>
      <vt:lpstr> Probabilities and the Normal Distribution</vt:lpstr>
      <vt:lpstr> Normal, Binomial, or Neither</vt:lpstr>
      <vt:lpstr> Finding Probabilities Using a Normal Distribution</vt:lpstr>
      <vt:lpstr> Calculating Probability: A Completed Example, Part I</vt:lpstr>
      <vt:lpstr> Calculating Probability: A Completed Example, Part II</vt:lpstr>
      <vt:lpstr> Calculating Probability: A Completed Example, Part III</vt:lpstr>
      <vt:lpstr> Examples: Smartphone Battery Lifespan</vt:lpstr>
      <vt:lpstr> Calculating Percentiles/Quantiles</vt:lpstr>
      <vt:lpstr> Some Advice on Approaching Problems</vt:lpstr>
      <vt:lpstr> Examples: Marathon Runners</vt:lpstr>
      <vt:lpstr> Examples: Apple Orchard</vt:lpstr>
      <vt:lpstr> Summary</vt:lpstr>
      <vt:lpstr> Next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Adam</dc:creator>
  <cp:lastModifiedBy>Gilbert, Adam</cp:lastModifiedBy>
  <cp:revision>18</cp:revision>
  <dcterms:created xsi:type="dcterms:W3CDTF">2024-12-23T01:10:10Z</dcterms:created>
  <dcterms:modified xsi:type="dcterms:W3CDTF">2024-12-31T16:42:25Z</dcterms:modified>
</cp:coreProperties>
</file>