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7" r:id="rId40"/>
    <p:sldId id="308" r:id="rId41"/>
    <p:sldId id="2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C11"/>
    <a:srgbClr val="177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9"/>
    <p:restoredTop sz="94813"/>
  </p:normalViewPr>
  <p:slideViewPr>
    <p:cSldViewPr snapToGrid="0">
      <p:cViewPr varScale="1">
        <p:scale>
          <a:sx n="119" d="100"/>
          <a:sy n="119"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1/3/25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1/3/25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1/3/25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s://www.punkinchunkin.com/registeredmachines/chunk-norris/" TargetMode="Externa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5WxPoU7sf9E?si=nIF6KG7rpQCXDbrV" TargetMode="External"/><Relationship Id="rId2" Type="http://schemas.openxmlformats.org/officeDocument/2006/relationships/slideLayout" Target="../slideLayouts/slideLayout2.xml"/><Relationship Id="rId1" Type="http://schemas.openxmlformats.org/officeDocument/2006/relationships/video" Target="https://www.youtube.com/embed/5WxPoU7sf9E?feature=oembed" TargetMode="Externa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fontScale="90000"/>
          </a:bodyPr>
          <a:lstStyle/>
          <a:p>
            <a:r>
              <a:rPr lang="en-US" dirty="0"/>
              <a:t>The Central Limit Theorem and the Sampling Distribution</a:t>
            </a:r>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a:t>How likely is our observed sample data?</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791C6A17-07AB-E0D6-F891-1B69E82B809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1B785A-E78F-EC19-2118-AA388AE81265}"/>
              </a:ext>
            </a:extLst>
          </p:cNvPr>
          <p:cNvSpPr>
            <a:spLocks noGrp="1"/>
          </p:cNvSpPr>
          <p:nvPr>
            <p:ph type="title"/>
          </p:nvPr>
        </p:nvSpPr>
        <p:spPr>
          <a:xfrm>
            <a:off x="1451580" y="804519"/>
            <a:ext cx="4325112" cy="1049235"/>
          </a:xfrm>
        </p:spPr>
        <p:txBody>
          <a:bodyPr>
            <a:normAutofit/>
          </a:bodyPr>
          <a:lstStyle/>
          <a:p>
            <a:r>
              <a:rPr lang="en-US" sz="2200"/>
              <a:t>Sampling One Observation at a Time</a:t>
            </a:r>
            <a:br>
              <a:rPr lang="en-US" sz="2200"/>
            </a:br>
            <a:r>
              <a:rPr lang="en-US" sz="2200"/>
              <a:t>(Population Distribution)</a:t>
            </a:r>
          </a:p>
        </p:txBody>
      </p:sp>
      <p:cxnSp>
        <p:nvCxnSpPr>
          <p:cNvPr id="12" name="Straight Connector 11">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7268D93-29C2-C6D5-4D34-462EEB99A095}"/>
              </a:ext>
            </a:extLst>
          </p:cNvPr>
          <p:cNvSpPr>
            <a:spLocks noGrp="1"/>
          </p:cNvSpPr>
          <p:nvPr>
            <p:ph idx="1"/>
          </p:nvPr>
        </p:nvSpPr>
        <p:spPr>
          <a:xfrm>
            <a:off x="1451579" y="2015732"/>
            <a:ext cx="4325113" cy="4074172"/>
          </a:xfrm>
        </p:spPr>
        <p:txBody>
          <a:bodyPr>
            <a:normAutofit/>
          </a:bodyPr>
          <a:lstStyle/>
          <a:p>
            <a:pPr marL="0" indent="0">
              <a:buNone/>
            </a:pPr>
            <a:r>
              <a:rPr lang="en-US" dirty="0"/>
              <a:t>The distances traveled by a 10lb pumpkin launched via a trebuchet are approximately normally distributed with a mean of 1800ft and a standard deviation of 250ft. Find the probability that a launched pumpkin exceeds 2000ft</a:t>
            </a:r>
          </a:p>
        </p:txBody>
      </p:sp>
      <p:pic>
        <p:nvPicPr>
          <p:cNvPr id="5" name="Picture 4" descr="IntroInference_Slides_files/figure-pptx/unnamed-chunk-13-1.png">
            <a:extLst>
              <a:ext uri="{FF2B5EF4-FFF2-40B4-BE49-F238E27FC236}">
                <a16:creationId xmlns:a16="http://schemas.microsoft.com/office/drawing/2014/main" id="{CA401486-0D99-EF6A-8C49-D937643DCB09}"/>
              </a:ext>
            </a:extLst>
          </p:cNvPr>
          <p:cNvPicPr>
            <a:picLocks noGrp="1" noChangeAspect="1"/>
          </p:cNvPicPr>
          <p:nvPr/>
        </p:nvPicPr>
        <p:blipFill>
          <a:blip r:embed="rId2"/>
          <a:stretch>
            <a:fillRect/>
          </a:stretch>
        </p:blipFill>
        <p:spPr bwMode="auto">
          <a:xfrm>
            <a:off x="6417733" y="2287932"/>
            <a:ext cx="4637119" cy="2318558"/>
          </a:xfrm>
          <a:prstGeom prst="rect">
            <a:avLst/>
          </a:prstGeom>
          <a:noFill/>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5151EF-1ACD-3971-AB8C-19037B36ED3F}"/>
                  </a:ext>
                </a:extLst>
              </p:cNvPr>
              <p:cNvSpPr txBox="1"/>
              <p:nvPr/>
            </p:nvSpPr>
            <p:spPr>
              <a:xfrm>
                <a:off x="6417733" y="4836695"/>
                <a:ext cx="463711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&gt;2000</m:t>
                          </m:r>
                        </m:e>
                      </m:d>
                      <m:r>
                        <a:rPr lang="en-US" b="0" i="1" smtClean="0">
                          <a:latin typeface="Cambria Math" panose="02040503050406030204" pitchFamily="18" charset="0"/>
                        </a:rPr>
                        <m:t>= …</m:t>
                      </m:r>
                    </m:oMath>
                  </m:oMathPara>
                </a14:m>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 </m:t>
                      </m:r>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(2000, 1800, 250, </m:t>
                      </m:r>
                      <m:r>
                        <a:rPr lang="en-US" b="0" i="1" smtClean="0">
                          <a:latin typeface="Cambria Math" panose="02040503050406030204" pitchFamily="18" charset="0"/>
                        </a:rPr>
                        <m:t>𝑇𝑅𝑈𝐸</m:t>
                      </m:r>
                      <m:r>
                        <a:rPr lang="en-US" b="0" i="1" smtClean="0">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≈0.2119</m:t>
                      </m:r>
                    </m:oMath>
                  </m:oMathPara>
                </a14:m>
                <a:endParaRPr lang="en-US" dirty="0"/>
              </a:p>
            </p:txBody>
          </p:sp>
        </mc:Choice>
        <mc:Fallback xmlns="">
          <p:sp>
            <p:nvSpPr>
              <p:cNvPr id="6" name="TextBox 5">
                <a:extLst>
                  <a:ext uri="{FF2B5EF4-FFF2-40B4-BE49-F238E27FC236}">
                    <a16:creationId xmlns:a16="http://schemas.microsoft.com/office/drawing/2014/main" id="{745151EF-1ACD-3971-AB8C-19037B36ED3F}"/>
                  </a:ext>
                </a:extLst>
              </p:cNvPr>
              <p:cNvSpPr txBox="1">
                <a:spLocks noRot="1" noChangeAspect="1" noMove="1" noResize="1" noEditPoints="1" noAdjustHandles="1" noChangeArrowheads="1" noChangeShapeType="1" noTextEdit="1"/>
              </p:cNvSpPr>
              <p:nvPr/>
            </p:nvSpPr>
            <p:spPr>
              <a:xfrm>
                <a:off x="6417733" y="4836695"/>
                <a:ext cx="4637119" cy="923330"/>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21CFCB7-D257-D9D3-3CD3-48CD52CA44E5}"/>
              </a:ext>
            </a:extLst>
          </p:cNvPr>
          <p:cNvSpPr txBox="1"/>
          <p:nvPr/>
        </p:nvSpPr>
        <p:spPr>
          <a:xfrm>
            <a:off x="1451579" y="5029200"/>
            <a:ext cx="4325112" cy="923330"/>
          </a:xfrm>
          <a:prstGeom prst="rect">
            <a:avLst/>
          </a:prstGeom>
          <a:noFill/>
        </p:spPr>
        <p:txBody>
          <a:bodyPr wrap="square" rtlCol="0">
            <a:spAutoFit/>
          </a:bodyPr>
          <a:lstStyle/>
          <a:p>
            <a:r>
              <a:rPr lang="en-US" dirty="0"/>
              <a:t>There is about a 21.19% chance that a randomly selected pumpkin will be launched further than 2,000ft!</a:t>
            </a:r>
          </a:p>
        </p:txBody>
      </p:sp>
    </p:spTree>
    <p:extLst>
      <p:ext uri="{BB962C8B-B14F-4D97-AF65-F5344CB8AC3E}">
        <p14:creationId xmlns:p14="http://schemas.microsoft.com/office/powerpoint/2010/main" val="342398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187D-18F2-F855-1C76-8CC530CA14D4}"/>
              </a:ext>
            </a:extLst>
          </p:cNvPr>
          <p:cNvSpPr>
            <a:spLocks noGrp="1"/>
          </p:cNvSpPr>
          <p:nvPr>
            <p:ph type="title"/>
          </p:nvPr>
        </p:nvSpPr>
        <p:spPr/>
        <p:txBody>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D185885A-25CB-CFBA-7E6E-7C9BFF53DB38}"/>
              </a:ext>
            </a:extLst>
          </p:cNvPr>
          <p:cNvSpPr>
            <a:spLocks noGrp="1"/>
          </p:cNvSpPr>
          <p:nvPr>
            <p:ph idx="1"/>
          </p:nvPr>
        </p:nvSpPr>
        <p:spPr/>
        <p:txBody>
          <a:bodyPr>
            <a:normAutofit fontScale="92500" lnSpcReduction="20000"/>
          </a:bodyPr>
          <a:lstStyle/>
          <a:p>
            <a:pPr marL="0" lvl="0" indent="0">
              <a:buNone/>
            </a:pPr>
            <a:r>
              <a:rPr lang="en-US" b="1" dirty="0"/>
              <a:t>Motivating Example:</a:t>
            </a:r>
            <a:r>
              <a:rPr lang="en-US" dirty="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lvl="0" indent="0">
              <a:buNone/>
            </a:pPr>
            <a:r>
              <a:rPr lang="en-US" b="1" dirty="0"/>
              <a:t>Question 1:</a:t>
            </a:r>
            <a:r>
              <a:rPr lang="en-US" dirty="0"/>
              <a:t> Should it be the same as the probability that a single launch exceeds 2,028ft?</a:t>
            </a:r>
          </a:p>
          <a:p>
            <a:pPr marL="0" lvl="0" indent="0">
              <a:buNone/>
            </a:pPr>
            <a:r>
              <a:rPr lang="en-US" b="1" dirty="0"/>
              <a:t>Question 2:</a:t>
            </a:r>
            <a:r>
              <a:rPr lang="en-US" dirty="0"/>
              <a:t> What needs to happen for a collection of launches to average 2,028ft?</a:t>
            </a:r>
          </a:p>
          <a:p>
            <a:pPr lvl="0"/>
            <a:r>
              <a:rPr lang="en-US" dirty="0"/>
              <a:t>What if one of the twelve launches was a relatively short, but not unexpected, launch of say 1700ft?</a:t>
            </a:r>
          </a:p>
          <a:p>
            <a:pPr marL="0" indent="0">
              <a:buNone/>
            </a:pPr>
            <a:endParaRPr lang="en-US" dirty="0"/>
          </a:p>
        </p:txBody>
      </p:sp>
    </p:spTree>
    <p:extLst>
      <p:ext uri="{BB962C8B-B14F-4D97-AF65-F5344CB8AC3E}">
        <p14:creationId xmlns:p14="http://schemas.microsoft.com/office/powerpoint/2010/main" val="13484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6B301A60-757B-D13C-B201-8ACDFD4671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9FF9E-00BC-E245-B681-ED3E857608EC}"/>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F775B5CE-4C58-0BE2-178D-B546ADA3CA90}"/>
              </a:ext>
            </a:extLst>
          </p:cNvPr>
          <p:cNvSpPr>
            <a:spLocks noGrp="1"/>
          </p:cNvSpPr>
          <p:nvPr>
            <p:ph idx="1"/>
          </p:nvPr>
        </p:nvSpPr>
        <p:spPr>
          <a:xfrm>
            <a:off x="1451579" y="2015734"/>
            <a:ext cx="5799075" cy="3450613"/>
          </a:xfrm>
        </p:spPr>
        <p:txBody>
          <a:bodyPr>
            <a:normAutofit lnSpcReduction="10000"/>
          </a:bodyPr>
          <a:lstStyle/>
          <a:p>
            <a:pPr marL="0" lvl="0" indent="0">
              <a:lnSpc>
                <a:spcPct val="110000"/>
              </a:lnSpc>
              <a:buNone/>
            </a:pPr>
            <a:r>
              <a:rPr lang="en-US" b="1" dirty="0"/>
              <a:t>Motivating Example:</a:t>
            </a:r>
            <a:r>
              <a:rPr lang="en-US" dirty="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indent="0">
              <a:lnSpc>
                <a:spcPct val="110000"/>
              </a:lnSpc>
              <a:buNone/>
            </a:pPr>
            <a:r>
              <a:rPr lang="en-US" b="1" dirty="0"/>
              <a:t>A Simulation:</a:t>
            </a:r>
            <a:r>
              <a:rPr lang="en-US" dirty="0"/>
              <a:t> Let’s simulate the launches of 12 randomly selected 10lb pumpkins…</a:t>
            </a:r>
          </a:p>
          <a:p>
            <a:pPr marL="0" indent="0">
              <a:lnSpc>
                <a:spcPct val="110000"/>
              </a:lnSpc>
              <a:buNone/>
            </a:pPr>
            <a:endParaRPr lang="en-US" dirty="0"/>
          </a:p>
        </p:txBody>
      </p:sp>
      <p:pic>
        <p:nvPicPr>
          <p:cNvPr id="4" name="Picture 3" descr="IntroInference_Slides_files/figure-pptx/unnamed-chunk-16-1.png">
            <a:extLst>
              <a:ext uri="{FF2B5EF4-FFF2-40B4-BE49-F238E27FC236}">
                <a16:creationId xmlns:a16="http://schemas.microsoft.com/office/drawing/2014/main" id="{2B2DFCDB-3656-CFCA-FBDF-6D6956222BC1}"/>
              </a:ext>
            </a:extLst>
          </p:cNvPr>
          <p:cNvPicPr>
            <a:picLocks noGrp="1" noChangeAspect="1"/>
          </p:cNvPicPr>
          <p:nvPr/>
        </p:nvPicPr>
        <p:blipFill>
          <a:blip r:embed="rId2"/>
          <a:stretch>
            <a:fillRect/>
          </a:stretch>
        </p:blipFill>
        <p:spPr bwMode="auto">
          <a:xfrm>
            <a:off x="7637929" y="3009515"/>
            <a:ext cx="3416925" cy="1708461"/>
          </a:xfrm>
          <a:prstGeom prst="rect">
            <a:avLst/>
          </a:prstGeom>
          <a:noFill/>
        </p:spPr>
      </p:pic>
    </p:spTree>
    <p:extLst>
      <p:ext uri="{BB962C8B-B14F-4D97-AF65-F5344CB8AC3E}">
        <p14:creationId xmlns:p14="http://schemas.microsoft.com/office/powerpoint/2010/main" val="27801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7277AB56-116C-77EF-9F51-107F5C903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E3D2C-FB3A-EC06-98A4-9ED0DB3597C5}"/>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3C113E1B-2BE1-40F9-4706-D591F7744A02}"/>
              </a:ext>
            </a:extLst>
          </p:cNvPr>
          <p:cNvSpPr>
            <a:spLocks noGrp="1"/>
          </p:cNvSpPr>
          <p:nvPr>
            <p:ph idx="1"/>
          </p:nvPr>
        </p:nvSpPr>
        <p:spPr>
          <a:xfrm>
            <a:off x="1451579" y="2015734"/>
            <a:ext cx="5622284" cy="3450613"/>
          </a:xfrm>
        </p:spPr>
        <p:txBody>
          <a:bodyPr>
            <a:normAutofit/>
          </a:bodyPr>
          <a:lstStyle/>
          <a:p>
            <a:pPr marL="0" lvl="0" indent="0">
              <a:lnSpc>
                <a:spcPct val="110000"/>
              </a:lnSpc>
              <a:buNone/>
            </a:pPr>
            <a:r>
              <a:rPr lang="en-US" sz="1900" b="1" dirty="0"/>
              <a:t>Motivating Example:</a:t>
            </a:r>
            <a:r>
              <a:rPr lang="en-US" sz="1900" dirty="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indent="0">
              <a:lnSpc>
                <a:spcPct val="110000"/>
              </a:lnSpc>
              <a:buNone/>
            </a:pPr>
            <a:r>
              <a:rPr lang="en-US" sz="1900" b="1" dirty="0"/>
              <a:t>A Simulation:</a:t>
            </a:r>
            <a:r>
              <a:rPr lang="en-US" sz="1900" dirty="0"/>
              <a:t> Let’s simulate the launches of 12 randomly selected 10lb pumpkins…</a:t>
            </a:r>
          </a:p>
          <a:p>
            <a:pPr marL="0" indent="0">
              <a:lnSpc>
                <a:spcPct val="110000"/>
              </a:lnSpc>
              <a:buNone/>
            </a:pPr>
            <a:endParaRPr lang="en-US" sz="1900" dirty="0"/>
          </a:p>
        </p:txBody>
      </p:sp>
      <p:pic>
        <p:nvPicPr>
          <p:cNvPr id="5" name="Picture 4" descr="IntroInference_Slides_files/figure-pptx/unnamed-chunk-18-1.png">
            <a:extLst>
              <a:ext uri="{FF2B5EF4-FFF2-40B4-BE49-F238E27FC236}">
                <a16:creationId xmlns:a16="http://schemas.microsoft.com/office/drawing/2014/main" id="{43A92F84-037F-CA03-AB04-CF8A4B298D1E}"/>
              </a:ext>
            </a:extLst>
          </p:cNvPr>
          <p:cNvPicPr>
            <a:picLocks noGrp="1" noChangeAspect="1"/>
          </p:cNvPicPr>
          <p:nvPr/>
        </p:nvPicPr>
        <p:blipFill>
          <a:blip r:embed="rId2"/>
          <a:stretch>
            <a:fillRect/>
          </a:stretch>
        </p:blipFill>
        <p:spPr bwMode="auto">
          <a:xfrm>
            <a:off x="7554139" y="2865862"/>
            <a:ext cx="3500715" cy="1750356"/>
          </a:xfrm>
          <a:prstGeom prst="rect">
            <a:avLst/>
          </a:prstGeom>
          <a:noFill/>
        </p:spPr>
      </p:pic>
    </p:spTree>
    <p:extLst>
      <p:ext uri="{BB962C8B-B14F-4D97-AF65-F5344CB8AC3E}">
        <p14:creationId xmlns:p14="http://schemas.microsoft.com/office/powerpoint/2010/main" val="413496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59831-605D-25B5-F649-B1B6F953B5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4C894-FC4F-01C7-389E-7E334F6B55F4}"/>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FE50DCB0-29AD-89CD-C401-64D3C18B6344}"/>
              </a:ext>
            </a:extLst>
          </p:cNvPr>
          <p:cNvSpPr>
            <a:spLocks noGrp="1"/>
          </p:cNvSpPr>
          <p:nvPr>
            <p:ph idx="1"/>
          </p:nvPr>
        </p:nvSpPr>
        <p:spPr>
          <a:xfrm>
            <a:off x="1451579" y="2015734"/>
            <a:ext cx="5622284" cy="3450613"/>
          </a:xfrm>
        </p:spPr>
        <p:txBody>
          <a:bodyPr>
            <a:normAutofit fontScale="85000" lnSpcReduction="20000"/>
          </a:bodyPr>
          <a:lstStyle/>
          <a:p>
            <a:pPr marL="0" lvl="0" indent="0">
              <a:lnSpc>
                <a:spcPct val="110000"/>
              </a:lnSpc>
              <a:buNone/>
            </a:pPr>
            <a:r>
              <a:rPr lang="en-US" sz="1900" b="1" dirty="0"/>
              <a:t>Motivating Example:</a:t>
            </a:r>
            <a:r>
              <a:rPr lang="en-US" sz="1900" dirty="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indent="0">
              <a:lnSpc>
                <a:spcPct val="110000"/>
              </a:lnSpc>
              <a:buNone/>
            </a:pPr>
            <a:r>
              <a:rPr lang="en-US" sz="2000" b="1" dirty="0"/>
              <a:t>A Simulation:</a:t>
            </a:r>
            <a:r>
              <a:rPr lang="en-US" sz="2000" dirty="0"/>
              <a:t> Let’s simulate another set of launches of 12 randomly selected 10lb pumpkins… The simulated launch distances appear below and the launches, along their average launch distance and the average launch distance from our first set of launches are shown on the graph to the right.</a:t>
            </a:r>
          </a:p>
          <a:p>
            <a:pPr marL="0" indent="0">
              <a:lnSpc>
                <a:spcPct val="110000"/>
              </a:lnSpc>
              <a:buNone/>
            </a:pPr>
            <a:endParaRPr lang="en-US" sz="1900" dirty="0"/>
          </a:p>
        </p:txBody>
      </p:sp>
      <p:pic>
        <p:nvPicPr>
          <p:cNvPr id="5" name="Picture 4" descr="IntroInference_Slides_files/figure-pptx/unnamed-chunk-18-1.png">
            <a:extLst>
              <a:ext uri="{FF2B5EF4-FFF2-40B4-BE49-F238E27FC236}">
                <a16:creationId xmlns:a16="http://schemas.microsoft.com/office/drawing/2014/main" id="{CFAE6C2F-3FE6-18DE-6380-5BCD931E0AA2}"/>
              </a:ext>
            </a:extLst>
          </p:cNvPr>
          <p:cNvPicPr>
            <a:picLocks noGrp="1" noChangeAspect="1"/>
          </p:cNvPicPr>
          <p:nvPr/>
        </p:nvPicPr>
        <p:blipFill>
          <a:blip r:embed="rId2"/>
          <a:stretch>
            <a:fillRect/>
          </a:stretch>
        </p:blipFill>
        <p:spPr bwMode="auto">
          <a:xfrm>
            <a:off x="7554139" y="2865862"/>
            <a:ext cx="3500715" cy="1750356"/>
          </a:xfrm>
          <a:prstGeom prst="rect">
            <a:avLst/>
          </a:prstGeom>
          <a:noFill/>
        </p:spPr>
      </p:pic>
    </p:spTree>
    <p:extLst>
      <p:ext uri="{BB962C8B-B14F-4D97-AF65-F5344CB8AC3E}">
        <p14:creationId xmlns:p14="http://schemas.microsoft.com/office/powerpoint/2010/main" val="62465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6CFBE3C5-31AB-4A25-7A04-B0BCCBF30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022F3-2750-85F0-7D58-D8B7BEF83212}"/>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E29AAA43-8172-22C5-D117-79EBF0FB93AA}"/>
              </a:ext>
            </a:extLst>
          </p:cNvPr>
          <p:cNvSpPr>
            <a:spLocks noGrp="1"/>
          </p:cNvSpPr>
          <p:nvPr>
            <p:ph idx="1"/>
          </p:nvPr>
        </p:nvSpPr>
        <p:spPr>
          <a:xfrm>
            <a:off x="1451579" y="2015734"/>
            <a:ext cx="5622284" cy="3450613"/>
          </a:xfrm>
        </p:spPr>
        <p:txBody>
          <a:bodyPr>
            <a:normAutofit/>
          </a:bodyPr>
          <a:lstStyle/>
          <a:p>
            <a:pPr marL="0" lvl="0" indent="0">
              <a:lnSpc>
                <a:spcPct val="110000"/>
              </a:lnSpc>
              <a:buNone/>
            </a:pPr>
            <a:r>
              <a:rPr lang="en-US" sz="1400" b="1"/>
              <a:t>Motivating Example:</a:t>
            </a:r>
            <a:r>
              <a:rPr lang="en-US" sz="140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indent="0">
              <a:lnSpc>
                <a:spcPct val="110000"/>
              </a:lnSpc>
              <a:buNone/>
            </a:pPr>
            <a:r>
              <a:rPr lang="en-US" sz="1400" b="1"/>
              <a:t>A Simulation:</a:t>
            </a:r>
            <a:r>
              <a:rPr lang="en-US" sz="1400"/>
              <a:t> Let’s simulate another set of launches of 12 randomly selected 10lb pumpkins… The simulated launch distances appear below and the launches, along their average launch distance and the average launch distance from our first set of launches are shown on the graph to the right.</a:t>
            </a:r>
          </a:p>
          <a:p>
            <a:pPr marL="0" indent="0">
              <a:lnSpc>
                <a:spcPct val="110000"/>
              </a:lnSpc>
              <a:buNone/>
            </a:pPr>
            <a:endParaRPr lang="en-US" sz="1400"/>
          </a:p>
        </p:txBody>
      </p:sp>
      <p:pic>
        <p:nvPicPr>
          <p:cNvPr id="4" name="Picture 3" descr="IntroInference_Slides_files/figure-pptx/unnamed-chunk-21-1.png">
            <a:extLst>
              <a:ext uri="{FF2B5EF4-FFF2-40B4-BE49-F238E27FC236}">
                <a16:creationId xmlns:a16="http://schemas.microsoft.com/office/drawing/2014/main" id="{7629306E-733B-3085-E464-3F9C5A9CC184}"/>
              </a:ext>
            </a:extLst>
          </p:cNvPr>
          <p:cNvPicPr>
            <a:picLocks noGrp="1" noChangeAspect="1"/>
          </p:cNvPicPr>
          <p:nvPr/>
        </p:nvPicPr>
        <p:blipFill>
          <a:blip r:embed="rId2"/>
          <a:stretch>
            <a:fillRect/>
          </a:stretch>
        </p:blipFill>
        <p:spPr bwMode="auto">
          <a:xfrm>
            <a:off x="7554139" y="2865862"/>
            <a:ext cx="3500715" cy="1750356"/>
          </a:xfrm>
          <a:prstGeom prst="rect">
            <a:avLst/>
          </a:prstGeom>
          <a:noFill/>
        </p:spPr>
      </p:pic>
    </p:spTree>
    <p:extLst>
      <p:ext uri="{BB962C8B-B14F-4D97-AF65-F5344CB8AC3E}">
        <p14:creationId xmlns:p14="http://schemas.microsoft.com/office/powerpoint/2010/main" val="2257323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9D0FB40F-CECD-64DB-A7E1-B8E8C4DBD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9E249-DB15-E822-CD90-F5EE473BA0AB}"/>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9F3611B0-BECF-28FC-DE5D-7E79A9D0CA0F}"/>
              </a:ext>
            </a:extLst>
          </p:cNvPr>
          <p:cNvSpPr>
            <a:spLocks noGrp="1"/>
          </p:cNvSpPr>
          <p:nvPr>
            <p:ph idx="1"/>
          </p:nvPr>
        </p:nvSpPr>
        <p:spPr>
          <a:xfrm>
            <a:off x="1451579" y="2015734"/>
            <a:ext cx="5622284" cy="3450613"/>
          </a:xfrm>
        </p:spPr>
        <p:txBody>
          <a:bodyPr>
            <a:normAutofit/>
          </a:bodyPr>
          <a:lstStyle/>
          <a:p>
            <a:pPr marL="0" lvl="0" indent="0">
              <a:lnSpc>
                <a:spcPct val="110000"/>
              </a:lnSpc>
              <a:buNone/>
            </a:pPr>
            <a:r>
              <a:rPr lang="en-US" sz="1700" b="1"/>
              <a:t>Motivating Example:</a:t>
            </a:r>
            <a:r>
              <a:rPr lang="en-US" sz="170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lvl="0" indent="0">
              <a:lnSpc>
                <a:spcPct val="110000"/>
              </a:lnSpc>
              <a:buNone/>
            </a:pPr>
            <a:r>
              <a:rPr lang="en-US" sz="1700" b="1"/>
              <a:t>A Simulation:</a:t>
            </a:r>
            <a:r>
              <a:rPr lang="en-US" sz="1700"/>
              <a:t> Okay – we see how this is working, but it’s going slowly. Let’s simulate 50,000 collections of launches of 12 randomly selected 10lb pumpkins</a:t>
            </a:r>
          </a:p>
        </p:txBody>
      </p:sp>
      <p:pic>
        <p:nvPicPr>
          <p:cNvPr id="5" name="Picture 4" descr="IntroInference_Slides_files/figure-pptx/unnamed-chunk-23-1.png">
            <a:extLst>
              <a:ext uri="{FF2B5EF4-FFF2-40B4-BE49-F238E27FC236}">
                <a16:creationId xmlns:a16="http://schemas.microsoft.com/office/drawing/2014/main" id="{D0B6C4A9-C376-54E3-F5F2-DD2C178289F2}"/>
              </a:ext>
            </a:extLst>
          </p:cNvPr>
          <p:cNvPicPr>
            <a:picLocks noGrp="1" noChangeAspect="1"/>
          </p:cNvPicPr>
          <p:nvPr/>
        </p:nvPicPr>
        <p:blipFill>
          <a:blip r:embed="rId2"/>
          <a:stretch>
            <a:fillRect/>
          </a:stretch>
        </p:blipFill>
        <p:spPr bwMode="auto">
          <a:xfrm>
            <a:off x="7554139" y="2865862"/>
            <a:ext cx="3500715" cy="1750356"/>
          </a:xfrm>
          <a:prstGeom prst="rect">
            <a:avLst/>
          </a:prstGeom>
          <a:noFill/>
        </p:spPr>
      </p:pic>
    </p:spTree>
    <p:extLst>
      <p:ext uri="{BB962C8B-B14F-4D97-AF65-F5344CB8AC3E}">
        <p14:creationId xmlns:p14="http://schemas.microsoft.com/office/powerpoint/2010/main" val="1461721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EAA13124-7242-F066-8CBA-979EC7025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AF622-677A-1F0C-7AB9-63909FBD3ADE}"/>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72E62CE8-237B-4918-4D15-A4B47716478C}"/>
              </a:ext>
            </a:extLst>
          </p:cNvPr>
          <p:cNvSpPr>
            <a:spLocks noGrp="1"/>
          </p:cNvSpPr>
          <p:nvPr>
            <p:ph idx="1"/>
          </p:nvPr>
        </p:nvSpPr>
        <p:spPr>
          <a:xfrm>
            <a:off x="1451579" y="2015734"/>
            <a:ext cx="5622284" cy="3450613"/>
          </a:xfrm>
        </p:spPr>
        <p:txBody>
          <a:bodyPr>
            <a:normAutofit/>
          </a:bodyPr>
          <a:lstStyle/>
          <a:p>
            <a:pPr marL="0" lvl="0" indent="0">
              <a:lnSpc>
                <a:spcPct val="110000"/>
              </a:lnSpc>
              <a:buNone/>
            </a:pPr>
            <a:r>
              <a:rPr lang="en-US" sz="1700" b="1"/>
              <a:t>Motivating Example:</a:t>
            </a:r>
            <a:r>
              <a:rPr lang="en-US" sz="170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lvl="0" indent="0">
              <a:lnSpc>
                <a:spcPct val="110000"/>
              </a:lnSpc>
              <a:buNone/>
            </a:pPr>
            <a:r>
              <a:rPr lang="en-US" sz="1700" b="1"/>
              <a:t>A Simulation:</a:t>
            </a:r>
            <a:r>
              <a:rPr lang="en-US" sz="1700"/>
              <a:t> Okay – we see how this is working, but it’s going slowly. Let’s simulate 50,000 collections of launches of 12 randomly selected 10lb pumpkins</a:t>
            </a:r>
          </a:p>
        </p:txBody>
      </p:sp>
      <p:pic>
        <p:nvPicPr>
          <p:cNvPr id="4" name="Picture 3" descr="IntroInference_Slides_files/figure-pptx/unnamed-chunk-24-1.png">
            <a:extLst>
              <a:ext uri="{FF2B5EF4-FFF2-40B4-BE49-F238E27FC236}">
                <a16:creationId xmlns:a16="http://schemas.microsoft.com/office/drawing/2014/main" id="{0E4A45F7-A853-A1AE-7EB3-B4DD15781FB9}"/>
              </a:ext>
            </a:extLst>
          </p:cNvPr>
          <p:cNvPicPr>
            <a:picLocks noGrp="1" noChangeAspect="1"/>
          </p:cNvPicPr>
          <p:nvPr/>
        </p:nvPicPr>
        <p:blipFill>
          <a:blip r:embed="rId2"/>
          <a:stretch>
            <a:fillRect/>
          </a:stretch>
        </p:blipFill>
        <p:spPr bwMode="auto">
          <a:xfrm>
            <a:off x="7554139" y="2865862"/>
            <a:ext cx="3500715" cy="1750356"/>
          </a:xfrm>
          <a:prstGeom prst="rect">
            <a:avLst/>
          </a:prstGeom>
          <a:noFill/>
        </p:spPr>
      </p:pic>
    </p:spTree>
    <p:extLst>
      <p:ext uri="{BB962C8B-B14F-4D97-AF65-F5344CB8AC3E}">
        <p14:creationId xmlns:p14="http://schemas.microsoft.com/office/powerpoint/2010/main" val="33991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358FCD3B-6AF1-17F5-94B6-5D49A739E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5580C-E23D-ADB1-D59A-7656672FEA63}"/>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5156B010-9994-93B5-B45C-4B20A91CDE95}"/>
              </a:ext>
            </a:extLst>
          </p:cNvPr>
          <p:cNvSpPr>
            <a:spLocks noGrp="1"/>
          </p:cNvSpPr>
          <p:nvPr>
            <p:ph idx="1"/>
          </p:nvPr>
        </p:nvSpPr>
        <p:spPr>
          <a:xfrm>
            <a:off x="1451580" y="2015734"/>
            <a:ext cx="5550800" cy="3450613"/>
          </a:xfrm>
        </p:spPr>
        <p:txBody>
          <a:bodyPr>
            <a:normAutofit lnSpcReduction="10000"/>
          </a:bodyPr>
          <a:lstStyle/>
          <a:p>
            <a:pPr marL="0" lvl="0" indent="0">
              <a:lnSpc>
                <a:spcPct val="110000"/>
              </a:lnSpc>
              <a:buNone/>
            </a:pPr>
            <a:r>
              <a:rPr lang="en-US" sz="1600" b="1" dirty="0"/>
              <a:t>Motivating Example:</a:t>
            </a:r>
            <a:r>
              <a:rPr lang="en-US" sz="1600" dirty="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lvl="0" indent="0">
              <a:lnSpc>
                <a:spcPct val="110000"/>
              </a:lnSpc>
              <a:buNone/>
            </a:pPr>
            <a:r>
              <a:rPr lang="en-US" sz="1600" b="1" dirty="0"/>
              <a:t>A Simulation:</a:t>
            </a:r>
            <a:r>
              <a:rPr lang="en-US" sz="1600" dirty="0"/>
              <a:t> Okay – we see how this is working, but it’s going slowly. Let’s simulate 50,000 collections of launches of 12 randomly selected 10lb pumpkins</a:t>
            </a:r>
          </a:p>
          <a:p>
            <a:pPr marL="0" indent="0">
              <a:lnSpc>
                <a:spcPct val="110000"/>
              </a:lnSpc>
              <a:buNone/>
            </a:pPr>
            <a:r>
              <a:rPr lang="en-US" sz="1600" dirty="0"/>
              <a:t>An average launch distance of 2,028ft is at the green vertical line.</a:t>
            </a:r>
          </a:p>
          <a:p>
            <a:pPr marL="0" lvl="0" indent="0">
              <a:lnSpc>
                <a:spcPct val="110000"/>
              </a:lnSpc>
              <a:buNone/>
            </a:pPr>
            <a:endParaRPr lang="en-US" sz="1600" dirty="0"/>
          </a:p>
        </p:txBody>
      </p:sp>
      <p:pic>
        <p:nvPicPr>
          <p:cNvPr id="5" name="Picture 4" descr="IntroInference_Slides_files/figure-pptx/unnamed-chunk-25-1.png">
            <a:extLst>
              <a:ext uri="{FF2B5EF4-FFF2-40B4-BE49-F238E27FC236}">
                <a16:creationId xmlns:a16="http://schemas.microsoft.com/office/drawing/2014/main" id="{D3F40DF5-8A77-E910-F25E-64A4A5C55AA2}"/>
              </a:ext>
            </a:extLst>
          </p:cNvPr>
          <p:cNvPicPr>
            <a:picLocks noGrp="1" noChangeAspect="1"/>
          </p:cNvPicPr>
          <p:nvPr/>
        </p:nvPicPr>
        <p:blipFill>
          <a:blip r:embed="rId2"/>
          <a:stretch>
            <a:fillRect/>
          </a:stretch>
        </p:blipFill>
        <p:spPr bwMode="auto">
          <a:xfrm>
            <a:off x="7603958" y="3009515"/>
            <a:ext cx="3450896" cy="1725447"/>
          </a:xfrm>
          <a:prstGeom prst="rect">
            <a:avLst/>
          </a:prstGeom>
          <a:noFill/>
        </p:spPr>
      </p:pic>
    </p:spTree>
    <p:extLst>
      <p:ext uri="{BB962C8B-B14F-4D97-AF65-F5344CB8AC3E}">
        <p14:creationId xmlns:p14="http://schemas.microsoft.com/office/powerpoint/2010/main" val="335066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00B7-BBDE-EB9F-2767-B70A2CCBB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84AEA-C093-138A-D085-4DDA91106813}"/>
              </a:ext>
            </a:extLst>
          </p:cNvPr>
          <p:cNvSpPr>
            <a:spLocks noGrp="1"/>
          </p:cNvSpPr>
          <p:nvPr>
            <p:ph type="title"/>
          </p:nvPr>
        </p:nvSpPr>
        <p:spPr>
          <a:xfrm>
            <a:off x="1451579" y="804519"/>
            <a:ext cx="9603275" cy="1049235"/>
          </a:xfrm>
        </p:spPr>
        <p:txBody>
          <a:bodyPr>
            <a:normAutofit/>
          </a:bodyPr>
          <a:lstStyle/>
          <a:p>
            <a:r>
              <a:rPr lang="en-US" dirty="0"/>
              <a:t>Motivating Example:</a:t>
            </a:r>
            <a:br>
              <a:rPr lang="en-US" dirty="0"/>
            </a:br>
            <a:r>
              <a:rPr lang="en-US" dirty="0"/>
              <a:t>A Confident Team</a:t>
            </a:r>
          </a:p>
        </p:txBody>
      </p:sp>
      <p:sp>
        <p:nvSpPr>
          <p:cNvPr id="3" name="Content Placeholder 2">
            <a:extLst>
              <a:ext uri="{FF2B5EF4-FFF2-40B4-BE49-F238E27FC236}">
                <a16:creationId xmlns:a16="http://schemas.microsoft.com/office/drawing/2014/main" id="{C8B3A14D-5BE7-2C57-D73B-07E3FA6354F9}"/>
              </a:ext>
            </a:extLst>
          </p:cNvPr>
          <p:cNvSpPr>
            <a:spLocks noGrp="1"/>
          </p:cNvSpPr>
          <p:nvPr>
            <p:ph idx="1"/>
          </p:nvPr>
        </p:nvSpPr>
        <p:spPr>
          <a:xfrm>
            <a:off x="1451580" y="2015734"/>
            <a:ext cx="5550800" cy="3450613"/>
          </a:xfrm>
        </p:spPr>
        <p:txBody>
          <a:bodyPr>
            <a:normAutofit fontScale="85000" lnSpcReduction="10000"/>
          </a:bodyPr>
          <a:lstStyle/>
          <a:p>
            <a:pPr marL="0" lvl="0" indent="0">
              <a:lnSpc>
                <a:spcPct val="110000"/>
              </a:lnSpc>
              <a:buNone/>
            </a:pPr>
            <a:r>
              <a:rPr lang="en-US" sz="1600" b="1" dirty="0"/>
              <a:t>Motivating Example:</a:t>
            </a:r>
            <a:r>
              <a:rPr lang="en-US" sz="1600" dirty="0"/>
              <a: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0" lvl="0" indent="0">
              <a:buNone/>
            </a:pPr>
            <a:r>
              <a:rPr lang="en-US" sz="1800" b="1" dirty="0"/>
              <a:t>Takeaway:</a:t>
            </a:r>
            <a:r>
              <a:rPr lang="en-US" sz="1800" dirty="0"/>
              <a:t> The distribution of averages of 12 launches is much more narrow than the population distribution. The probability of averaging a distance of at least 2,028ft is much lower than the probability of a single launch being at least 2,028ft.</a:t>
            </a:r>
          </a:p>
          <a:p>
            <a:pPr marL="0" lvl="0" indent="0">
              <a:buNone/>
            </a:pPr>
            <a:r>
              <a:rPr lang="en-US" sz="1800" dirty="0"/>
              <a:t>We’ll come back and finish this problem soon, but first we need a detour to talk about this new, more narrow distribution.</a:t>
            </a:r>
          </a:p>
          <a:p>
            <a:pPr marL="0" lvl="0" indent="0">
              <a:lnSpc>
                <a:spcPct val="110000"/>
              </a:lnSpc>
              <a:buNone/>
            </a:pPr>
            <a:endParaRPr lang="en-US" sz="1600" dirty="0"/>
          </a:p>
          <a:p>
            <a:pPr marL="0" lvl="0" indent="0">
              <a:lnSpc>
                <a:spcPct val="110000"/>
              </a:lnSpc>
              <a:buNone/>
            </a:pPr>
            <a:endParaRPr lang="en-US" sz="1600" dirty="0"/>
          </a:p>
        </p:txBody>
      </p:sp>
      <p:pic>
        <p:nvPicPr>
          <p:cNvPr id="5" name="Picture 4" descr="IntroInference_Slides_files/figure-pptx/unnamed-chunk-25-1.png">
            <a:extLst>
              <a:ext uri="{FF2B5EF4-FFF2-40B4-BE49-F238E27FC236}">
                <a16:creationId xmlns:a16="http://schemas.microsoft.com/office/drawing/2014/main" id="{6C9936DB-D39E-C27E-9552-5CE12BF6A5A0}"/>
              </a:ext>
            </a:extLst>
          </p:cNvPr>
          <p:cNvPicPr>
            <a:picLocks noGrp="1" noChangeAspect="1"/>
          </p:cNvPicPr>
          <p:nvPr/>
        </p:nvPicPr>
        <p:blipFill>
          <a:blip r:embed="rId2"/>
          <a:stretch>
            <a:fillRect/>
          </a:stretch>
        </p:blipFill>
        <p:spPr bwMode="auto">
          <a:xfrm>
            <a:off x="7603958" y="3009515"/>
            <a:ext cx="3450896" cy="1725447"/>
          </a:xfrm>
          <a:prstGeom prst="rect">
            <a:avLst/>
          </a:prstGeom>
          <a:noFill/>
        </p:spPr>
      </p:pic>
    </p:spTree>
    <p:extLst>
      <p:ext uri="{BB962C8B-B14F-4D97-AF65-F5344CB8AC3E}">
        <p14:creationId xmlns:p14="http://schemas.microsoft.com/office/powerpoint/2010/main" val="330401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CA56-D322-4E74-0EF3-28C5C9C050A9}"/>
              </a:ext>
            </a:extLst>
          </p:cNvPr>
          <p:cNvSpPr>
            <a:spLocks noGrp="1"/>
          </p:cNvSpPr>
          <p:nvPr>
            <p:ph type="title"/>
          </p:nvPr>
        </p:nvSpPr>
        <p:spPr/>
        <p:txBody>
          <a:bodyPr/>
          <a:lstStyle/>
          <a:p>
            <a:br>
              <a:rPr lang="en-US" dirty="0"/>
            </a:br>
            <a:r>
              <a:rPr lang="en-US" dirty="0"/>
              <a:t>Overview</a:t>
            </a:r>
          </a:p>
        </p:txBody>
      </p:sp>
      <p:sp>
        <p:nvSpPr>
          <p:cNvPr id="3" name="Content Placeholder 2">
            <a:extLst>
              <a:ext uri="{FF2B5EF4-FFF2-40B4-BE49-F238E27FC236}">
                <a16:creationId xmlns:a16="http://schemas.microsoft.com/office/drawing/2014/main" id="{06DC4033-932B-A5AA-6119-DCB31FB702BC}"/>
              </a:ext>
            </a:extLst>
          </p:cNvPr>
          <p:cNvSpPr>
            <a:spLocks noGrp="1"/>
          </p:cNvSpPr>
          <p:nvPr>
            <p:ph idx="1"/>
          </p:nvPr>
        </p:nvSpPr>
        <p:spPr/>
        <p:txBody>
          <a:bodyPr>
            <a:normAutofit fontScale="62500" lnSpcReduction="20000"/>
          </a:bodyPr>
          <a:lstStyle/>
          <a:p>
            <a:pPr lvl="0"/>
            <a:r>
              <a:rPr lang="en-US" dirty="0"/>
              <a:t>Reminder on probability with the normal distribution</a:t>
            </a:r>
          </a:p>
          <a:p>
            <a:pPr lvl="0"/>
            <a:r>
              <a:rPr lang="en-US" dirty="0"/>
              <a:t>Review of means versus proportions</a:t>
            </a:r>
          </a:p>
          <a:p>
            <a:pPr lvl="0"/>
            <a:r>
              <a:rPr lang="en-US" dirty="0"/>
              <a:t>Sampling from a population (working with a Population Distribution)</a:t>
            </a:r>
          </a:p>
          <a:p>
            <a:pPr lvl="0"/>
            <a:r>
              <a:rPr lang="en-US" dirty="0"/>
              <a:t>Drawing Multiple Observations (Collecting a Sample)</a:t>
            </a:r>
          </a:p>
          <a:p>
            <a:pPr lvl="1"/>
            <a:r>
              <a:rPr lang="en-US" b="1" dirty="0"/>
              <a:t>Question:</a:t>
            </a:r>
            <a:r>
              <a:rPr lang="en-US" dirty="0"/>
              <a:t> Can we calculate probabilities associated with sample outcomes in a familiar manner?</a:t>
            </a:r>
          </a:p>
          <a:p>
            <a:pPr lvl="0"/>
            <a:r>
              <a:rPr lang="en-US" dirty="0"/>
              <a:t>What is the Sampling Distribution?</a:t>
            </a:r>
          </a:p>
          <a:p>
            <a:pPr lvl="1"/>
            <a:r>
              <a:rPr lang="en-US" dirty="0"/>
              <a:t>A few examples with means and proportions</a:t>
            </a:r>
          </a:p>
          <a:p>
            <a:pPr lvl="1"/>
            <a:r>
              <a:rPr lang="en-US" dirty="0"/>
              <a:t>When is a sampling distribution [nearly] normal?</a:t>
            </a:r>
          </a:p>
          <a:p>
            <a:pPr lvl="0"/>
            <a:r>
              <a:rPr lang="en-US" dirty="0"/>
              <a:t>Central Limit Theorem</a:t>
            </a:r>
          </a:p>
          <a:p>
            <a:pPr lvl="1"/>
            <a:r>
              <a:rPr lang="en-US" dirty="0"/>
              <a:t>CLT for means and CLT for proportions</a:t>
            </a:r>
          </a:p>
          <a:p>
            <a:pPr lvl="1"/>
            <a:r>
              <a:rPr lang="en-US" b="1" dirty="0"/>
              <a:t>Examples:</a:t>
            </a:r>
            <a:r>
              <a:rPr lang="en-US" dirty="0"/>
              <a:t> Probabilities associated with random samples summarized by means or proportions</a:t>
            </a:r>
          </a:p>
          <a:p>
            <a:pPr lvl="0"/>
            <a:r>
              <a:rPr lang="en-US" dirty="0"/>
              <a:t>Summary</a:t>
            </a:r>
          </a:p>
          <a:p>
            <a:pPr marL="0" indent="0">
              <a:buNone/>
            </a:pPr>
            <a:endParaRPr lang="en-US" dirty="0"/>
          </a:p>
        </p:txBody>
      </p:sp>
    </p:spTree>
    <p:extLst>
      <p:ext uri="{BB962C8B-B14F-4D97-AF65-F5344CB8AC3E}">
        <p14:creationId xmlns:p14="http://schemas.microsoft.com/office/powerpoint/2010/main" val="95554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3B92-EABB-909D-09AD-4DA0F7F5E1E6}"/>
              </a:ext>
            </a:extLst>
          </p:cNvPr>
          <p:cNvSpPr>
            <a:spLocks noGrp="1"/>
          </p:cNvSpPr>
          <p:nvPr>
            <p:ph type="title"/>
          </p:nvPr>
        </p:nvSpPr>
        <p:spPr/>
        <p:txBody>
          <a:bodyPr/>
          <a:lstStyle/>
          <a:p>
            <a:br>
              <a:rPr lang="en-US" dirty="0"/>
            </a:br>
            <a:r>
              <a:rPr lang="en-US" dirty="0"/>
              <a:t>What is the Sampling Distribution?</a:t>
            </a:r>
          </a:p>
        </p:txBody>
      </p:sp>
      <p:sp>
        <p:nvSpPr>
          <p:cNvPr id="3" name="Content Placeholder 2">
            <a:extLst>
              <a:ext uri="{FF2B5EF4-FFF2-40B4-BE49-F238E27FC236}">
                <a16:creationId xmlns:a16="http://schemas.microsoft.com/office/drawing/2014/main" id="{0BE1753C-DF91-45F0-C882-7124D2C40142}"/>
              </a:ext>
            </a:extLst>
          </p:cNvPr>
          <p:cNvSpPr>
            <a:spLocks noGrp="1"/>
          </p:cNvSpPr>
          <p:nvPr>
            <p:ph idx="1"/>
          </p:nvPr>
        </p:nvSpPr>
        <p:spPr/>
        <p:txBody>
          <a:bodyPr>
            <a:normAutofit fontScale="92500" lnSpcReduction="10000"/>
          </a:bodyPr>
          <a:lstStyle/>
          <a:p>
            <a:pPr marL="0" lvl="0" indent="0">
              <a:buNone/>
            </a:pPr>
            <a:r>
              <a:rPr lang="en-US" dirty="0"/>
              <a:t>The </a:t>
            </a:r>
            <a:r>
              <a:rPr lang="en-US" i="1" dirty="0"/>
              <a:t>sampling distribution</a:t>
            </a:r>
            <a:r>
              <a:rPr lang="en-US" dirty="0"/>
              <a:t> is a theoretical distribution of summary statistics resulting from samples of the same size. For example,</a:t>
            </a:r>
          </a:p>
          <a:p>
            <a:pPr lvl="0"/>
            <a:r>
              <a:rPr lang="en-US" dirty="0"/>
              <a:t>the distribution of all </a:t>
            </a:r>
            <a:r>
              <a:rPr lang="en-US" b="1" dirty="0"/>
              <a:t>average launch distances</a:t>
            </a:r>
            <a:r>
              <a:rPr lang="en-US" dirty="0"/>
              <a:t> from </a:t>
            </a:r>
            <a:r>
              <a:rPr lang="en-US" i="1" dirty="0"/>
              <a:t>twelve launches</a:t>
            </a:r>
            <a:r>
              <a:rPr lang="en-US" dirty="0"/>
              <a:t> of 10lb pumpkins from a trebuchet.</a:t>
            </a:r>
          </a:p>
          <a:p>
            <a:pPr lvl="0"/>
            <a:r>
              <a:rPr lang="en-US" dirty="0"/>
              <a:t>the distribution of all </a:t>
            </a:r>
            <a:r>
              <a:rPr lang="en-US" b="1" dirty="0"/>
              <a:t>sample proportions</a:t>
            </a:r>
            <a:r>
              <a:rPr lang="en-US" dirty="0"/>
              <a:t> from collections of </a:t>
            </a:r>
            <a:r>
              <a:rPr lang="en-US" i="1" dirty="0"/>
              <a:t>100 likely voters</a:t>
            </a:r>
            <a:r>
              <a:rPr lang="en-US" dirty="0"/>
              <a:t> asked whether they favor increasing the state’s mandatory judicial retirement age from 70 to 75.</a:t>
            </a:r>
          </a:p>
          <a:p>
            <a:pPr marL="0" lvl="0" indent="0">
              <a:buNone/>
            </a:pPr>
            <a:r>
              <a:rPr lang="en-US" dirty="0"/>
              <a:t>Let’s take a look at some hypothetical population and corresponding sampling distributions.</a:t>
            </a:r>
          </a:p>
          <a:p>
            <a:pPr marL="0" indent="0">
              <a:buNone/>
            </a:pPr>
            <a:endParaRPr lang="en-US" dirty="0"/>
          </a:p>
        </p:txBody>
      </p:sp>
    </p:spTree>
    <p:extLst>
      <p:ext uri="{BB962C8B-B14F-4D97-AF65-F5344CB8AC3E}">
        <p14:creationId xmlns:p14="http://schemas.microsoft.com/office/powerpoint/2010/main" val="369626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D317478-E0E0-39C9-90E8-B92112B327D4}"/>
              </a:ext>
            </a:extLst>
          </p:cNvPr>
          <p:cNvSpPr>
            <a:spLocks noGrp="1"/>
          </p:cNvSpPr>
          <p:nvPr>
            <p:ph type="title"/>
          </p:nvPr>
        </p:nvSpPr>
        <p:spPr>
          <a:xfrm>
            <a:off x="1451580" y="804520"/>
            <a:ext cx="3530157" cy="1049235"/>
          </a:xfrm>
        </p:spPr>
        <p:txBody>
          <a:bodyPr>
            <a:normAutofit/>
          </a:bodyPr>
          <a:lstStyle/>
          <a:p>
            <a:r>
              <a:rPr lang="en-US" sz="2200"/>
              <a:t>Hypothetical Population and Sampling Distributions for Means </a:t>
            </a:r>
          </a:p>
        </p:txBody>
      </p:sp>
      <p:sp>
        <p:nvSpPr>
          <p:cNvPr id="13" name="Rectangle 1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57D3285-EEB0-F5E8-1726-FB4ED01F6E15}"/>
              </a:ext>
            </a:extLst>
          </p:cNvPr>
          <p:cNvSpPr>
            <a:spLocks noGrp="1"/>
          </p:cNvSpPr>
          <p:nvPr>
            <p:ph idx="1"/>
          </p:nvPr>
        </p:nvSpPr>
        <p:spPr>
          <a:xfrm>
            <a:off x="1451581" y="2015732"/>
            <a:ext cx="3526523" cy="3450613"/>
          </a:xfrm>
        </p:spPr>
        <p:txBody>
          <a:bodyPr>
            <a:normAutofit fontScale="92500" lnSpcReduction="20000"/>
          </a:bodyPr>
          <a:lstStyle/>
          <a:p>
            <a:pPr marL="0" indent="0">
              <a:buNone/>
            </a:pPr>
            <a:r>
              <a:rPr lang="en-US" i="1" dirty="0" err="1"/>
              <a:t>Flimps</a:t>
            </a:r>
            <a:r>
              <a:rPr lang="en-US" dirty="0"/>
              <a:t>, </a:t>
            </a:r>
            <a:r>
              <a:rPr lang="en-US" i="1" dirty="0" err="1"/>
              <a:t>flomps</a:t>
            </a:r>
            <a:r>
              <a:rPr lang="en-US" dirty="0"/>
              <a:t>, and </a:t>
            </a:r>
            <a:r>
              <a:rPr lang="en-US" i="1" dirty="0"/>
              <a:t>flumps</a:t>
            </a:r>
            <a:r>
              <a:rPr lang="en-US" dirty="0"/>
              <a:t> are [fictitious] numerical variables whose population distributions appear below and with corresponding sampling distributions to the right.</a:t>
            </a:r>
          </a:p>
          <a:p>
            <a:pPr marL="0" indent="0">
              <a:buNone/>
            </a:pPr>
            <a:r>
              <a:rPr lang="en-US" dirty="0"/>
              <a:t>Sampling distributions are shown for samples of three observations (</a:t>
            </a:r>
            <a:r>
              <a:rPr lang="en-US" dirty="0">
                <a:latin typeface="Courier"/>
              </a:rPr>
              <a:t>s3_*</a:t>
            </a:r>
            <a:r>
              <a:rPr lang="en-US" dirty="0"/>
              <a:t>), fifteen observations (</a:t>
            </a:r>
            <a:r>
              <a:rPr lang="en-US" dirty="0">
                <a:latin typeface="Courier"/>
              </a:rPr>
              <a:t>s15_*</a:t>
            </a:r>
            <a:r>
              <a:rPr lang="en-US" dirty="0"/>
              <a:t>), and thirty observations (</a:t>
            </a:r>
            <a:r>
              <a:rPr lang="en-US" dirty="0">
                <a:latin typeface="Courier"/>
              </a:rPr>
              <a:t>s30_*</a:t>
            </a:r>
            <a:r>
              <a:rPr lang="en-US" dirty="0"/>
              <a:t>).</a:t>
            </a:r>
          </a:p>
          <a:p>
            <a:pPr marL="0" indent="0">
              <a:buNone/>
            </a:pPr>
            <a:endParaRPr lang="en-US" dirty="0"/>
          </a:p>
          <a:p>
            <a:endParaRPr lang="en-US" dirty="0"/>
          </a:p>
        </p:txBody>
      </p:sp>
      <p:grpSp>
        <p:nvGrpSpPr>
          <p:cNvPr id="15" name="Group 1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 name="Rectangle 1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troInference_Slides_files/figure-pptx/unnamed-chunk-26-1.png">
            <a:extLst>
              <a:ext uri="{FF2B5EF4-FFF2-40B4-BE49-F238E27FC236}">
                <a16:creationId xmlns:a16="http://schemas.microsoft.com/office/drawing/2014/main" id="{72AC0980-693E-EC79-967C-6F7E6AED0582}"/>
              </a:ext>
            </a:extLst>
          </p:cNvPr>
          <p:cNvPicPr>
            <a:picLocks noGrp="1" noChangeAspect="1"/>
          </p:cNvPicPr>
          <p:nvPr/>
        </p:nvPicPr>
        <p:blipFill>
          <a:blip r:embed="rId2"/>
          <a:stretch>
            <a:fillRect/>
          </a:stretch>
        </p:blipFill>
        <p:spPr bwMode="auto">
          <a:xfrm>
            <a:off x="6093926" y="1844044"/>
            <a:ext cx="4821551" cy="2410774"/>
          </a:xfrm>
          <a:prstGeom prst="rect">
            <a:avLst/>
          </a:prstGeom>
          <a:noFill/>
        </p:spPr>
      </p:pic>
      <p:pic>
        <p:nvPicPr>
          <p:cNvPr id="21" name="Picture 2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6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E444-9BB6-AF20-9D08-8C7CF2732D3E}"/>
              </a:ext>
            </a:extLst>
          </p:cNvPr>
          <p:cNvSpPr>
            <a:spLocks noGrp="1"/>
          </p:cNvSpPr>
          <p:nvPr>
            <p:ph type="title"/>
          </p:nvPr>
        </p:nvSpPr>
        <p:spPr>
          <a:xfrm>
            <a:off x="1451579" y="804519"/>
            <a:ext cx="9603275" cy="1049235"/>
          </a:xfrm>
        </p:spPr>
        <p:txBody>
          <a:bodyPr>
            <a:normAutofit/>
          </a:bodyPr>
          <a:lstStyle/>
          <a:p>
            <a:r>
              <a:rPr lang="en-US"/>
              <a:t>Hypothetical Population and Sampling Distributions for Proportions</a:t>
            </a:r>
          </a:p>
        </p:txBody>
      </p:sp>
      <p:sp>
        <p:nvSpPr>
          <p:cNvPr id="3" name="Content Placeholder 2">
            <a:extLst>
              <a:ext uri="{FF2B5EF4-FFF2-40B4-BE49-F238E27FC236}">
                <a16:creationId xmlns:a16="http://schemas.microsoft.com/office/drawing/2014/main" id="{9B978F50-9D0D-7C92-4EA4-919A8C4328E9}"/>
              </a:ext>
            </a:extLst>
          </p:cNvPr>
          <p:cNvSpPr>
            <a:spLocks noGrp="1"/>
          </p:cNvSpPr>
          <p:nvPr>
            <p:ph idx="1"/>
          </p:nvPr>
        </p:nvSpPr>
        <p:spPr>
          <a:xfrm>
            <a:off x="1451579" y="2015734"/>
            <a:ext cx="4162555" cy="3450613"/>
          </a:xfrm>
        </p:spPr>
        <p:txBody>
          <a:bodyPr>
            <a:normAutofit/>
          </a:bodyPr>
          <a:lstStyle/>
          <a:p>
            <a:pPr marL="0" indent="0">
              <a:buNone/>
            </a:pPr>
            <a:r>
              <a:rPr lang="en-US" dirty="0"/>
              <a:t>Similarly, </a:t>
            </a:r>
            <a:r>
              <a:rPr lang="en-US" i="1" dirty="0" err="1"/>
              <a:t>grimps</a:t>
            </a:r>
            <a:r>
              <a:rPr lang="en-US" dirty="0"/>
              <a:t>, </a:t>
            </a:r>
            <a:r>
              <a:rPr lang="en-US" i="1" dirty="0" err="1"/>
              <a:t>gromps</a:t>
            </a:r>
            <a:r>
              <a:rPr lang="en-US" dirty="0"/>
              <a:t>, and </a:t>
            </a:r>
            <a:r>
              <a:rPr lang="en-US" i="1" dirty="0"/>
              <a:t>grumps</a:t>
            </a:r>
            <a:r>
              <a:rPr lang="en-US" dirty="0"/>
              <a:t> are [fictitious] categorical variables for which we can define success and failure. The sampling distributions for proportion corresponding to a successful outcome appears below.</a:t>
            </a:r>
          </a:p>
          <a:p>
            <a:pPr marL="0" indent="0">
              <a:buNone/>
            </a:pPr>
            <a:endParaRPr lang="en-US" dirty="0"/>
          </a:p>
        </p:txBody>
      </p:sp>
      <p:pic>
        <p:nvPicPr>
          <p:cNvPr id="5" name="Picture 1" descr="IntroInference_Slides_files/figure-pptx/unnamed-chunk-29-1.png">
            <a:extLst>
              <a:ext uri="{FF2B5EF4-FFF2-40B4-BE49-F238E27FC236}">
                <a16:creationId xmlns:a16="http://schemas.microsoft.com/office/drawing/2014/main" id="{F2FF8874-55C3-2539-8042-9D3FBEC7E4DC}"/>
              </a:ext>
            </a:extLst>
          </p:cNvPr>
          <p:cNvPicPr>
            <a:picLocks noGrp="1" noChangeAspect="1"/>
          </p:cNvPicPr>
          <p:nvPr/>
        </p:nvPicPr>
        <p:blipFill>
          <a:blip r:embed="rId2"/>
          <a:stretch>
            <a:fillRect/>
          </a:stretch>
        </p:blipFill>
        <p:spPr bwMode="auto">
          <a:xfrm>
            <a:off x="6094411" y="2500930"/>
            <a:ext cx="4960443" cy="2480220"/>
          </a:xfrm>
          <a:prstGeom prst="rect">
            <a:avLst/>
          </a:prstGeom>
          <a:noFill/>
        </p:spPr>
      </p:pic>
    </p:spTree>
    <p:extLst>
      <p:ext uri="{BB962C8B-B14F-4D97-AF65-F5344CB8AC3E}">
        <p14:creationId xmlns:p14="http://schemas.microsoft.com/office/powerpoint/2010/main" val="31328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1824B8A-0C48-5EBE-E55A-22978818F2F2}"/>
              </a:ext>
            </a:extLst>
          </p:cNvPr>
          <p:cNvSpPr>
            <a:spLocks noGrp="1"/>
          </p:cNvSpPr>
          <p:nvPr>
            <p:ph type="title"/>
          </p:nvPr>
        </p:nvSpPr>
        <p:spPr>
          <a:xfrm>
            <a:off x="1451580" y="804520"/>
            <a:ext cx="3530157" cy="1049235"/>
          </a:xfrm>
        </p:spPr>
        <p:txBody>
          <a:bodyPr>
            <a:normAutofit/>
          </a:bodyPr>
          <a:lstStyle/>
          <a:p>
            <a:br>
              <a:rPr lang="en-US" sz="2000"/>
            </a:br>
            <a:r>
              <a:rPr lang="en-US" sz="2000"/>
              <a:t>When is a Sampling Distribution [Nearly] Normal?</a:t>
            </a:r>
          </a:p>
        </p:txBody>
      </p:sp>
      <p:sp>
        <p:nvSpPr>
          <p:cNvPr id="13" name="Rectangle 1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5A5532-337B-D2F5-2610-6E4B1F48C5DE}"/>
                  </a:ext>
                </a:extLst>
              </p:cNvPr>
              <p:cNvSpPr>
                <a:spLocks noGrp="1"/>
              </p:cNvSpPr>
              <p:nvPr>
                <p:ph idx="1"/>
              </p:nvPr>
            </p:nvSpPr>
            <p:spPr>
              <a:xfrm>
                <a:off x="1451581" y="2015732"/>
                <a:ext cx="3526523" cy="4037748"/>
              </a:xfrm>
            </p:spPr>
            <p:txBody>
              <a:bodyPr>
                <a:normAutofit fontScale="92500" lnSpcReduction="20000"/>
              </a:bodyPr>
              <a:lstStyle/>
              <a:p>
                <a:pPr marL="0" indent="0">
                  <a:lnSpc>
                    <a:spcPct val="110000"/>
                  </a:lnSpc>
                  <a:buNone/>
                </a:pPr>
                <a:r>
                  <a:rPr lang="en-US" sz="1700" b="1" dirty="0"/>
                  <a:t>Important:</a:t>
                </a:r>
                <a:r>
                  <a:rPr lang="en-US" sz="1700" dirty="0"/>
                  <a:t> Bringing back our sampling distributions for </a:t>
                </a:r>
                <a:r>
                  <a:rPr lang="en-US" sz="1700" i="1" dirty="0" err="1"/>
                  <a:t>flimps</a:t>
                </a:r>
                <a:r>
                  <a:rPr lang="en-US" sz="1700" dirty="0"/>
                  <a:t>, </a:t>
                </a:r>
                <a:r>
                  <a:rPr lang="en-US" sz="1700" i="1" dirty="0" err="1"/>
                  <a:t>flomps</a:t>
                </a:r>
                <a:r>
                  <a:rPr lang="en-US" sz="1700" dirty="0"/>
                  <a:t>, and </a:t>
                </a:r>
                <a:r>
                  <a:rPr lang="en-US" sz="1700" i="1" dirty="0"/>
                  <a:t>flumps</a:t>
                </a:r>
                <a:r>
                  <a:rPr lang="en-US" sz="1700" dirty="0"/>
                  <a:t> (numerical variables) we see that the more skewed the population distribution, the larger the sample size required before the sampling distribution is well-approximated by a normal distribution.</a:t>
                </a:r>
              </a:p>
              <a:p>
                <a:pPr marL="0" indent="0">
                  <a:lnSpc>
                    <a:spcPct val="110000"/>
                  </a:lnSpc>
                  <a:buNone/>
                </a:pPr>
                <a:r>
                  <a:rPr lang="en-US" sz="2000" dirty="0"/>
                  <a:t>Some people/books (including outs) recommend </a:t>
                </a:r>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≥30</m:t>
                    </m:r>
                  </m:oMath>
                </a14:m>
                <a:r>
                  <a:rPr lang="en-US" sz="2000" dirty="0"/>
                  <a:t>, but I advocate against this because of the slightly maintained skew we see in the top two rows of plots.</a:t>
                </a:r>
              </a:p>
              <a:p>
                <a:pPr marL="0" indent="0">
                  <a:lnSpc>
                    <a:spcPct val="110000"/>
                  </a:lnSpc>
                  <a:buNone/>
                </a:pPr>
                <a:endParaRPr lang="en-US" sz="1700" dirty="0"/>
              </a:p>
              <a:p>
                <a:pPr marL="0" indent="0">
                  <a:lnSpc>
                    <a:spcPct val="110000"/>
                  </a:lnSpc>
                  <a:buNone/>
                </a:pPr>
                <a:endParaRPr lang="en-US" sz="1700" dirty="0"/>
              </a:p>
            </p:txBody>
          </p:sp>
        </mc:Choice>
        <mc:Fallback xmlns="">
          <p:sp>
            <p:nvSpPr>
              <p:cNvPr id="3" name="Content Placeholder 2">
                <a:extLst>
                  <a:ext uri="{FF2B5EF4-FFF2-40B4-BE49-F238E27FC236}">
                    <a16:creationId xmlns:a16="http://schemas.microsoft.com/office/drawing/2014/main" id="{415A5532-337B-D2F5-2610-6E4B1F48C5DE}"/>
                  </a:ext>
                </a:extLst>
              </p:cNvPr>
              <p:cNvSpPr>
                <a:spLocks noGrp="1" noRot="1" noChangeAspect="1" noMove="1" noResize="1" noEditPoints="1" noAdjustHandles="1" noChangeArrowheads="1" noChangeShapeType="1" noTextEdit="1"/>
              </p:cNvSpPr>
              <p:nvPr>
                <p:ph idx="1"/>
              </p:nvPr>
            </p:nvSpPr>
            <p:spPr>
              <a:xfrm>
                <a:off x="1451581" y="2015732"/>
                <a:ext cx="3526523" cy="4037748"/>
              </a:xfrm>
              <a:blipFill>
                <a:blip r:embed="rId2"/>
                <a:stretch>
                  <a:fillRect l="-1792" t="-940" r="-143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 name="Rectangle 1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IntroInference_Slides_files/figure-pptx/unnamed-chunk-28-1.png">
            <a:extLst>
              <a:ext uri="{FF2B5EF4-FFF2-40B4-BE49-F238E27FC236}">
                <a16:creationId xmlns:a16="http://schemas.microsoft.com/office/drawing/2014/main" id="{89DC7172-3080-BA71-595B-C35AA39DACED}"/>
              </a:ext>
            </a:extLst>
          </p:cNvPr>
          <p:cNvPicPr>
            <a:picLocks noGrp="1" noChangeAspect="1"/>
          </p:cNvPicPr>
          <p:nvPr/>
        </p:nvPicPr>
        <p:blipFill>
          <a:blip r:embed="rId3"/>
          <a:stretch>
            <a:fillRect/>
          </a:stretch>
        </p:blipFill>
        <p:spPr bwMode="auto">
          <a:xfrm>
            <a:off x="6093926" y="1844044"/>
            <a:ext cx="4821551" cy="2410774"/>
          </a:xfrm>
          <a:prstGeom prst="rect">
            <a:avLst/>
          </a:prstGeom>
          <a:noFill/>
        </p:spPr>
      </p:pic>
      <p:pic>
        <p:nvPicPr>
          <p:cNvPr id="21" name="Picture 2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8C84-670B-22E0-7436-C6D6429BBE17}"/>
              </a:ext>
            </a:extLst>
          </p:cNvPr>
          <p:cNvSpPr>
            <a:spLocks noGrp="1"/>
          </p:cNvSpPr>
          <p:nvPr>
            <p:ph type="title"/>
          </p:nvPr>
        </p:nvSpPr>
        <p:spPr>
          <a:xfrm>
            <a:off x="1451579" y="804519"/>
            <a:ext cx="9603275" cy="1049235"/>
          </a:xfrm>
        </p:spPr>
        <p:txBody>
          <a:bodyPr>
            <a:normAutofit/>
          </a:bodyPr>
          <a:lstStyle/>
          <a:p>
            <a:br>
              <a:rPr lang="en-US"/>
            </a:br>
            <a:r>
              <a:rPr lang="en-US"/>
              <a:t>When is a Sampling Distribution [Nearly] Normal?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109A3F-05F1-18F5-FB43-7428B72AE9B9}"/>
                  </a:ext>
                </a:extLst>
              </p:cNvPr>
              <p:cNvSpPr>
                <a:spLocks noGrp="1"/>
              </p:cNvSpPr>
              <p:nvPr>
                <p:ph idx="1"/>
              </p:nvPr>
            </p:nvSpPr>
            <p:spPr>
              <a:xfrm>
                <a:off x="1451579" y="2015734"/>
                <a:ext cx="4162555" cy="4037747"/>
              </a:xfrm>
            </p:spPr>
            <p:txBody>
              <a:bodyPr>
                <a:normAutofit fontScale="85000" lnSpcReduction="20000"/>
              </a:bodyPr>
              <a:lstStyle/>
              <a:p>
                <a:pPr marL="0" indent="0">
                  <a:buNone/>
                </a:pPr>
                <a:r>
                  <a:rPr lang="en-US" b="1" dirty="0"/>
                  <a:t>Important:</a:t>
                </a:r>
                <a:r>
                  <a:rPr lang="en-US" dirty="0"/>
                  <a:t> Bringing back our sampling distributions for </a:t>
                </a:r>
                <a:r>
                  <a:rPr lang="en-US" i="1" dirty="0" err="1"/>
                  <a:t>grimps</a:t>
                </a:r>
                <a:r>
                  <a:rPr lang="en-US" dirty="0"/>
                  <a:t>, </a:t>
                </a:r>
                <a:r>
                  <a:rPr lang="en-US" i="1" dirty="0" err="1"/>
                  <a:t>gromps</a:t>
                </a:r>
                <a:r>
                  <a:rPr lang="en-US" dirty="0"/>
                  <a:t>, and </a:t>
                </a:r>
                <a:r>
                  <a:rPr lang="en-US" i="1" dirty="0"/>
                  <a:t>grumps</a:t>
                </a:r>
                <a:r>
                  <a:rPr lang="en-US" dirty="0"/>
                  <a:t> (binary categorical variables) we see that the presence of skew is related to the population proportion and the sample size.</a:t>
                </a:r>
              </a:p>
              <a:p>
                <a:pPr marL="0" lvl="0" indent="0">
                  <a:buNone/>
                </a:pPr>
                <a:r>
                  <a:rPr lang="en-US" dirty="0"/>
                  <a:t>As a </a:t>
                </a:r>
                <a:r>
                  <a:rPr lang="en-US" b="1" dirty="0"/>
                  <a:t>rough estimate</a:t>
                </a:r>
                <a:r>
                  <a:rPr lang="en-US" dirty="0"/>
                  <a:t>, the sampling distribution for the population proportion is nearly normal as long as </a:t>
                </a:r>
                <a14:m>
                  <m:oMath xmlns:m="http://schemas.openxmlformats.org/officeDocument/2006/math">
                    <m:r>
                      <a:rPr lang="en-US">
                        <a:latin typeface="Cambria Math" panose="02040503050406030204" pitchFamily="18" charset="0"/>
                      </a:rPr>
                      <m:t>𝑛</m:t>
                    </m:r>
                    <m:r>
                      <a:rPr lang="en-US">
                        <a:latin typeface="Cambria Math" panose="02040503050406030204" pitchFamily="18" charset="0"/>
                      </a:rPr>
                      <m:t>⋅</m:t>
                    </m:r>
                    <m:r>
                      <a:rPr lang="en-US">
                        <a:latin typeface="Cambria Math" panose="02040503050406030204" pitchFamily="18" charset="0"/>
                      </a:rPr>
                      <m:t>𝑝</m:t>
                    </m:r>
                    <m:r>
                      <a:rPr lang="en-US">
                        <a:latin typeface="Cambria Math" panose="02040503050406030204" pitchFamily="18" charset="0"/>
                      </a:rPr>
                      <m:t>≥10</m:t>
                    </m:r>
                  </m:oMath>
                </a14:m>
                <a:r>
                  <a:rPr lang="en-US" dirty="0"/>
                  <a:t> and </a:t>
                </a:r>
                <a14:m>
                  <m:oMath xmlns:m="http://schemas.openxmlformats.org/officeDocument/2006/math">
                    <m:r>
                      <a:rPr lang="en-US">
                        <a:latin typeface="Cambria Math" panose="02040503050406030204" pitchFamily="18" charset="0"/>
                      </a:rPr>
                      <m:t>𝑛</m:t>
                    </m:r>
                    <m:r>
                      <a:rPr lang="en-US">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𝑝</m:t>
                        </m:r>
                      </m:e>
                    </m:d>
                    <m:r>
                      <a:rPr lang="ar-AE">
                        <a:latin typeface="Cambria Math" panose="02040503050406030204" pitchFamily="18" charset="0"/>
                      </a:rPr>
                      <m:t>≥10</m:t>
                    </m:r>
                  </m:oMath>
                </a14:m>
                <a:r>
                  <a:rPr lang="ar-AE" dirty="0"/>
                  <a:t>. </a:t>
                </a:r>
                <a:r>
                  <a:rPr lang="en-US" dirty="0"/>
                  <a:t>That is, we </a:t>
                </a:r>
                <a:r>
                  <a:rPr lang="en-US" i="1" dirty="0"/>
                  <a:t>expect at least 10 successes and at least 10 failures</a:t>
                </a:r>
                <a:r>
                  <a:rPr lang="en-US" dirty="0"/>
                  <a:t>.</a:t>
                </a:r>
              </a:p>
              <a:p>
                <a:pPr marL="0" lvl="0" indent="0">
                  <a:buNone/>
                </a:pPr>
                <a:r>
                  <a:rPr lang="en-US" dirty="0"/>
                  <a:t>This is sometimes called the </a:t>
                </a:r>
                <a:r>
                  <a:rPr lang="en-US" i="1" dirty="0"/>
                  <a:t>success-failure condition</a:t>
                </a:r>
                <a:r>
                  <a:rPr lang="en-US" dirty="0"/>
                  <a:t>.</a:t>
                </a:r>
              </a:p>
            </p:txBody>
          </p:sp>
        </mc:Choice>
        <mc:Fallback xmlns="">
          <p:sp>
            <p:nvSpPr>
              <p:cNvPr id="3" name="Content Placeholder 2">
                <a:extLst>
                  <a:ext uri="{FF2B5EF4-FFF2-40B4-BE49-F238E27FC236}">
                    <a16:creationId xmlns:a16="http://schemas.microsoft.com/office/drawing/2014/main" id="{7F109A3F-05F1-18F5-FB43-7428B72AE9B9}"/>
                  </a:ext>
                </a:extLst>
              </p:cNvPr>
              <p:cNvSpPr>
                <a:spLocks noGrp="1" noRot="1" noChangeAspect="1" noMove="1" noResize="1" noEditPoints="1" noAdjustHandles="1" noChangeArrowheads="1" noChangeShapeType="1" noTextEdit="1"/>
              </p:cNvSpPr>
              <p:nvPr>
                <p:ph idx="1"/>
              </p:nvPr>
            </p:nvSpPr>
            <p:spPr>
              <a:xfrm>
                <a:off x="1451579" y="2015734"/>
                <a:ext cx="4162555" cy="4037747"/>
              </a:xfrm>
              <a:blipFill>
                <a:blip r:embed="rId2"/>
                <a:stretch>
                  <a:fillRect l="-912" t="-627" b="-627"/>
                </a:stretch>
              </a:blipFill>
            </p:spPr>
            <p:txBody>
              <a:bodyPr/>
              <a:lstStyle/>
              <a:p>
                <a:r>
                  <a:rPr lang="en-US">
                    <a:noFill/>
                  </a:rPr>
                  <a:t> </a:t>
                </a:r>
              </a:p>
            </p:txBody>
          </p:sp>
        </mc:Fallback>
      </mc:AlternateContent>
      <p:pic>
        <p:nvPicPr>
          <p:cNvPr id="4" name="Picture 1" descr="IntroInference_Slides_files/figure-pptx/unnamed-chunk-29-1.png">
            <a:extLst>
              <a:ext uri="{FF2B5EF4-FFF2-40B4-BE49-F238E27FC236}">
                <a16:creationId xmlns:a16="http://schemas.microsoft.com/office/drawing/2014/main" id="{4CAE8947-BF08-670C-C16F-4D6AE5793959}"/>
              </a:ext>
            </a:extLst>
          </p:cNvPr>
          <p:cNvPicPr>
            <a:picLocks noGrp="1" noChangeAspect="1"/>
          </p:cNvPicPr>
          <p:nvPr/>
        </p:nvPicPr>
        <p:blipFill>
          <a:blip r:embed="rId3"/>
          <a:stretch>
            <a:fillRect/>
          </a:stretch>
        </p:blipFill>
        <p:spPr bwMode="auto">
          <a:xfrm>
            <a:off x="6094411" y="2500930"/>
            <a:ext cx="4960443" cy="2480220"/>
          </a:xfrm>
          <a:prstGeom prst="rect">
            <a:avLst/>
          </a:prstGeom>
          <a:noFill/>
        </p:spPr>
      </p:pic>
    </p:spTree>
    <p:extLst>
      <p:ext uri="{BB962C8B-B14F-4D97-AF65-F5344CB8AC3E}">
        <p14:creationId xmlns:p14="http://schemas.microsoft.com/office/powerpoint/2010/main" val="3362888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4E9C-57CC-C16C-C745-7DDDEDCBFE24}"/>
              </a:ext>
            </a:extLst>
          </p:cNvPr>
          <p:cNvSpPr>
            <a:spLocks noGrp="1"/>
          </p:cNvSpPr>
          <p:nvPr>
            <p:ph type="title"/>
          </p:nvPr>
        </p:nvSpPr>
        <p:spPr/>
        <p:txBody>
          <a:bodyPr/>
          <a:lstStyle/>
          <a:p>
            <a:br>
              <a:rPr lang="en-US" dirty="0"/>
            </a:br>
            <a:r>
              <a:rPr lang="en-US" dirty="0"/>
              <a:t>The Good News…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FAAA2-A49F-928C-0657-7DA6A7556468}"/>
                  </a:ext>
                </a:extLst>
              </p:cNvPr>
              <p:cNvSpPr>
                <a:spLocks noGrp="1"/>
              </p:cNvSpPr>
              <p:nvPr>
                <p:ph idx="1"/>
              </p:nvPr>
            </p:nvSpPr>
            <p:spPr/>
            <p:txBody>
              <a:bodyPr/>
              <a:lstStyle/>
              <a:p>
                <a:pPr marL="0" lvl="0" indent="0">
                  <a:buNone/>
                </a:pPr>
                <a:r>
                  <a:rPr lang="en-US" dirty="0"/>
                  <a:t>We can use the normal distribution as a model for the Sampling Distribution as long as our sample sizes are </a:t>
                </a:r>
                <a:r>
                  <a:rPr lang="en-US" i="1" dirty="0"/>
                  <a:t>large enough</a:t>
                </a:r>
                <a:r>
                  <a:rPr lang="en-US" dirty="0"/>
                  <a:t> to overcome any skew in the population distribution (for numerical variables), or large enough that the success-failure condition is satisfied (for binary categorical variables).</a:t>
                </a:r>
              </a:p>
              <a:p>
                <a:pPr marL="0" lvl="0" indent="0">
                  <a:buNone/>
                </a:pPr>
                <a:r>
                  <a:rPr lang="en-US" b="1" dirty="0"/>
                  <a:t>The Punchline:</a:t>
                </a:r>
                <a:r>
                  <a:rPr lang="en-US" dirty="0"/>
                  <a:t> We can use our familiar </a:t>
                </a:r>
                <a14:m>
                  <m:oMath xmlns:m="http://schemas.openxmlformats.org/officeDocument/2006/math">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𝐼𝑁𝑉</m:t>
                    </m:r>
                    <m:r>
                      <a:rPr lang="en-US" b="0" i="1" smtClean="0">
                        <a:latin typeface="Cambria Math" panose="02040503050406030204" pitchFamily="18" charset="0"/>
                      </a:rPr>
                      <m:t>()</m:t>
                    </m:r>
                  </m:oMath>
                </a14:m>
                <a:r>
                  <a:rPr lang="en-US" dirty="0"/>
                  <a:t> functionality when working with Sampling Distributions</a:t>
                </a:r>
                <a14:m>
                  <m:oMath xmlns:m="http://schemas.openxmlformats.org/officeDocument/2006/math">
                    <m:sSup>
                      <m:sSupPr>
                        <m:ctrlPr>
                          <a:rPr lang="ar-AE" i="1">
                            <a:latin typeface="Cambria Math" panose="02040503050406030204" pitchFamily="18" charset="0"/>
                          </a:rPr>
                        </m:ctrlPr>
                      </m:sSupPr>
                      <m:e>
                        <m:r>
                          <a:rPr lang="ar-AE">
                            <a:latin typeface="Cambria Math" panose="02040503050406030204" pitchFamily="18" charset="0"/>
                          </a:rPr>
                          <m:t>​</m:t>
                        </m:r>
                      </m:e>
                      <m:sup>
                        <m:r>
                          <a:rPr lang="ar-AE">
                            <a:latin typeface="Cambria Math" panose="02040503050406030204" pitchFamily="18" charset="0"/>
                          </a:rPr>
                          <m:t>∗</m:t>
                        </m:r>
                      </m:sup>
                    </m:sSup>
                  </m:oMath>
                </a14:m>
                <a:endParaRPr lang="ar-AE"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81FAAA2-A49F-928C-0657-7DA6A7556468}"/>
                  </a:ext>
                </a:extLst>
              </p:cNvPr>
              <p:cNvSpPr>
                <a:spLocks noGrp="1" noRot="1" noChangeAspect="1" noMove="1" noResize="1" noEditPoints="1" noAdjustHandles="1" noChangeArrowheads="1" noChangeShapeType="1" noTextEdit="1"/>
              </p:cNvSpPr>
              <p:nvPr>
                <p:ph idx="1"/>
              </p:nvPr>
            </p:nvSpPr>
            <p:spPr>
              <a:blipFill>
                <a:blip r:embed="rId2"/>
                <a:stretch>
                  <a:fillRect l="-661" r="-793"/>
                </a:stretch>
              </a:blipFill>
            </p:spPr>
            <p:txBody>
              <a:bodyPr/>
              <a:lstStyle/>
              <a:p>
                <a:r>
                  <a:rPr lang="en-US">
                    <a:noFill/>
                  </a:rPr>
                  <a:t> </a:t>
                </a:r>
              </a:p>
            </p:txBody>
          </p:sp>
        </mc:Fallback>
      </mc:AlternateContent>
    </p:spTree>
    <p:extLst>
      <p:ext uri="{BB962C8B-B14F-4D97-AF65-F5344CB8AC3E}">
        <p14:creationId xmlns:p14="http://schemas.microsoft.com/office/powerpoint/2010/main" val="36522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376A-80FB-A8E1-B83C-550C50DD1BAD}"/>
              </a:ext>
            </a:extLst>
          </p:cNvPr>
          <p:cNvSpPr>
            <a:spLocks noGrp="1"/>
          </p:cNvSpPr>
          <p:nvPr>
            <p:ph type="title"/>
          </p:nvPr>
        </p:nvSpPr>
        <p:spPr/>
        <p:txBody>
          <a:bodyPr/>
          <a:lstStyle/>
          <a:p>
            <a:br>
              <a:rPr lang="en-US" dirty="0"/>
            </a:br>
            <a:r>
              <a:rPr lang="en-US" dirty="0"/>
              <a:t>The 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6F08A2-B7F4-278D-32F7-3274D8D79998}"/>
                  </a:ext>
                </a:extLst>
              </p:cNvPr>
              <p:cNvSpPr>
                <a:spLocks noGrp="1"/>
              </p:cNvSpPr>
              <p:nvPr>
                <p:ph idx="1"/>
              </p:nvPr>
            </p:nvSpPr>
            <p:spPr/>
            <p:txBody>
              <a:bodyPr>
                <a:normAutofit fontScale="70000" lnSpcReduction="20000"/>
              </a:bodyPr>
              <a:lstStyle/>
              <a:p>
                <a:pPr marL="0" lvl="0" indent="0">
                  <a:buNone/>
                </a:pPr>
                <a:r>
                  <a:rPr lang="en-US" b="1" dirty="0"/>
                  <a:t>Central Limit Theorem (CLT):</a:t>
                </a:r>
                <a:r>
                  <a:rPr lang="en-US" dirty="0"/>
                  <a:t> The </a:t>
                </a:r>
                <a:r>
                  <a:rPr lang="en-US" i="1" dirty="0"/>
                  <a:t>Sampling Distribution</a:t>
                </a:r>
                <a:r>
                  <a:rPr lang="en-US" dirty="0"/>
                  <a:t> of the mean (average of averages or average of proportions) is approximately normally distributed as long as the sample sizes are </a:t>
                </a:r>
                <a:r>
                  <a:rPr lang="en-US" i="1" dirty="0"/>
                  <a:t>large enough</a:t>
                </a:r>
                <a:r>
                  <a:rPr lang="en-US" dirty="0"/>
                  <a:t>.</a:t>
                </a:r>
              </a:p>
              <a:p>
                <a:pPr marL="0" lvl="0" indent="0">
                  <a:buNone/>
                </a:pPr>
                <a:r>
                  <a:rPr lang="en-US" dirty="0"/>
                  <a:t>The </a:t>
                </a:r>
                <a:r>
                  <a:rPr lang="en-US" b="1" dirty="0"/>
                  <a:t>mean</a:t>
                </a:r>
                <a:r>
                  <a:rPr lang="en-US" dirty="0"/>
                  <a:t> of the sampling distribution is…</a:t>
                </a:r>
              </a:p>
              <a:p>
                <a:pPr lvl="0"/>
                <a:r>
                  <a:rPr lang="en-US" dirty="0"/>
                  <a:t>equal to the population mean (</a:t>
                </a:r>
                <a14:m>
                  <m:oMath xmlns:m="http://schemas.openxmlformats.org/officeDocument/2006/math">
                    <m:r>
                      <a:rPr lang="en-US">
                        <a:latin typeface="Cambria Math" panose="02040503050406030204" pitchFamily="18" charset="0"/>
                      </a:rPr>
                      <m:t>𝜇</m:t>
                    </m:r>
                  </m:oMath>
                </a14:m>
                <a:r>
                  <a:rPr lang="en-US" dirty="0"/>
                  <a:t>) for numerical variables</a:t>
                </a:r>
              </a:p>
              <a:p>
                <a:pPr lvl="0"/>
                <a:r>
                  <a:rPr lang="en-US" dirty="0"/>
                  <a:t>equal to the population proportion (</a:t>
                </a:r>
                <a14:m>
                  <m:oMath xmlns:m="http://schemas.openxmlformats.org/officeDocument/2006/math">
                    <m:r>
                      <a:rPr lang="en-US">
                        <a:latin typeface="Cambria Math" panose="02040503050406030204" pitchFamily="18" charset="0"/>
                      </a:rPr>
                      <m:t>𝑝</m:t>
                    </m:r>
                  </m:oMath>
                </a14:m>
                <a:r>
                  <a:rPr lang="en-US" dirty="0"/>
                  <a:t>) for binary categorical variables</a:t>
                </a:r>
              </a:p>
              <a:p>
                <a:pPr marL="0" lvl="0" indent="0">
                  <a:buNone/>
                </a:pPr>
                <a:r>
                  <a:rPr lang="en-US" dirty="0"/>
                  <a:t>The </a:t>
                </a:r>
                <a:r>
                  <a:rPr lang="en-US" i="1" dirty="0"/>
                  <a:t>standard deviation</a:t>
                </a:r>
                <a:r>
                  <a:rPr lang="en-US" dirty="0"/>
                  <a:t> of the sampling distribution is called the </a:t>
                </a:r>
                <a:r>
                  <a:rPr lang="en-US" i="1" dirty="0"/>
                  <a:t>standard error</a:t>
                </a:r>
                <a:r>
                  <a:rPr lang="en-US" dirty="0"/>
                  <a:t> and is denoted by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oMath>
                </a14:m>
                <a:r>
                  <a:rPr lang="ar-AE" dirty="0"/>
                  <a:t>…</a:t>
                </a:r>
              </a:p>
              <a:p>
                <a:pPr lvl="0"/>
                <a:r>
                  <a:rPr lang="en-US" dirty="0"/>
                  <a:t>The </a:t>
                </a:r>
                <a:r>
                  <a:rPr lang="en-US" b="1" dirty="0"/>
                  <a:t>standard error</a:t>
                </a:r>
                <a:r>
                  <a:rPr lang="en-US" dirty="0"/>
                  <a:t> for the sampling distribution of </a:t>
                </a:r>
                <a:r>
                  <a:rPr lang="en-US" i="1" dirty="0"/>
                  <a:t>means</a:t>
                </a:r>
                <a:r>
                  <a:rPr lang="en-US" dirty="0"/>
                  <a:t> is </a:t>
                </a:r>
                <a14:m>
                  <m:oMath xmlns:m="http://schemas.openxmlformats.org/officeDocument/2006/math">
                    <m:borderBox>
                      <m:borderBoxPr>
                        <m:ctrlPr>
                          <a:rPr lang="ar-AE" i="1">
                            <a:latin typeface="Cambria Math" panose="02040503050406030204" pitchFamily="18" charset="0"/>
                          </a:rPr>
                        </m:ctrlPr>
                      </m:borderBoxPr>
                      <m:e>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
                          <a:rPr lang="ar-AE">
                            <a:latin typeface="Cambria Math" panose="02040503050406030204" pitchFamily="18" charset="0"/>
                          </a:rPr>
                          <m:t>𝜎</m:t>
                        </m:r>
                        <m:r>
                          <a:rPr lang="ar-AE">
                            <a:latin typeface="Cambria Math" panose="02040503050406030204" pitchFamily="18" charset="0"/>
                          </a:rPr>
                          <m:t>/</m:t>
                        </m:r>
                        <m:rad>
                          <m:radPr>
                            <m:degHide m:val="on"/>
                            <m:ctrlPr>
                              <a:rPr lang="ar-AE" i="1">
                                <a:latin typeface="Cambria Math" panose="02040503050406030204" pitchFamily="18" charset="0"/>
                              </a:rPr>
                            </m:ctrlPr>
                          </m:radPr>
                          <m:deg/>
                          <m:e>
                            <m:r>
                              <a:rPr lang="ar-AE">
                                <a:latin typeface="Cambria Math" panose="02040503050406030204" pitchFamily="18" charset="0"/>
                              </a:rPr>
                              <m:t>𝑛</m:t>
                            </m:r>
                          </m:e>
                        </m:rad>
                        <m:r>
                          <a:rPr lang="ar-AE">
                            <a:latin typeface="Cambria Math" panose="02040503050406030204" pitchFamily="18" charset="0"/>
                          </a:rPr>
                          <m:t> </m:t>
                        </m:r>
                      </m:e>
                    </m:borderBox>
                  </m:oMath>
                </a14:m>
                <a:r>
                  <a:rPr lang="ar-AE" dirty="0"/>
                  <a:t>, </a:t>
                </a:r>
                <a:r>
                  <a:rPr lang="en-US" dirty="0"/>
                  <a:t>where </a:t>
                </a:r>
                <a14:m>
                  <m:oMath xmlns:m="http://schemas.openxmlformats.org/officeDocument/2006/math">
                    <m:r>
                      <a:rPr lang="en-US">
                        <a:latin typeface="Cambria Math" panose="02040503050406030204" pitchFamily="18" charset="0"/>
                      </a:rPr>
                      <m:t>𝜎</m:t>
                    </m:r>
                  </m:oMath>
                </a14:m>
                <a:r>
                  <a:rPr lang="en-US" dirty="0"/>
                  <a:t> is the population standard deviation and </a:t>
                </a:r>
                <a14:m>
                  <m:oMath xmlns:m="http://schemas.openxmlformats.org/officeDocument/2006/math">
                    <m:r>
                      <a:rPr lang="en-US">
                        <a:latin typeface="Cambria Math" panose="02040503050406030204" pitchFamily="18" charset="0"/>
                      </a:rPr>
                      <m:t>𝑛</m:t>
                    </m:r>
                  </m:oMath>
                </a14:m>
                <a:r>
                  <a:rPr lang="en-US" dirty="0"/>
                  <a:t> is the sample size.</a:t>
                </a:r>
              </a:p>
              <a:p>
                <a:pPr lvl="0"/>
                <a:r>
                  <a:rPr lang="en-US" dirty="0"/>
                  <a:t>The </a:t>
                </a:r>
                <a:r>
                  <a:rPr lang="en-US" b="1" dirty="0"/>
                  <a:t>standard error</a:t>
                </a:r>
                <a:r>
                  <a:rPr lang="en-US" dirty="0"/>
                  <a:t> for the sampling distribution of </a:t>
                </a:r>
                <a:r>
                  <a:rPr lang="en-US" i="1" dirty="0"/>
                  <a:t>proportions</a:t>
                </a:r>
                <a:r>
                  <a:rPr lang="en-US" dirty="0"/>
                  <a:t> is </a:t>
                </a:r>
                <a14:m>
                  <m:oMath xmlns:m="http://schemas.openxmlformats.org/officeDocument/2006/math">
                    <m:borderBox>
                      <m:borderBoxPr>
                        <m:ctrlPr>
                          <a:rPr lang="ar-AE" i="1">
                            <a:latin typeface="Cambria Math" panose="02040503050406030204" pitchFamily="18" charset="0"/>
                          </a:rPr>
                        </m:ctrlPr>
                      </m:borderBoxPr>
                      <m:e>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ad>
                          <m:radPr>
                            <m:degHide m:val="on"/>
                            <m:ctrlPr>
                              <a:rPr lang="ar-AE" i="1">
                                <a:latin typeface="Cambria Math" panose="02040503050406030204" pitchFamily="18" charset="0"/>
                              </a:rPr>
                            </m:ctrlPr>
                          </m:radPr>
                          <m:deg/>
                          <m:e>
                            <m:f>
                              <m:fPr>
                                <m:ctrlPr>
                                  <a:rPr lang="ar-AE" i="1">
                                    <a:latin typeface="Cambria Math" panose="02040503050406030204" pitchFamily="18" charset="0"/>
                                  </a:rPr>
                                </m:ctrlPr>
                              </m:fPr>
                              <m:num>
                                <m:r>
                                  <a:rPr lang="ar-AE">
                                    <a:latin typeface="Cambria Math" panose="02040503050406030204" pitchFamily="18" charset="0"/>
                                  </a:rPr>
                                  <m:t>𝑝</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𝑝</m:t>
                                    </m:r>
                                  </m:e>
                                </m:d>
                              </m:num>
                              <m:den>
                                <m:r>
                                  <a:rPr lang="ar-AE">
                                    <a:latin typeface="Cambria Math" panose="02040503050406030204" pitchFamily="18" charset="0"/>
                                  </a:rPr>
                                  <m:t>𝑛</m:t>
                                </m:r>
                              </m:den>
                            </m:f>
                          </m:e>
                        </m:rad>
                        <m:r>
                          <a:rPr lang="ar-AE">
                            <a:latin typeface="Cambria Math" panose="02040503050406030204" pitchFamily="18" charset="0"/>
                          </a:rPr>
                          <m:t> </m:t>
                        </m:r>
                      </m:e>
                    </m:borderBox>
                  </m:oMath>
                </a14:m>
                <a:r>
                  <a:rPr lang="ar-AE" dirty="0"/>
                  <a:t> </a:t>
                </a:r>
                <a:r>
                  <a:rPr lang="en-US" dirty="0"/>
                  <a:t>where </a:t>
                </a:r>
                <a14:m>
                  <m:oMath xmlns:m="http://schemas.openxmlformats.org/officeDocument/2006/math">
                    <m:r>
                      <a:rPr lang="en-US">
                        <a:latin typeface="Cambria Math" panose="02040503050406030204" pitchFamily="18" charset="0"/>
                      </a:rPr>
                      <m:t>𝑝</m:t>
                    </m:r>
                  </m:oMath>
                </a14:m>
                <a:r>
                  <a:rPr lang="en-US" dirty="0"/>
                  <a:t> is the population proportion (or an estimate for it) and </a:t>
                </a:r>
                <a14:m>
                  <m:oMath xmlns:m="http://schemas.openxmlformats.org/officeDocument/2006/math">
                    <m:r>
                      <a:rPr lang="en-US">
                        <a:latin typeface="Cambria Math" panose="02040503050406030204" pitchFamily="18" charset="0"/>
                      </a:rPr>
                      <m:t>𝑛</m:t>
                    </m:r>
                  </m:oMath>
                </a14:m>
                <a:r>
                  <a:rPr lang="en-US" dirty="0"/>
                  <a:t> is the sample size.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B6F08A2-B7F4-278D-32F7-3274D8D79998}"/>
                  </a:ext>
                </a:extLst>
              </p:cNvPr>
              <p:cNvSpPr>
                <a:spLocks noGrp="1" noRot="1" noChangeAspect="1" noMove="1" noResize="1" noEditPoints="1" noAdjustHandles="1" noChangeArrowheads="1" noChangeShapeType="1" noTextEdit="1"/>
              </p:cNvSpPr>
              <p:nvPr>
                <p:ph idx="1"/>
              </p:nvPr>
            </p:nvSpPr>
            <p:spPr>
              <a:blipFill>
                <a:blip r:embed="rId2"/>
                <a:stretch>
                  <a:fillRect l="-264" t="-366" r="-528" b="-366"/>
                </a:stretch>
              </a:blipFill>
            </p:spPr>
            <p:txBody>
              <a:bodyPr/>
              <a:lstStyle/>
              <a:p>
                <a:r>
                  <a:rPr lang="en-US">
                    <a:noFill/>
                  </a:rPr>
                  <a:t> </a:t>
                </a:r>
              </a:p>
            </p:txBody>
          </p:sp>
        </mc:Fallback>
      </mc:AlternateContent>
    </p:spTree>
    <p:extLst>
      <p:ext uri="{BB962C8B-B14F-4D97-AF65-F5344CB8AC3E}">
        <p14:creationId xmlns:p14="http://schemas.microsoft.com/office/powerpoint/2010/main" val="172857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D4FE-D734-199C-36EC-F7FC1804302F}"/>
              </a:ext>
            </a:extLst>
          </p:cNvPr>
          <p:cNvSpPr>
            <a:spLocks noGrp="1"/>
          </p:cNvSpPr>
          <p:nvPr>
            <p:ph type="title"/>
          </p:nvPr>
        </p:nvSpPr>
        <p:spPr/>
        <p:txBody>
          <a:bodyPr/>
          <a:lstStyle/>
          <a:p>
            <a:br>
              <a:rPr lang="en-US" dirty="0"/>
            </a:br>
            <a:r>
              <a:rPr lang="en-US" dirty="0"/>
              <a:t>The Central Limit Theorem (Restated)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A89351-F599-16FD-FDCA-B432EB3218D8}"/>
                  </a:ext>
                </a:extLst>
              </p:cNvPr>
              <p:cNvSpPr>
                <a:spLocks noGrp="1"/>
              </p:cNvSpPr>
              <p:nvPr>
                <p:ph idx="1"/>
              </p:nvPr>
            </p:nvSpPr>
            <p:spPr/>
            <p:txBody>
              <a:bodyPr>
                <a:normAutofit fontScale="85000" lnSpcReduction="10000"/>
              </a:bodyPr>
              <a:lstStyle/>
              <a:p>
                <a:pPr marL="0" lvl="0" indent="0">
                  <a:buNone/>
                </a:pPr>
                <a:r>
                  <a:rPr lang="en-US" b="1" dirty="0"/>
                  <a:t>CLT for Means:</a:t>
                </a:r>
                <a:r>
                  <a:rPr lang="en-US" dirty="0"/>
                  <a:t> For large enough sample sizes (</a:t>
                </a:r>
                <a14:m>
                  <m:oMath xmlns:m="http://schemas.openxmlformats.org/officeDocument/2006/math">
                    <m:r>
                      <a:rPr lang="en-US">
                        <a:latin typeface="Cambria Math" panose="02040503050406030204" pitchFamily="18" charset="0"/>
                      </a:rPr>
                      <m:t>𝑛</m:t>
                    </m:r>
                  </m:oMath>
                </a14:m>
                <a:r>
                  <a:rPr lang="en-US" dirty="0"/>
                  <a:t>), the </a:t>
                </a:r>
                <a:r>
                  <a:rPr lang="en-US" i="1" dirty="0"/>
                  <a:t>sampling distribution of the mean</a:t>
                </a:r>
                <a:r>
                  <a:rPr lang="en-US" dirty="0"/>
                  <a:t> is well-approximated by </a:t>
                </a:r>
                <a14:m>
                  <m:oMath xmlns:m="http://schemas.openxmlformats.org/officeDocument/2006/math">
                    <m:r>
                      <a:rPr lang="en-US">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𝜇</m:t>
                        </m:r>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
                          <a:rPr lang="ar-AE">
                            <a:latin typeface="Cambria Math" panose="02040503050406030204" pitchFamily="18" charset="0"/>
                          </a:rPr>
                          <m:t>𝜎</m:t>
                        </m:r>
                        <m:r>
                          <a:rPr lang="ar-AE">
                            <a:latin typeface="Cambria Math" panose="02040503050406030204" pitchFamily="18" charset="0"/>
                          </a:rPr>
                          <m:t>/</m:t>
                        </m:r>
                        <m:rad>
                          <m:radPr>
                            <m:degHide m:val="on"/>
                            <m:ctrlPr>
                              <a:rPr lang="ar-AE" i="1">
                                <a:latin typeface="Cambria Math" panose="02040503050406030204" pitchFamily="18" charset="0"/>
                              </a:rPr>
                            </m:ctrlPr>
                          </m:radPr>
                          <m:deg/>
                          <m:e>
                            <m:r>
                              <a:rPr lang="ar-AE">
                                <a:latin typeface="Cambria Math" panose="02040503050406030204" pitchFamily="18" charset="0"/>
                              </a:rPr>
                              <m:t>𝑛</m:t>
                            </m:r>
                          </m:e>
                        </m:rad>
                      </m:e>
                    </m:d>
                  </m:oMath>
                </a14:m>
                <a:endParaRPr lang="ar-AE" dirty="0"/>
              </a:p>
              <a:p>
                <a:pPr marL="457200" lvl="1" indent="0">
                  <a:buNone/>
                </a:pPr>
                <a:r>
                  <a:rPr lang="en-US" sz="1600" i="1" dirty="0"/>
                  <a:t>Note</a:t>
                </a:r>
                <a:r>
                  <a:rPr lang="en-US" sz="1600" dirty="0"/>
                  <a:t>. Recall that </a:t>
                </a:r>
                <a14:m>
                  <m:oMath xmlns:m="http://schemas.openxmlformats.org/officeDocument/2006/math">
                    <m:r>
                      <a:rPr lang="en-US">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𝜇</m:t>
                        </m:r>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
                          <a:rPr lang="ar-AE">
                            <a:latin typeface="Cambria Math" panose="02040503050406030204" pitchFamily="18" charset="0"/>
                          </a:rPr>
                          <m:t>𝜎</m:t>
                        </m:r>
                        <m:r>
                          <a:rPr lang="ar-AE">
                            <a:latin typeface="Cambria Math" panose="02040503050406030204" pitchFamily="18" charset="0"/>
                          </a:rPr>
                          <m:t>/</m:t>
                        </m:r>
                        <m:rad>
                          <m:radPr>
                            <m:degHide m:val="on"/>
                            <m:ctrlPr>
                              <a:rPr lang="ar-AE" i="1">
                                <a:latin typeface="Cambria Math" panose="02040503050406030204" pitchFamily="18" charset="0"/>
                              </a:rPr>
                            </m:ctrlPr>
                          </m:radPr>
                          <m:deg/>
                          <m:e>
                            <m:r>
                              <a:rPr lang="ar-AE">
                                <a:latin typeface="Cambria Math" panose="02040503050406030204" pitchFamily="18" charset="0"/>
                              </a:rPr>
                              <m:t>𝑛</m:t>
                            </m:r>
                          </m:e>
                        </m:rad>
                      </m:e>
                    </m:d>
                  </m:oMath>
                </a14:m>
                <a:r>
                  <a:rPr lang="ar-AE" sz="1600" dirty="0"/>
                  <a:t> </a:t>
                </a:r>
                <a:r>
                  <a:rPr lang="en-US" sz="1600" dirty="0"/>
                  <a:t>means the “normal distribution centered at </a:t>
                </a:r>
                <a14:m>
                  <m:oMath xmlns:m="http://schemas.openxmlformats.org/officeDocument/2006/math">
                    <m:r>
                      <a:rPr lang="en-US">
                        <a:latin typeface="Cambria Math" panose="02040503050406030204" pitchFamily="18" charset="0"/>
                      </a:rPr>
                      <m:t>𝜇</m:t>
                    </m:r>
                  </m:oMath>
                </a14:m>
                <a:r>
                  <a:rPr lang="en-US" sz="1600" dirty="0"/>
                  <a:t> and with spread (standard deviation/standard error) described by </a:t>
                </a:r>
                <a14:m>
                  <m:oMath xmlns:m="http://schemas.openxmlformats.org/officeDocument/2006/math">
                    <m:r>
                      <a:rPr lang="en-US">
                        <a:latin typeface="Cambria Math" panose="02040503050406030204" pitchFamily="18" charset="0"/>
                      </a:rPr>
                      <m:t>𝜎</m:t>
                    </m:r>
                    <m:r>
                      <a:rPr lang="en-US">
                        <a:latin typeface="Cambria Math" panose="02040503050406030204" pitchFamily="18" charset="0"/>
                      </a:rPr>
                      <m:t>/</m:t>
                    </m:r>
                    <m:rad>
                      <m:radPr>
                        <m:degHide m:val="on"/>
                        <m:ctrlPr>
                          <a:rPr lang="ar-AE" i="1">
                            <a:latin typeface="Cambria Math" panose="02040503050406030204" pitchFamily="18" charset="0"/>
                          </a:rPr>
                        </m:ctrlPr>
                      </m:radPr>
                      <m:deg/>
                      <m:e>
                        <m:r>
                          <a:rPr lang="ar-AE">
                            <a:latin typeface="Cambria Math" panose="02040503050406030204" pitchFamily="18" charset="0"/>
                          </a:rPr>
                          <m:t>𝑛</m:t>
                        </m:r>
                      </m:e>
                    </m:rad>
                  </m:oMath>
                </a14:m>
                <a:r>
                  <a:rPr lang="ar-AE" sz="1600" dirty="0"/>
                  <a:t>”</a:t>
                </a:r>
                <a:endParaRPr lang="ar-AE" dirty="0"/>
              </a:p>
              <a:p>
                <a:pPr marL="0" lvl="0" indent="0">
                  <a:buNone/>
                </a:pPr>
                <a:r>
                  <a:rPr lang="en-US" b="1" dirty="0"/>
                  <a:t>CLT for Proportions:</a:t>
                </a:r>
                <a:r>
                  <a:rPr lang="en-US" dirty="0"/>
                  <a:t> For large enough sample sizes (</a:t>
                </a:r>
                <a14:m>
                  <m:oMath xmlns:m="http://schemas.openxmlformats.org/officeDocument/2006/math">
                    <m:r>
                      <a:rPr lang="en-US">
                        <a:latin typeface="Cambria Math" panose="02040503050406030204" pitchFamily="18" charset="0"/>
                      </a:rPr>
                      <m:t>𝑛</m:t>
                    </m:r>
                  </m:oMath>
                </a14:m>
                <a:r>
                  <a:rPr lang="en-US" dirty="0"/>
                  <a:t>), the </a:t>
                </a:r>
                <a:r>
                  <a:rPr lang="en-US" i="1" dirty="0"/>
                  <a:t>sampling distribution of the proportion</a:t>
                </a:r>
                <a:r>
                  <a:rPr lang="en-US" dirty="0"/>
                  <a:t> is well-approximated by </a:t>
                </a:r>
                <a14:m>
                  <m:oMath xmlns:m="http://schemas.openxmlformats.org/officeDocument/2006/math">
                    <m:r>
                      <a:rPr lang="en-US">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𝑝</m:t>
                        </m:r>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ad>
                          <m:radPr>
                            <m:degHide m:val="on"/>
                            <m:ctrlPr>
                              <a:rPr lang="ar-AE" i="1">
                                <a:latin typeface="Cambria Math" panose="02040503050406030204" pitchFamily="18" charset="0"/>
                              </a:rPr>
                            </m:ctrlPr>
                          </m:radPr>
                          <m:deg/>
                          <m:e>
                            <m:f>
                              <m:fPr>
                                <m:ctrlPr>
                                  <a:rPr lang="ar-AE" i="1">
                                    <a:latin typeface="Cambria Math" panose="02040503050406030204" pitchFamily="18" charset="0"/>
                                  </a:rPr>
                                </m:ctrlPr>
                              </m:fPr>
                              <m:num>
                                <m:r>
                                  <a:rPr lang="ar-AE">
                                    <a:latin typeface="Cambria Math" panose="02040503050406030204" pitchFamily="18" charset="0"/>
                                  </a:rPr>
                                  <m:t>𝑝</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𝑝</m:t>
                                    </m:r>
                                  </m:e>
                                </m:d>
                              </m:num>
                              <m:den>
                                <m:r>
                                  <a:rPr lang="ar-AE">
                                    <a:latin typeface="Cambria Math" panose="02040503050406030204" pitchFamily="18" charset="0"/>
                                  </a:rPr>
                                  <m:t>𝑛</m:t>
                                </m:r>
                              </m:den>
                            </m:f>
                          </m:e>
                        </m:rad>
                      </m:e>
                    </m:d>
                  </m:oMath>
                </a14:m>
                <a:endParaRPr lang="en-US" dirty="0"/>
              </a:p>
              <a:p>
                <a:pPr marL="457200" lvl="1" indent="0">
                  <a:buNone/>
                </a:pPr>
                <a:r>
                  <a:rPr lang="en-US" sz="1600" i="1" dirty="0"/>
                  <a:t>Note</a:t>
                </a:r>
                <a:r>
                  <a:rPr lang="en-US" sz="1600" dirty="0"/>
                  <a:t>. Similarly, </a:t>
                </a:r>
                <a14:m>
                  <m:oMath xmlns:m="http://schemas.openxmlformats.org/officeDocument/2006/math">
                    <m:r>
                      <a:rPr lang="en-US">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𝑝</m:t>
                        </m:r>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ad>
                          <m:radPr>
                            <m:degHide m:val="on"/>
                            <m:ctrlPr>
                              <a:rPr lang="ar-AE" i="1">
                                <a:latin typeface="Cambria Math" panose="02040503050406030204" pitchFamily="18" charset="0"/>
                              </a:rPr>
                            </m:ctrlPr>
                          </m:radPr>
                          <m:deg/>
                          <m:e>
                            <m:f>
                              <m:fPr>
                                <m:ctrlPr>
                                  <a:rPr lang="ar-AE" i="1">
                                    <a:latin typeface="Cambria Math" panose="02040503050406030204" pitchFamily="18" charset="0"/>
                                  </a:rPr>
                                </m:ctrlPr>
                              </m:fPr>
                              <m:num>
                                <m:r>
                                  <a:rPr lang="ar-AE">
                                    <a:latin typeface="Cambria Math" panose="02040503050406030204" pitchFamily="18" charset="0"/>
                                  </a:rPr>
                                  <m:t>𝑝</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𝑝</m:t>
                                    </m:r>
                                  </m:e>
                                </m:d>
                              </m:num>
                              <m:den>
                                <m:r>
                                  <a:rPr lang="ar-AE">
                                    <a:latin typeface="Cambria Math" panose="02040503050406030204" pitchFamily="18" charset="0"/>
                                  </a:rPr>
                                  <m:t>𝑛</m:t>
                                </m:r>
                              </m:den>
                            </m:f>
                          </m:e>
                        </m:rad>
                      </m:e>
                    </m:d>
                  </m:oMath>
                </a14:m>
                <a:r>
                  <a:rPr lang="ar-AE" sz="1600" dirty="0"/>
                  <a:t> </a:t>
                </a:r>
                <a:r>
                  <a:rPr lang="en-US" sz="1600" dirty="0"/>
                  <a:t>means the “normal distribution centered at </a:t>
                </a:r>
                <a14:m>
                  <m:oMath xmlns:m="http://schemas.openxmlformats.org/officeDocument/2006/math">
                    <m:r>
                      <a:rPr lang="en-US">
                        <a:latin typeface="Cambria Math" panose="02040503050406030204" pitchFamily="18" charset="0"/>
                      </a:rPr>
                      <m:t>𝑝</m:t>
                    </m:r>
                  </m:oMath>
                </a14:m>
                <a:r>
                  <a:rPr lang="en-US" sz="1600" dirty="0"/>
                  <a:t> and with spread (standard deviation/standard error) described by </a:t>
                </a:r>
                <a14:m>
                  <m:oMath xmlns:m="http://schemas.openxmlformats.org/officeDocument/2006/math">
                    <m:rad>
                      <m:radPr>
                        <m:degHide m:val="on"/>
                        <m:ctrlPr>
                          <a:rPr lang="ar-AE" i="1">
                            <a:latin typeface="Cambria Math" panose="02040503050406030204" pitchFamily="18" charset="0"/>
                          </a:rPr>
                        </m:ctrlPr>
                      </m:radPr>
                      <m:deg/>
                      <m:e>
                        <m:f>
                          <m:fPr>
                            <m:ctrlPr>
                              <a:rPr lang="ar-AE" i="1">
                                <a:latin typeface="Cambria Math" panose="02040503050406030204" pitchFamily="18" charset="0"/>
                              </a:rPr>
                            </m:ctrlPr>
                          </m:fPr>
                          <m:num>
                            <m:r>
                              <a:rPr lang="ar-AE">
                                <a:latin typeface="Cambria Math" panose="02040503050406030204" pitchFamily="18" charset="0"/>
                              </a:rPr>
                              <m:t>𝑝</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𝑝</m:t>
                                </m:r>
                              </m:e>
                            </m:d>
                          </m:num>
                          <m:den>
                            <m:r>
                              <a:rPr lang="ar-AE">
                                <a:latin typeface="Cambria Math" panose="02040503050406030204" pitchFamily="18" charset="0"/>
                              </a:rPr>
                              <m:t>𝑛</m:t>
                            </m:r>
                          </m:den>
                        </m:f>
                      </m:e>
                    </m:rad>
                  </m:oMath>
                </a14:m>
                <a:r>
                  <a:rPr lang="ar-AE" sz="1600"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8A89351-F599-16FD-FDCA-B432EB3218D8}"/>
                  </a:ext>
                </a:extLst>
              </p:cNvPr>
              <p:cNvSpPr>
                <a:spLocks noGrp="1" noRot="1" noChangeAspect="1" noMove="1" noResize="1" noEditPoints="1" noAdjustHandles="1" noChangeArrowheads="1" noChangeShapeType="1" noTextEdit="1"/>
              </p:cNvSpPr>
              <p:nvPr>
                <p:ph idx="1"/>
              </p:nvPr>
            </p:nvSpPr>
            <p:spPr>
              <a:blipFill>
                <a:blip r:embed="rId2"/>
                <a:stretch>
                  <a:fillRect l="-396" t="-733"/>
                </a:stretch>
              </a:blipFill>
            </p:spPr>
            <p:txBody>
              <a:bodyPr/>
              <a:lstStyle/>
              <a:p>
                <a:r>
                  <a:rPr lang="en-US">
                    <a:noFill/>
                  </a:rPr>
                  <a:t> </a:t>
                </a:r>
              </a:p>
            </p:txBody>
          </p:sp>
        </mc:Fallback>
      </mc:AlternateContent>
    </p:spTree>
    <p:extLst>
      <p:ext uri="{BB962C8B-B14F-4D97-AF65-F5344CB8AC3E}">
        <p14:creationId xmlns:p14="http://schemas.microsoft.com/office/powerpoint/2010/main" val="405904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0757-0A35-81AE-2225-8E98C5466FE8}"/>
              </a:ext>
            </a:extLst>
          </p:cNvPr>
          <p:cNvSpPr>
            <a:spLocks noGrp="1"/>
          </p:cNvSpPr>
          <p:nvPr>
            <p:ph type="title"/>
          </p:nvPr>
        </p:nvSpPr>
        <p:spPr>
          <a:xfrm>
            <a:off x="1451579" y="804519"/>
            <a:ext cx="9603275" cy="1049235"/>
          </a:xfrm>
        </p:spPr>
        <p:txBody>
          <a:bodyPr>
            <a:normAutofit/>
          </a:bodyPr>
          <a:lstStyle/>
          <a:p>
            <a:br>
              <a:rPr lang="en-US" dirty="0"/>
            </a:br>
            <a:r>
              <a:rPr lang="en-US" dirty="0"/>
              <a:t>Back to Pumpkin Launching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212EFD-A634-0932-554E-94913FC0253C}"/>
                  </a:ext>
                </a:extLst>
              </p:cNvPr>
              <p:cNvSpPr>
                <a:spLocks noGrp="1"/>
              </p:cNvSpPr>
              <p:nvPr>
                <p:ph idx="1"/>
              </p:nvPr>
            </p:nvSpPr>
            <p:spPr>
              <a:xfrm>
                <a:off x="1451579" y="2015734"/>
                <a:ext cx="6195784" cy="3450613"/>
              </a:xfrm>
            </p:spPr>
            <p:txBody>
              <a:bodyPr>
                <a:normAutofit/>
              </a:bodyPr>
              <a:lstStyle/>
              <a:p>
                <a:pPr marL="0" lvl="0" indent="0">
                  <a:lnSpc>
                    <a:spcPct val="110000"/>
                  </a:lnSpc>
                  <a:buNone/>
                </a:pPr>
                <a:r>
                  <a:rPr lang="en-US" sz="1100" b="1" dirty="0"/>
                  <a:t>Reminder:</a:t>
                </a:r>
                <a:r>
                  <a:rPr lang="en-US" sz="1100" dirty="0"/>
                  <a:t> The distances traveled by a 10lb pumpkin launched via a trebuchet are approximately normally distributed with a mean of 1800ft and a standard deviation of 250ft.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342900" lvl="0" indent="-342900">
                  <a:lnSpc>
                    <a:spcPct val="110000"/>
                  </a:lnSpc>
                  <a:buAutoNum type="arabicPeriod"/>
                </a:pPr>
                <a:r>
                  <a:rPr lang="en-US" sz="1100" dirty="0"/>
                  <a:t>Note that the population distribution of launch distances is not skewed (it is approximately normal).</a:t>
                </a:r>
              </a:p>
              <a:p>
                <a:pPr marL="342900" lvl="0" indent="-342900">
                  <a:lnSpc>
                    <a:spcPct val="110000"/>
                  </a:lnSpc>
                  <a:buAutoNum type="arabicPeriod"/>
                </a:pPr>
                <a:r>
                  <a:rPr lang="en-US" sz="1100" dirty="0"/>
                  <a:t>This means that we have no skew to overcome, and our sampling distribution will be approximately normal.</a:t>
                </a:r>
              </a:p>
              <a:p>
                <a:pPr marL="342900" lvl="0" indent="-342900">
                  <a:lnSpc>
                    <a:spcPct val="110000"/>
                  </a:lnSpc>
                  <a:buAutoNum type="arabicPeriod"/>
                </a:pPr>
                <a:r>
                  <a:rPr lang="en-US" sz="1100" dirty="0"/>
                  <a:t>Launch distance is a numerical variable, and so the sampling distribution for average launch distances of 12 pumpkins will be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m:t>
                        </m:r>
                        <m:r>
                          <a:rPr lang="ar-AE" sz="1100">
                            <a:latin typeface="Cambria Math" panose="02040503050406030204" pitchFamily="18" charset="0"/>
                          </a:rPr>
                          <m:t>𝜎</m:t>
                        </m:r>
                        <m:r>
                          <a:rPr lang="ar-AE" sz="1100">
                            <a:latin typeface="Cambria Math" panose="02040503050406030204" pitchFamily="18" charset="0"/>
                          </a:rPr>
                          <m:t>/</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𝑛</m:t>
                            </m:r>
                          </m:e>
                        </m:rad>
                      </m:e>
                    </m:d>
                  </m:oMath>
                </a14:m>
                <a:r>
                  <a:rPr lang="ar-AE" sz="1100" dirty="0"/>
                  <a:t>, </a:t>
                </a:r>
                <a:r>
                  <a:rPr lang="en-US" sz="1100" dirty="0"/>
                  <a:t>which in this case is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=1800,</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=250/</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12</m:t>
                            </m:r>
                          </m:e>
                        </m:rad>
                      </m:e>
                    </m:d>
                  </m:oMath>
                </a14:m>
                <a:endParaRPr lang="en-US" sz="1100" dirty="0"/>
              </a:p>
            </p:txBody>
          </p:sp>
        </mc:Choice>
        <mc:Fallback xmlns="">
          <p:sp>
            <p:nvSpPr>
              <p:cNvPr id="3" name="Content Placeholder 2">
                <a:extLst>
                  <a:ext uri="{FF2B5EF4-FFF2-40B4-BE49-F238E27FC236}">
                    <a16:creationId xmlns:a16="http://schemas.microsoft.com/office/drawing/2014/main" id="{93212EFD-A634-0932-554E-94913FC0253C}"/>
                  </a:ext>
                </a:extLst>
              </p:cNvPr>
              <p:cNvSpPr>
                <a:spLocks noGrp="1" noRot="1" noChangeAspect="1" noMove="1" noResize="1" noEditPoints="1" noAdjustHandles="1" noChangeArrowheads="1" noChangeShapeType="1" noTextEdit="1"/>
              </p:cNvSpPr>
              <p:nvPr>
                <p:ph idx="1"/>
              </p:nvPr>
            </p:nvSpPr>
            <p:spPr>
              <a:xfrm>
                <a:off x="1451579" y="2015734"/>
                <a:ext cx="6195784" cy="3450613"/>
              </a:xfrm>
              <a:blipFill>
                <a:blip r:embed="rId2"/>
                <a:stretch>
                  <a:fillRect r="-615"/>
                </a:stretch>
              </a:blipFill>
            </p:spPr>
            <p:txBody>
              <a:bodyPr/>
              <a:lstStyle/>
              <a:p>
                <a:r>
                  <a:rPr lang="en-US">
                    <a:noFill/>
                  </a:rPr>
                  <a:t> </a:t>
                </a:r>
              </a:p>
            </p:txBody>
          </p:sp>
        </mc:Fallback>
      </mc:AlternateContent>
      <p:pic>
        <p:nvPicPr>
          <p:cNvPr id="4" name="Picture 3" descr="IntroInference_Slides_files/figure-pptx/unnamed-chunk-30-1.png">
            <a:extLst>
              <a:ext uri="{FF2B5EF4-FFF2-40B4-BE49-F238E27FC236}">
                <a16:creationId xmlns:a16="http://schemas.microsoft.com/office/drawing/2014/main" id="{E0A5560A-AD13-8417-90CB-BB81E2CE7D43}"/>
              </a:ext>
            </a:extLst>
          </p:cNvPr>
          <p:cNvPicPr>
            <a:picLocks noGrp="1" noChangeAspect="1"/>
          </p:cNvPicPr>
          <p:nvPr/>
        </p:nvPicPr>
        <p:blipFill>
          <a:blip r:embed="rId3"/>
          <a:stretch>
            <a:fillRect/>
          </a:stretch>
        </p:blipFill>
        <p:spPr bwMode="auto">
          <a:xfrm>
            <a:off x="8128756" y="2015734"/>
            <a:ext cx="2926098" cy="1463048"/>
          </a:xfrm>
          <a:prstGeom prst="rect">
            <a:avLst/>
          </a:prstGeom>
          <a:noFill/>
        </p:spPr>
      </p:pic>
    </p:spTree>
    <p:extLst>
      <p:ext uri="{BB962C8B-B14F-4D97-AF65-F5344CB8AC3E}">
        <p14:creationId xmlns:p14="http://schemas.microsoft.com/office/powerpoint/2010/main" val="313402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34F1C3B5-E608-E136-6C94-E7B9A0D9E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1606E-B9F3-7A99-52CD-9E0F30597BDF}"/>
              </a:ext>
            </a:extLst>
          </p:cNvPr>
          <p:cNvSpPr>
            <a:spLocks noGrp="1"/>
          </p:cNvSpPr>
          <p:nvPr>
            <p:ph type="title"/>
          </p:nvPr>
        </p:nvSpPr>
        <p:spPr>
          <a:xfrm>
            <a:off x="1451579" y="804519"/>
            <a:ext cx="9603275" cy="1049235"/>
          </a:xfrm>
        </p:spPr>
        <p:txBody>
          <a:bodyPr>
            <a:normAutofit/>
          </a:bodyPr>
          <a:lstStyle/>
          <a:p>
            <a:br>
              <a:rPr lang="en-US" dirty="0"/>
            </a:br>
            <a:r>
              <a:rPr lang="en-US" dirty="0"/>
              <a:t>Back to Pumpkin Launching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501B6E-5E15-35CA-6FDE-EBA5E2D0B13C}"/>
                  </a:ext>
                </a:extLst>
              </p:cNvPr>
              <p:cNvSpPr>
                <a:spLocks noGrp="1"/>
              </p:cNvSpPr>
              <p:nvPr>
                <p:ph idx="1"/>
              </p:nvPr>
            </p:nvSpPr>
            <p:spPr>
              <a:xfrm>
                <a:off x="1451579" y="2015734"/>
                <a:ext cx="6195784" cy="3450613"/>
              </a:xfrm>
            </p:spPr>
            <p:txBody>
              <a:bodyPr>
                <a:normAutofit/>
              </a:bodyPr>
              <a:lstStyle/>
              <a:p>
                <a:pPr marL="0" lvl="0" indent="0">
                  <a:lnSpc>
                    <a:spcPct val="110000"/>
                  </a:lnSpc>
                  <a:buNone/>
                </a:pPr>
                <a:r>
                  <a:rPr lang="en-US" sz="1100" b="1" dirty="0"/>
                  <a:t>Reminder:</a:t>
                </a:r>
                <a:r>
                  <a:rPr lang="en-US" sz="1100" dirty="0"/>
                  <a:t> The distances traveled by a 10lb pumpkin launched via a trebuchet are approximately normally distributed with a mean of 1800ft and a standard deviation of 250ft.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342900" lvl="0" indent="-342900">
                  <a:lnSpc>
                    <a:spcPct val="110000"/>
                  </a:lnSpc>
                  <a:buAutoNum type="arabicPeriod"/>
                </a:pPr>
                <a:r>
                  <a:rPr lang="en-US" sz="1100" dirty="0"/>
                  <a:t>Note that the population distribution of launch distances is not skewed (it is approximately normal).</a:t>
                </a:r>
              </a:p>
              <a:p>
                <a:pPr marL="342900" lvl="0" indent="-342900">
                  <a:lnSpc>
                    <a:spcPct val="110000"/>
                  </a:lnSpc>
                  <a:buAutoNum type="arabicPeriod"/>
                </a:pPr>
                <a:r>
                  <a:rPr lang="en-US" sz="1100" dirty="0"/>
                  <a:t>This means that we have no skew to overcome, and our sampling distribution will be approximately normal.</a:t>
                </a:r>
              </a:p>
              <a:p>
                <a:pPr marL="342900" lvl="0" indent="-342900">
                  <a:lnSpc>
                    <a:spcPct val="110000"/>
                  </a:lnSpc>
                  <a:buAutoNum type="arabicPeriod"/>
                </a:pPr>
                <a:r>
                  <a:rPr lang="en-US" sz="1100" dirty="0"/>
                  <a:t>Launch distance is a numerical variable, and so the sampling distribution for average launch distances of 12 pumpkins will be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m:t>
                        </m:r>
                        <m:r>
                          <a:rPr lang="ar-AE" sz="1100">
                            <a:latin typeface="Cambria Math" panose="02040503050406030204" pitchFamily="18" charset="0"/>
                          </a:rPr>
                          <m:t>𝜎</m:t>
                        </m:r>
                        <m:r>
                          <a:rPr lang="ar-AE" sz="1100">
                            <a:latin typeface="Cambria Math" panose="02040503050406030204" pitchFamily="18" charset="0"/>
                          </a:rPr>
                          <m:t>/</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𝑛</m:t>
                            </m:r>
                          </m:e>
                        </m:rad>
                      </m:e>
                    </m:d>
                  </m:oMath>
                </a14:m>
                <a:r>
                  <a:rPr lang="ar-AE" sz="1100" dirty="0"/>
                  <a:t>, </a:t>
                </a:r>
                <a:r>
                  <a:rPr lang="en-US" sz="1100" dirty="0"/>
                  <a:t>which in this case is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=1800,</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=250/</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12</m:t>
                            </m:r>
                          </m:e>
                        </m:rad>
                      </m:e>
                    </m:d>
                  </m:oMath>
                </a14:m>
                <a:endParaRPr lang="en-US" sz="1100" dirty="0"/>
              </a:p>
            </p:txBody>
          </p:sp>
        </mc:Choice>
        <mc:Fallback xmlns="">
          <p:sp>
            <p:nvSpPr>
              <p:cNvPr id="3" name="Content Placeholder 2">
                <a:extLst>
                  <a:ext uri="{FF2B5EF4-FFF2-40B4-BE49-F238E27FC236}">
                    <a16:creationId xmlns:a16="http://schemas.microsoft.com/office/drawing/2014/main" id="{82501B6E-5E15-35CA-6FDE-EBA5E2D0B13C}"/>
                  </a:ext>
                </a:extLst>
              </p:cNvPr>
              <p:cNvSpPr>
                <a:spLocks noGrp="1" noRot="1" noChangeAspect="1" noMove="1" noResize="1" noEditPoints="1" noAdjustHandles="1" noChangeArrowheads="1" noChangeShapeType="1" noTextEdit="1"/>
              </p:cNvSpPr>
              <p:nvPr>
                <p:ph idx="1"/>
              </p:nvPr>
            </p:nvSpPr>
            <p:spPr>
              <a:xfrm>
                <a:off x="1451579" y="2015734"/>
                <a:ext cx="6195784" cy="3450613"/>
              </a:xfrm>
              <a:blipFill>
                <a:blip r:embed="rId2"/>
                <a:stretch>
                  <a:fillRect r="-615"/>
                </a:stretch>
              </a:blipFill>
            </p:spPr>
            <p:txBody>
              <a:bodyPr/>
              <a:lstStyle/>
              <a:p>
                <a:r>
                  <a:rPr lang="en-US">
                    <a:noFill/>
                  </a:rPr>
                  <a:t> </a:t>
                </a:r>
              </a:p>
            </p:txBody>
          </p:sp>
        </mc:Fallback>
      </mc:AlternateContent>
      <p:pic>
        <p:nvPicPr>
          <p:cNvPr id="5" name="Picture 4" descr="IntroInference_Slides_files/figure-pptx/unnamed-chunk-31-1.png">
            <a:extLst>
              <a:ext uri="{FF2B5EF4-FFF2-40B4-BE49-F238E27FC236}">
                <a16:creationId xmlns:a16="http://schemas.microsoft.com/office/drawing/2014/main" id="{FFA0564F-B7B7-BF1F-B001-BF36835CB326}"/>
              </a:ext>
            </a:extLst>
          </p:cNvPr>
          <p:cNvPicPr>
            <a:picLocks noGrp="1" noChangeAspect="1"/>
          </p:cNvPicPr>
          <p:nvPr/>
        </p:nvPicPr>
        <p:blipFill>
          <a:blip r:embed="rId3"/>
          <a:stretch>
            <a:fillRect/>
          </a:stretch>
        </p:blipFill>
        <p:spPr bwMode="auto">
          <a:xfrm>
            <a:off x="8128756" y="2015734"/>
            <a:ext cx="2926098" cy="1463048"/>
          </a:xfrm>
          <a:prstGeom prst="rect">
            <a:avLst/>
          </a:prstGeom>
          <a:noFill/>
        </p:spPr>
      </p:pic>
    </p:spTree>
    <p:extLst>
      <p:ext uri="{BB962C8B-B14F-4D97-AF65-F5344CB8AC3E}">
        <p14:creationId xmlns:p14="http://schemas.microsoft.com/office/powerpoint/2010/main" val="302006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D1886E8-F3D9-6B5F-1282-2DD8BE63ED68}"/>
              </a:ext>
            </a:extLst>
          </p:cNvPr>
          <p:cNvSpPr>
            <a:spLocks noGrp="1"/>
          </p:cNvSpPr>
          <p:nvPr>
            <p:ph type="title"/>
          </p:nvPr>
        </p:nvSpPr>
        <p:spPr>
          <a:xfrm>
            <a:off x="5196457" y="804519"/>
            <a:ext cx="5550357" cy="1049235"/>
          </a:xfrm>
        </p:spPr>
        <p:txBody>
          <a:bodyPr>
            <a:normAutofit/>
          </a:bodyPr>
          <a:lstStyle/>
          <a:p>
            <a:r>
              <a:rPr lang="en-US" sz="2200"/>
              <a:t>Probability and the Normal Distribution </a:t>
            </a:r>
            <a:br>
              <a:rPr lang="en-US" sz="2200"/>
            </a:br>
            <a:r>
              <a:rPr lang="en-US" sz="2200"/>
              <a:t>(A Reminder)</a:t>
            </a:r>
          </a:p>
        </p:txBody>
      </p:sp>
      <p:sp>
        <p:nvSpPr>
          <p:cNvPr id="14" name="Rectangle 13">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Picture 3" descr="IntroInference_Slides_files/figure-pptx/unnamed-chunk-2-1.png">
            <a:extLst>
              <a:ext uri="{FF2B5EF4-FFF2-40B4-BE49-F238E27FC236}">
                <a16:creationId xmlns:a16="http://schemas.microsoft.com/office/drawing/2014/main" id="{DDF63179-B3BA-D9A8-38AB-23AB31DB3A47}"/>
              </a:ext>
            </a:extLst>
          </p:cNvPr>
          <p:cNvPicPr>
            <a:picLocks noGrp="1" noChangeAspect="1"/>
          </p:cNvPicPr>
          <p:nvPr/>
        </p:nvPicPr>
        <p:blipFill>
          <a:blip r:embed="rId2"/>
          <a:stretch>
            <a:fillRect/>
          </a:stretch>
        </p:blipFill>
        <p:spPr bwMode="auto">
          <a:xfrm>
            <a:off x="632239" y="708307"/>
            <a:ext cx="4074836" cy="2037417"/>
          </a:xfrm>
          <a:prstGeom prst="rect">
            <a:avLst/>
          </a:prstGeom>
          <a:noFill/>
        </p:spPr>
      </p:pic>
      <p:pic>
        <p:nvPicPr>
          <p:cNvPr id="5" name="Picture 1" descr="IntroInference_Slides_files/figure-pptx/unnamed-chunk-3-1.png">
            <a:extLst>
              <a:ext uri="{FF2B5EF4-FFF2-40B4-BE49-F238E27FC236}">
                <a16:creationId xmlns:a16="http://schemas.microsoft.com/office/drawing/2014/main" id="{3D402330-6978-23F3-F278-65B7C7A60992}"/>
              </a:ext>
            </a:extLst>
          </p:cNvPr>
          <p:cNvPicPr>
            <a:picLocks noGrp="1" noChangeAspect="1"/>
          </p:cNvPicPr>
          <p:nvPr/>
        </p:nvPicPr>
        <p:blipFill>
          <a:blip r:embed="rId3"/>
          <a:stretch>
            <a:fillRect/>
          </a:stretch>
        </p:blipFill>
        <p:spPr bwMode="auto">
          <a:xfrm>
            <a:off x="632239" y="3365246"/>
            <a:ext cx="4074836" cy="2037417"/>
          </a:xfrm>
          <a:prstGeom prst="rect">
            <a:avLst/>
          </a:prstGeom>
          <a:noFill/>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800368-0365-F351-2BD7-53589DBEB034}"/>
                  </a:ext>
                </a:extLst>
              </p:cNvPr>
              <p:cNvSpPr>
                <a:spLocks noGrp="1"/>
              </p:cNvSpPr>
              <p:nvPr>
                <p:ph idx="1"/>
              </p:nvPr>
            </p:nvSpPr>
            <p:spPr>
              <a:xfrm>
                <a:off x="5196457" y="2015732"/>
                <a:ext cx="5550357" cy="3450613"/>
              </a:xfrm>
            </p:spPr>
            <p:txBody>
              <a:bodyPr>
                <a:normAutofit/>
              </a:bodyPr>
              <a:lstStyle/>
              <a:p>
                <a:pPr marL="0" lvl="0" indent="0">
                  <a:buNone/>
                </a:pPr>
                <a:r>
                  <a:rPr lang="en-US" dirty="0"/>
                  <a:t>A normal distribution is defined by its mean (</a:t>
                </a:r>
                <a14:m>
                  <m:oMath xmlns:m="http://schemas.openxmlformats.org/officeDocument/2006/math">
                    <m:r>
                      <a:rPr lang="en-US">
                        <a:latin typeface="Cambria Math" panose="02040503050406030204" pitchFamily="18" charset="0"/>
                      </a:rPr>
                      <m:t>𝜇</m:t>
                    </m:r>
                  </m:oMath>
                </a14:m>
                <a:r>
                  <a:rPr lang="en-US" dirty="0"/>
                  <a:t>) and standard deviation (</a:t>
                </a:r>
                <a14:m>
                  <m:oMath xmlns:m="http://schemas.openxmlformats.org/officeDocument/2006/math">
                    <m:r>
                      <a:rPr lang="en-US">
                        <a:latin typeface="Cambria Math" panose="02040503050406030204" pitchFamily="18" charset="0"/>
                      </a:rPr>
                      <m:t>𝜎</m:t>
                    </m:r>
                  </m:oMath>
                </a14:m>
                <a:r>
                  <a:rPr lang="en-US" dirty="0"/>
                  <a:t>)</a:t>
                </a:r>
              </a:p>
              <a:p>
                <a:pPr lvl="0"/>
                <a:r>
                  <a:rPr lang="en-US" dirty="0"/>
                  <a:t>The mean, </a:t>
                </a:r>
                <a14:m>
                  <m:oMath xmlns:m="http://schemas.openxmlformats.org/officeDocument/2006/math">
                    <m:r>
                      <a:rPr lang="en-US">
                        <a:latin typeface="Cambria Math" panose="02040503050406030204" pitchFamily="18" charset="0"/>
                      </a:rPr>
                      <m:t>𝜇</m:t>
                    </m:r>
                  </m:oMath>
                </a14:m>
                <a:r>
                  <a:rPr lang="en-US" dirty="0"/>
                  <a:t>, is the center of the distribution</a:t>
                </a:r>
              </a:p>
              <a:p>
                <a:pPr lvl="0"/>
                <a:r>
                  <a:rPr lang="en-US" dirty="0"/>
                  <a:t>The standard deviation, </a:t>
                </a:r>
                <a14:m>
                  <m:oMath xmlns:m="http://schemas.openxmlformats.org/officeDocument/2006/math">
                    <m:r>
                      <a:rPr lang="en-US">
                        <a:latin typeface="Cambria Math" panose="02040503050406030204" pitchFamily="18" charset="0"/>
                      </a:rPr>
                      <m:t>𝜎</m:t>
                    </m:r>
                  </m:oMath>
                </a14:m>
                <a:r>
                  <a:rPr lang="en-US" dirty="0"/>
                  <a:t>, governs the spread of the distribution – a larger </a:t>
                </a:r>
                <a14:m>
                  <m:oMath xmlns:m="http://schemas.openxmlformats.org/officeDocument/2006/math">
                    <m:r>
                      <a:rPr lang="en-US">
                        <a:latin typeface="Cambria Math" panose="02040503050406030204" pitchFamily="18" charset="0"/>
                      </a:rPr>
                      <m:t>𝜎</m:t>
                    </m:r>
                  </m:oMath>
                </a14:m>
                <a:r>
                  <a:rPr lang="en-US" dirty="0"/>
                  <a:t> means a wider distribution, while a smaller </a:t>
                </a:r>
                <a14:m>
                  <m:oMath xmlns:m="http://schemas.openxmlformats.org/officeDocument/2006/math">
                    <m:r>
                      <a:rPr lang="en-US">
                        <a:latin typeface="Cambria Math" panose="02040503050406030204" pitchFamily="18" charset="0"/>
                      </a:rPr>
                      <m:t>𝜎</m:t>
                    </m:r>
                  </m:oMath>
                </a14:m>
                <a:r>
                  <a:rPr lang="en-US" dirty="0"/>
                  <a:t> means a more narrow distribution</a:t>
                </a:r>
              </a:p>
              <a:p>
                <a:endParaRPr lang="en-US" dirty="0"/>
              </a:p>
            </p:txBody>
          </p:sp>
        </mc:Choice>
        <mc:Fallback xmlns="">
          <p:sp>
            <p:nvSpPr>
              <p:cNvPr id="3" name="Content Placeholder 2">
                <a:extLst>
                  <a:ext uri="{FF2B5EF4-FFF2-40B4-BE49-F238E27FC236}">
                    <a16:creationId xmlns:a16="http://schemas.microsoft.com/office/drawing/2014/main" id="{C7800368-0365-F351-2BD7-53589DBEB034}"/>
                  </a:ext>
                </a:extLst>
              </p:cNvPr>
              <p:cNvSpPr>
                <a:spLocks noGrp="1" noRot="1" noChangeAspect="1" noMove="1" noResize="1" noEditPoints="1" noAdjustHandles="1" noChangeArrowheads="1" noChangeShapeType="1" noTextEdit="1"/>
              </p:cNvSpPr>
              <p:nvPr>
                <p:ph idx="1"/>
              </p:nvPr>
            </p:nvSpPr>
            <p:spPr>
              <a:xfrm>
                <a:off x="5196457" y="2015732"/>
                <a:ext cx="5550357" cy="3450613"/>
              </a:xfrm>
              <a:blipFill>
                <a:blip r:embed="rId4"/>
                <a:stretch>
                  <a:fillRect l="-911"/>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9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9A6F2BDD-6398-8FBF-1517-36589AB58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07D8C-A957-5C52-B014-1B349B2B3E25}"/>
              </a:ext>
            </a:extLst>
          </p:cNvPr>
          <p:cNvSpPr>
            <a:spLocks noGrp="1"/>
          </p:cNvSpPr>
          <p:nvPr>
            <p:ph type="title"/>
          </p:nvPr>
        </p:nvSpPr>
        <p:spPr>
          <a:xfrm>
            <a:off x="1451579" y="804519"/>
            <a:ext cx="9603275" cy="1049235"/>
          </a:xfrm>
        </p:spPr>
        <p:txBody>
          <a:bodyPr>
            <a:normAutofit/>
          </a:bodyPr>
          <a:lstStyle/>
          <a:p>
            <a:br>
              <a:rPr lang="en-US" dirty="0"/>
            </a:br>
            <a:r>
              <a:rPr lang="en-US" dirty="0"/>
              <a:t>Back to Pumpkin Launching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5DD614-DE28-10A6-C08F-E8BE0928DD7C}"/>
                  </a:ext>
                </a:extLst>
              </p:cNvPr>
              <p:cNvSpPr>
                <a:spLocks noGrp="1"/>
              </p:cNvSpPr>
              <p:nvPr>
                <p:ph idx="1"/>
              </p:nvPr>
            </p:nvSpPr>
            <p:spPr>
              <a:xfrm>
                <a:off x="1451579" y="2015734"/>
                <a:ext cx="6195784" cy="3450613"/>
              </a:xfrm>
            </p:spPr>
            <p:txBody>
              <a:bodyPr>
                <a:normAutofit/>
              </a:bodyPr>
              <a:lstStyle/>
              <a:p>
                <a:pPr marL="0" lvl="0" indent="0">
                  <a:lnSpc>
                    <a:spcPct val="110000"/>
                  </a:lnSpc>
                  <a:buNone/>
                </a:pPr>
                <a:r>
                  <a:rPr lang="en-US" sz="1100" b="1" dirty="0"/>
                  <a:t>Reminder:</a:t>
                </a:r>
                <a:r>
                  <a:rPr lang="en-US" sz="1100" dirty="0"/>
                  <a:t> The distances traveled by a 10lb pumpkin launched via a trebuchet are approximately normally distributed with a mean of 1800ft and a standard deviation of 250ft.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342900" lvl="0" indent="-342900">
                  <a:lnSpc>
                    <a:spcPct val="110000"/>
                  </a:lnSpc>
                  <a:buAutoNum type="arabicPeriod"/>
                </a:pPr>
                <a:r>
                  <a:rPr lang="en-US" sz="1100" dirty="0"/>
                  <a:t>Note that the population distribution of launch distances is not skewed (it is approximately normal).</a:t>
                </a:r>
              </a:p>
              <a:p>
                <a:pPr marL="342900" lvl="0" indent="-342900">
                  <a:lnSpc>
                    <a:spcPct val="110000"/>
                  </a:lnSpc>
                  <a:buAutoNum type="arabicPeriod"/>
                </a:pPr>
                <a:r>
                  <a:rPr lang="en-US" sz="1100" dirty="0"/>
                  <a:t>This means that we have no skew to overcome, and our sampling distribution will be approximately normal.</a:t>
                </a:r>
              </a:p>
              <a:p>
                <a:pPr marL="342900" lvl="0" indent="-342900">
                  <a:lnSpc>
                    <a:spcPct val="110000"/>
                  </a:lnSpc>
                  <a:buAutoNum type="arabicPeriod"/>
                </a:pPr>
                <a:r>
                  <a:rPr lang="en-US" sz="1100" dirty="0"/>
                  <a:t>Launch distance is a numerical variable, and so the sampling distribution for average launch distances of 12 pumpkins will be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m:t>
                        </m:r>
                        <m:r>
                          <a:rPr lang="ar-AE" sz="1100">
                            <a:latin typeface="Cambria Math" panose="02040503050406030204" pitchFamily="18" charset="0"/>
                          </a:rPr>
                          <m:t>𝜎</m:t>
                        </m:r>
                        <m:r>
                          <a:rPr lang="ar-AE" sz="1100">
                            <a:latin typeface="Cambria Math" panose="02040503050406030204" pitchFamily="18" charset="0"/>
                          </a:rPr>
                          <m:t>/</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𝑛</m:t>
                            </m:r>
                          </m:e>
                        </m:rad>
                      </m:e>
                    </m:d>
                  </m:oMath>
                </a14:m>
                <a:r>
                  <a:rPr lang="ar-AE" sz="1100" dirty="0"/>
                  <a:t>, </a:t>
                </a:r>
                <a:r>
                  <a:rPr lang="en-US" sz="1100" dirty="0"/>
                  <a:t>which in this case is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=1800,</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=250/</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12</m:t>
                            </m:r>
                          </m:e>
                        </m:rad>
                      </m:e>
                    </m:d>
                  </m:oMath>
                </a14:m>
                <a:endParaRPr lang="en-US" sz="1100" dirty="0"/>
              </a:p>
            </p:txBody>
          </p:sp>
        </mc:Choice>
        <mc:Fallback xmlns="">
          <p:sp>
            <p:nvSpPr>
              <p:cNvPr id="3" name="Content Placeholder 2">
                <a:extLst>
                  <a:ext uri="{FF2B5EF4-FFF2-40B4-BE49-F238E27FC236}">
                    <a16:creationId xmlns:a16="http://schemas.microsoft.com/office/drawing/2014/main" id="{785DD614-DE28-10A6-C08F-E8BE0928DD7C}"/>
                  </a:ext>
                </a:extLst>
              </p:cNvPr>
              <p:cNvSpPr>
                <a:spLocks noGrp="1" noRot="1" noChangeAspect="1" noMove="1" noResize="1" noEditPoints="1" noAdjustHandles="1" noChangeArrowheads="1" noChangeShapeType="1" noTextEdit="1"/>
              </p:cNvSpPr>
              <p:nvPr>
                <p:ph idx="1"/>
              </p:nvPr>
            </p:nvSpPr>
            <p:spPr>
              <a:xfrm>
                <a:off x="1451579" y="2015734"/>
                <a:ext cx="6195784" cy="3450613"/>
              </a:xfrm>
              <a:blipFill>
                <a:blip r:embed="rId2"/>
                <a:stretch>
                  <a:fillRect r="-615"/>
                </a:stretch>
              </a:blipFill>
            </p:spPr>
            <p:txBody>
              <a:bodyPr/>
              <a:lstStyle/>
              <a:p>
                <a:r>
                  <a:rPr lang="en-US">
                    <a:noFill/>
                  </a:rPr>
                  <a:t> </a:t>
                </a:r>
              </a:p>
            </p:txBody>
          </p:sp>
        </mc:Fallback>
      </mc:AlternateContent>
      <p:pic>
        <p:nvPicPr>
          <p:cNvPr id="4" name="Picture 3" descr="IntroInference_Slides_files/figure-pptx/unnamed-chunk-32-1.png">
            <a:extLst>
              <a:ext uri="{FF2B5EF4-FFF2-40B4-BE49-F238E27FC236}">
                <a16:creationId xmlns:a16="http://schemas.microsoft.com/office/drawing/2014/main" id="{FF63F7D7-1241-BB04-B352-242812D1D942}"/>
              </a:ext>
            </a:extLst>
          </p:cNvPr>
          <p:cNvPicPr>
            <a:picLocks noGrp="1" noChangeAspect="1"/>
          </p:cNvPicPr>
          <p:nvPr/>
        </p:nvPicPr>
        <p:blipFill>
          <a:blip r:embed="rId3"/>
          <a:stretch>
            <a:fillRect/>
          </a:stretch>
        </p:blipFill>
        <p:spPr bwMode="auto">
          <a:xfrm>
            <a:off x="8128756" y="2015734"/>
            <a:ext cx="2926098" cy="1463048"/>
          </a:xfrm>
          <a:prstGeom prst="rect">
            <a:avLst/>
          </a:prstGeom>
          <a:noFill/>
        </p:spPr>
      </p:pic>
    </p:spTree>
    <p:extLst>
      <p:ext uri="{BB962C8B-B14F-4D97-AF65-F5344CB8AC3E}">
        <p14:creationId xmlns:p14="http://schemas.microsoft.com/office/powerpoint/2010/main" val="390396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3F7837E5-6867-3230-A0CF-A3A11F99D6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94D4A-99C9-E01F-B85D-07BBDBC553DD}"/>
              </a:ext>
            </a:extLst>
          </p:cNvPr>
          <p:cNvSpPr>
            <a:spLocks noGrp="1"/>
          </p:cNvSpPr>
          <p:nvPr>
            <p:ph type="title"/>
          </p:nvPr>
        </p:nvSpPr>
        <p:spPr>
          <a:xfrm>
            <a:off x="1451579" y="804519"/>
            <a:ext cx="9603275" cy="1049235"/>
          </a:xfrm>
        </p:spPr>
        <p:txBody>
          <a:bodyPr>
            <a:normAutofit/>
          </a:bodyPr>
          <a:lstStyle/>
          <a:p>
            <a:br>
              <a:rPr lang="en-US" dirty="0"/>
            </a:br>
            <a:r>
              <a:rPr lang="en-US" dirty="0"/>
              <a:t>Back to Pumpkin Launching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BDD35F-7E17-EA7F-8BFE-26C5492E105D}"/>
                  </a:ext>
                </a:extLst>
              </p:cNvPr>
              <p:cNvSpPr>
                <a:spLocks noGrp="1"/>
              </p:cNvSpPr>
              <p:nvPr>
                <p:ph idx="1"/>
              </p:nvPr>
            </p:nvSpPr>
            <p:spPr>
              <a:xfrm>
                <a:off x="1451579" y="2015734"/>
                <a:ext cx="6195784" cy="3450613"/>
              </a:xfrm>
            </p:spPr>
            <p:txBody>
              <a:bodyPr>
                <a:normAutofit/>
              </a:bodyPr>
              <a:lstStyle/>
              <a:p>
                <a:pPr marL="0" lvl="0" indent="0">
                  <a:lnSpc>
                    <a:spcPct val="110000"/>
                  </a:lnSpc>
                  <a:buNone/>
                </a:pPr>
                <a:r>
                  <a:rPr lang="en-US" sz="1100" b="1" dirty="0"/>
                  <a:t>Reminder:</a:t>
                </a:r>
                <a:r>
                  <a:rPr lang="en-US" sz="1100" dirty="0"/>
                  <a:t> The distances traveled by a 10lb pumpkin launched via a trebuchet are approximately normally distributed with a mean of 1800ft and a standard deviation of 250ft. A particular team feels that their pumpkin launching trebuchet is much better than average. On a typical day (it’s not extra windy), the team launches a random selection of twelve 10lb pumpkins. Their average launch distance is 2,028ft. What is the probability that a random selection of twelve launches averages 2,028ft or further?</a:t>
                </a:r>
              </a:p>
              <a:p>
                <a:pPr marL="342900" lvl="0" indent="-342900">
                  <a:lnSpc>
                    <a:spcPct val="110000"/>
                  </a:lnSpc>
                  <a:buAutoNum type="arabicPeriod"/>
                </a:pPr>
                <a:r>
                  <a:rPr lang="en-US" sz="1100" dirty="0"/>
                  <a:t>Note that the population distribution of launch distances is not skewed (it is approximately normal).</a:t>
                </a:r>
              </a:p>
              <a:p>
                <a:pPr marL="342900" lvl="0" indent="-342900">
                  <a:lnSpc>
                    <a:spcPct val="110000"/>
                  </a:lnSpc>
                  <a:buAutoNum type="arabicPeriod"/>
                </a:pPr>
                <a:r>
                  <a:rPr lang="en-US" sz="1100" dirty="0"/>
                  <a:t>This means that we have no skew to overcome, and our sampling distribution will be approximately normal.</a:t>
                </a:r>
              </a:p>
              <a:p>
                <a:pPr marL="342900" lvl="0" indent="-342900">
                  <a:lnSpc>
                    <a:spcPct val="110000"/>
                  </a:lnSpc>
                  <a:buAutoNum type="arabicPeriod"/>
                </a:pPr>
                <a:r>
                  <a:rPr lang="en-US" sz="1100" dirty="0"/>
                  <a:t>Launch distance is a numerical variable, and so the sampling distribution for average launch distances of 12 pumpkins will be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m:t>
                        </m:r>
                        <m:r>
                          <a:rPr lang="ar-AE" sz="1100">
                            <a:latin typeface="Cambria Math" panose="02040503050406030204" pitchFamily="18" charset="0"/>
                          </a:rPr>
                          <m:t>𝜎</m:t>
                        </m:r>
                        <m:r>
                          <a:rPr lang="ar-AE" sz="1100">
                            <a:latin typeface="Cambria Math" panose="02040503050406030204" pitchFamily="18" charset="0"/>
                          </a:rPr>
                          <m:t>/</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𝑛</m:t>
                            </m:r>
                          </m:e>
                        </m:rad>
                      </m:e>
                    </m:d>
                  </m:oMath>
                </a14:m>
                <a:r>
                  <a:rPr lang="ar-AE" sz="1100" dirty="0"/>
                  <a:t>, </a:t>
                </a:r>
                <a:r>
                  <a:rPr lang="en-US" sz="1100" dirty="0"/>
                  <a:t>which in this case is </a:t>
                </a:r>
                <a14:m>
                  <m:oMath xmlns:m="http://schemas.openxmlformats.org/officeDocument/2006/math">
                    <m:r>
                      <a:rPr lang="en-US" sz="1100">
                        <a:latin typeface="Cambria Math" panose="02040503050406030204" pitchFamily="18" charset="0"/>
                      </a:rPr>
                      <m:t>𝑁</m:t>
                    </m:r>
                    <m:d>
                      <m:dPr>
                        <m:ctrlPr>
                          <a:rPr lang="ar-AE" sz="1100" i="1">
                            <a:latin typeface="Cambria Math" panose="02040503050406030204" pitchFamily="18" charset="0"/>
                          </a:rPr>
                        </m:ctrlPr>
                      </m:dPr>
                      <m:e>
                        <m:r>
                          <a:rPr lang="ar-AE" sz="1100">
                            <a:latin typeface="Cambria Math" panose="02040503050406030204" pitchFamily="18" charset="0"/>
                          </a:rPr>
                          <m:t>𝜇</m:t>
                        </m:r>
                        <m:r>
                          <a:rPr lang="ar-AE" sz="1100">
                            <a:latin typeface="Cambria Math" panose="02040503050406030204" pitchFamily="18" charset="0"/>
                          </a:rPr>
                          <m:t>=1800,</m:t>
                        </m:r>
                        <m:sSub>
                          <m:sSubPr>
                            <m:ctrlPr>
                              <a:rPr lang="ar-AE" sz="1100" i="1">
                                <a:latin typeface="Cambria Math" panose="02040503050406030204" pitchFamily="18" charset="0"/>
                              </a:rPr>
                            </m:ctrlPr>
                          </m:sSubPr>
                          <m:e>
                            <m:r>
                              <a:rPr lang="ar-AE" sz="1100">
                                <a:latin typeface="Cambria Math" panose="02040503050406030204" pitchFamily="18" charset="0"/>
                              </a:rPr>
                              <m:t>𝑆</m:t>
                            </m:r>
                          </m:e>
                          <m:sub>
                            <m:r>
                              <a:rPr lang="ar-AE" sz="1100">
                                <a:latin typeface="Cambria Math" panose="02040503050406030204" pitchFamily="18" charset="0"/>
                              </a:rPr>
                              <m:t>𝐸</m:t>
                            </m:r>
                          </m:sub>
                        </m:sSub>
                        <m:r>
                          <a:rPr lang="ar-AE" sz="1100">
                            <a:latin typeface="Cambria Math" panose="02040503050406030204" pitchFamily="18" charset="0"/>
                          </a:rPr>
                          <m:t>=250/</m:t>
                        </m:r>
                        <m:rad>
                          <m:radPr>
                            <m:degHide m:val="on"/>
                            <m:ctrlPr>
                              <a:rPr lang="ar-AE" sz="1100" i="1">
                                <a:latin typeface="Cambria Math" panose="02040503050406030204" pitchFamily="18" charset="0"/>
                              </a:rPr>
                            </m:ctrlPr>
                          </m:radPr>
                          <m:deg/>
                          <m:e>
                            <m:r>
                              <a:rPr lang="ar-AE" sz="1100">
                                <a:latin typeface="Cambria Math" panose="02040503050406030204" pitchFamily="18" charset="0"/>
                              </a:rPr>
                              <m:t>12</m:t>
                            </m:r>
                          </m:e>
                        </m:rad>
                      </m:e>
                    </m:d>
                  </m:oMath>
                </a14:m>
                <a:endParaRPr lang="en-US" sz="1100" dirty="0"/>
              </a:p>
            </p:txBody>
          </p:sp>
        </mc:Choice>
        <mc:Fallback xmlns="">
          <p:sp>
            <p:nvSpPr>
              <p:cNvPr id="3" name="Content Placeholder 2">
                <a:extLst>
                  <a:ext uri="{FF2B5EF4-FFF2-40B4-BE49-F238E27FC236}">
                    <a16:creationId xmlns:a16="http://schemas.microsoft.com/office/drawing/2014/main" id="{A2BDD35F-7E17-EA7F-8BFE-26C5492E105D}"/>
                  </a:ext>
                </a:extLst>
              </p:cNvPr>
              <p:cNvSpPr>
                <a:spLocks noGrp="1" noRot="1" noChangeAspect="1" noMove="1" noResize="1" noEditPoints="1" noAdjustHandles="1" noChangeArrowheads="1" noChangeShapeType="1" noTextEdit="1"/>
              </p:cNvSpPr>
              <p:nvPr>
                <p:ph idx="1"/>
              </p:nvPr>
            </p:nvSpPr>
            <p:spPr>
              <a:xfrm>
                <a:off x="1451579" y="2015734"/>
                <a:ext cx="6195784" cy="3450613"/>
              </a:xfrm>
              <a:blipFill>
                <a:blip r:embed="rId2"/>
                <a:stretch>
                  <a:fillRect r="-615"/>
                </a:stretch>
              </a:blipFill>
            </p:spPr>
            <p:txBody>
              <a:bodyPr/>
              <a:lstStyle/>
              <a:p>
                <a:r>
                  <a:rPr lang="en-US">
                    <a:noFill/>
                  </a:rPr>
                  <a:t> </a:t>
                </a:r>
              </a:p>
            </p:txBody>
          </p:sp>
        </mc:Fallback>
      </mc:AlternateContent>
      <p:pic>
        <p:nvPicPr>
          <p:cNvPr id="5" name="Picture 4" descr="IntroInference_Slides_files/figure-pptx/unnamed-chunk-33-1.png">
            <a:extLst>
              <a:ext uri="{FF2B5EF4-FFF2-40B4-BE49-F238E27FC236}">
                <a16:creationId xmlns:a16="http://schemas.microsoft.com/office/drawing/2014/main" id="{570B96D1-C8E6-6B0E-937E-754C82F2F621}"/>
              </a:ext>
            </a:extLst>
          </p:cNvPr>
          <p:cNvPicPr>
            <a:picLocks noGrp="1" noChangeAspect="1"/>
          </p:cNvPicPr>
          <p:nvPr/>
        </p:nvPicPr>
        <p:blipFill>
          <a:blip r:embed="rId3"/>
          <a:stretch>
            <a:fillRect/>
          </a:stretch>
        </p:blipFill>
        <p:spPr bwMode="auto">
          <a:xfrm>
            <a:off x="8128756" y="2015734"/>
            <a:ext cx="2926098" cy="1463048"/>
          </a:xfrm>
          <a:prstGeom prst="rect">
            <a:avLst/>
          </a:prstGeom>
          <a:noFill/>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B6052-1F95-D99C-D8CF-AD018346BB35}"/>
                  </a:ext>
                </a:extLst>
              </p:cNvPr>
              <p:cNvSpPr txBox="1"/>
              <p:nvPr/>
            </p:nvSpPr>
            <p:spPr>
              <a:xfrm>
                <a:off x="1451578" y="4839944"/>
                <a:ext cx="7187095" cy="1213537"/>
              </a:xfrm>
              <a:prstGeom prst="rect">
                <a:avLst/>
              </a:prstGeom>
              <a:noFill/>
            </p:spPr>
            <p:txBody>
              <a:bodyPr wrap="square" rtlCol="0">
                <a:spAutoFit/>
              </a:bodyPr>
              <a:lstStyle/>
              <a:p>
                <a:r>
                  <a:rPr lang="en-US" dirty="0"/>
                  <a:t>The probability of an average launch distance of at least 2,028ft is…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(2028, 1800,</m:t>
                      </m:r>
                      <m:f>
                        <m:fPr>
                          <m:ctrlPr>
                            <a:rPr lang="en-US" b="0" i="1" smtClean="0">
                              <a:latin typeface="Cambria Math" panose="02040503050406030204" pitchFamily="18" charset="0"/>
                            </a:rPr>
                          </m:ctrlPr>
                        </m:fPr>
                        <m:num>
                          <m:r>
                            <a:rPr lang="en-US" b="0" i="1" smtClean="0">
                              <a:latin typeface="Cambria Math" panose="02040503050406030204" pitchFamily="18" charset="0"/>
                            </a:rPr>
                            <m:t>250</m:t>
                          </m:r>
                        </m:num>
                        <m:den>
                          <m:r>
                            <a:rPr lang="en-US" b="0" i="1" smtClean="0">
                              <a:latin typeface="Cambria Math" panose="02040503050406030204" pitchFamily="18" charset="0"/>
                            </a:rPr>
                            <m:t>𝑆𝑄𝑅𝑇</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den>
                      </m:f>
                      <m:r>
                        <a:rPr lang="en-US" b="0" i="1" smtClean="0">
                          <a:latin typeface="Cambria Math" panose="02040503050406030204" pitchFamily="18" charset="0"/>
                        </a:rPr>
                        <m:t>, </m:t>
                      </m:r>
                      <m:r>
                        <a:rPr lang="en-US" b="0" i="1" smtClean="0">
                          <a:latin typeface="Cambria Math" panose="02040503050406030204" pitchFamily="18" charset="0"/>
                        </a:rPr>
                        <m:t>𝑇𝑅𝑈𝐸</m:t>
                      </m:r>
                      <m:r>
                        <a:rPr lang="en-US" b="0" i="1" smtClean="0">
                          <a:latin typeface="Cambria Math" panose="02040503050406030204" pitchFamily="18" charset="0"/>
                        </a:rPr>
                        <m:t>)</m:t>
                      </m:r>
                    </m:oMath>
                  </m:oMathPara>
                </a14:m>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≈0.0008</m:t>
                      </m:r>
                    </m:oMath>
                  </m:oMathPara>
                </a14:m>
                <a:endParaRPr lang="en-US" dirty="0"/>
              </a:p>
            </p:txBody>
          </p:sp>
        </mc:Choice>
        <mc:Fallback xmlns="">
          <p:sp>
            <p:nvSpPr>
              <p:cNvPr id="6" name="TextBox 5">
                <a:extLst>
                  <a:ext uri="{FF2B5EF4-FFF2-40B4-BE49-F238E27FC236}">
                    <a16:creationId xmlns:a16="http://schemas.microsoft.com/office/drawing/2014/main" id="{3BCB6052-1F95-D99C-D8CF-AD018346BB35}"/>
                  </a:ext>
                </a:extLst>
              </p:cNvPr>
              <p:cNvSpPr txBox="1">
                <a:spLocks noRot="1" noChangeAspect="1" noMove="1" noResize="1" noEditPoints="1" noAdjustHandles="1" noChangeArrowheads="1" noChangeShapeType="1" noTextEdit="1"/>
              </p:cNvSpPr>
              <p:nvPr/>
            </p:nvSpPr>
            <p:spPr>
              <a:xfrm>
                <a:off x="1451578" y="4839944"/>
                <a:ext cx="7187095" cy="1213537"/>
              </a:xfrm>
              <a:prstGeom prst="rect">
                <a:avLst/>
              </a:prstGeom>
              <a:blipFill>
                <a:blip r:embed="rId4"/>
                <a:stretch>
                  <a:fillRect l="-705" t="-312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02A2E7C-E1CA-1E5B-C7E2-EBB9EC528A67}"/>
              </a:ext>
            </a:extLst>
          </p:cNvPr>
          <p:cNvSpPr txBox="1"/>
          <p:nvPr/>
        </p:nvSpPr>
        <p:spPr>
          <a:xfrm>
            <a:off x="8922905" y="3745157"/>
            <a:ext cx="2926097" cy="2585323"/>
          </a:xfrm>
          <a:prstGeom prst="rect">
            <a:avLst/>
          </a:prstGeom>
          <a:noFill/>
        </p:spPr>
        <p:txBody>
          <a:bodyPr wrap="square" rtlCol="0">
            <a:spAutoFit/>
          </a:bodyPr>
          <a:lstStyle/>
          <a:p>
            <a:r>
              <a:rPr lang="en-US" dirty="0"/>
              <a:t>Observing an average launch distance this long is extremely unlikely if the average launch is really 1,800ft. This team’s trebuchet is likely much stronger than the average trebuchet!</a:t>
            </a:r>
          </a:p>
          <a:p>
            <a:endParaRPr lang="en-US" dirty="0"/>
          </a:p>
        </p:txBody>
      </p:sp>
      <p:sp>
        <p:nvSpPr>
          <p:cNvPr id="8" name="TextBox 7">
            <a:extLst>
              <a:ext uri="{FF2B5EF4-FFF2-40B4-BE49-F238E27FC236}">
                <a16:creationId xmlns:a16="http://schemas.microsoft.com/office/drawing/2014/main" id="{7BEB3FD8-9C0F-1B43-2A0C-BF374E0FF801}"/>
              </a:ext>
            </a:extLst>
          </p:cNvPr>
          <p:cNvSpPr txBox="1"/>
          <p:nvPr/>
        </p:nvSpPr>
        <p:spPr>
          <a:xfrm>
            <a:off x="7916779" y="457200"/>
            <a:ext cx="3932223" cy="1477328"/>
          </a:xfrm>
          <a:prstGeom prst="rect">
            <a:avLst/>
          </a:prstGeom>
          <a:noFill/>
        </p:spPr>
        <p:txBody>
          <a:bodyPr wrap="square" rtlCol="0">
            <a:spAutoFit/>
          </a:bodyPr>
          <a:lstStyle/>
          <a:p>
            <a:r>
              <a:rPr lang="en-US" sz="1800" b="1" dirty="0"/>
              <a:t>FYI:</a:t>
            </a:r>
            <a:r>
              <a:rPr lang="en-US" sz="1800" dirty="0"/>
              <a:t> The current world record is a launch of 4,091ft by </a:t>
            </a:r>
            <a:r>
              <a:rPr lang="en-US" sz="1800" dirty="0">
                <a:hlinkClick r:id="rId5"/>
              </a:rPr>
              <a:t>a trebuchet named “</a:t>
            </a:r>
            <a:r>
              <a:rPr lang="en-US" sz="1800" i="1" dirty="0">
                <a:hlinkClick r:id="rId5"/>
              </a:rPr>
              <a:t>Chunk Norris</a:t>
            </a:r>
            <a:r>
              <a:rPr lang="en-US" sz="1800" dirty="0">
                <a:hlinkClick r:id="rId5"/>
              </a:rPr>
              <a:t>”, captained by Mike Powers of Bedford, NH!</a:t>
            </a:r>
          </a:p>
          <a:p>
            <a:endParaRPr lang="en-US" dirty="0"/>
          </a:p>
        </p:txBody>
      </p:sp>
    </p:spTree>
    <p:extLst>
      <p:ext uri="{BB962C8B-B14F-4D97-AF65-F5344CB8AC3E}">
        <p14:creationId xmlns:p14="http://schemas.microsoft.com/office/powerpoint/2010/main" val="270956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7312-24A7-B01E-2EDC-9505F7F981D9}"/>
              </a:ext>
            </a:extLst>
          </p:cNvPr>
          <p:cNvSpPr>
            <a:spLocks noGrp="1"/>
          </p:cNvSpPr>
          <p:nvPr>
            <p:ph type="title"/>
          </p:nvPr>
        </p:nvSpPr>
        <p:spPr/>
        <p:txBody>
          <a:bodyPr/>
          <a:lstStyle/>
          <a:p>
            <a:br>
              <a:rPr lang="en-US" dirty="0"/>
            </a:br>
            <a:r>
              <a:rPr lang="en-US" dirty="0"/>
              <a:t>More Examples</a:t>
            </a:r>
          </a:p>
        </p:txBody>
      </p:sp>
      <p:sp>
        <p:nvSpPr>
          <p:cNvPr id="3" name="Content Placeholder 2">
            <a:extLst>
              <a:ext uri="{FF2B5EF4-FFF2-40B4-BE49-F238E27FC236}">
                <a16:creationId xmlns:a16="http://schemas.microsoft.com/office/drawing/2014/main" id="{0FE79FBD-045B-3A2B-D7C0-4EBF3A21806C}"/>
              </a:ext>
            </a:extLst>
          </p:cNvPr>
          <p:cNvSpPr>
            <a:spLocks noGrp="1"/>
          </p:cNvSpPr>
          <p:nvPr>
            <p:ph idx="1"/>
          </p:nvPr>
        </p:nvSpPr>
        <p:spPr/>
        <p:txBody>
          <a:bodyPr>
            <a:normAutofit/>
          </a:bodyPr>
          <a:lstStyle/>
          <a:p>
            <a:pPr marL="0" lvl="0" indent="0">
              <a:buNone/>
            </a:pPr>
            <a:r>
              <a:rPr lang="en-US" dirty="0"/>
              <a:t>Over the next few slides, I have additional examples for you/us to work through.</a:t>
            </a:r>
          </a:p>
          <a:p>
            <a:pPr marL="0" lvl="0" indent="0">
              <a:buNone/>
            </a:pPr>
            <a:r>
              <a:rPr lang="en-US" dirty="0"/>
              <a:t>You’ll need to decide which version of the Central Limit Theorem (means or proportions) to apply in each scenario.</a:t>
            </a:r>
          </a:p>
          <a:p>
            <a:pPr marL="0" lvl="0" indent="0">
              <a:buNone/>
            </a:pPr>
            <a:r>
              <a:rPr lang="en-US" dirty="0"/>
              <a:t>You’ll even need to determine whether the Central Limit Theorem applies and you can </a:t>
            </a:r>
            <a:r>
              <a:rPr lang="en-US" i="1" dirty="0"/>
              <a:t>safely</a:t>
            </a:r>
            <a:r>
              <a:rPr lang="en-US" dirty="0"/>
              <a:t> use the normal distribution to model the sampling distribution.</a:t>
            </a:r>
          </a:p>
          <a:p>
            <a:pPr marL="0" indent="0">
              <a:buNone/>
            </a:pPr>
            <a:endParaRPr lang="en-US" dirty="0"/>
          </a:p>
        </p:txBody>
      </p:sp>
    </p:spTree>
    <p:extLst>
      <p:ext uri="{BB962C8B-B14F-4D97-AF65-F5344CB8AC3E}">
        <p14:creationId xmlns:p14="http://schemas.microsoft.com/office/powerpoint/2010/main" val="2002946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9289-EF26-EE05-83D5-8D58B3C9E9CE}"/>
              </a:ext>
            </a:extLst>
          </p:cNvPr>
          <p:cNvSpPr>
            <a:spLocks noGrp="1"/>
          </p:cNvSpPr>
          <p:nvPr>
            <p:ph type="title"/>
          </p:nvPr>
        </p:nvSpPr>
        <p:spPr/>
        <p:txBody>
          <a:bodyPr/>
          <a:lstStyle/>
          <a:p>
            <a:br>
              <a:rPr lang="en-US" dirty="0"/>
            </a:br>
            <a:r>
              <a:rPr lang="en-US" dirty="0"/>
              <a:t>Example: On-Time Package Delivery</a:t>
            </a:r>
          </a:p>
        </p:txBody>
      </p:sp>
      <p:sp>
        <p:nvSpPr>
          <p:cNvPr id="3" name="Content Placeholder 2">
            <a:extLst>
              <a:ext uri="{FF2B5EF4-FFF2-40B4-BE49-F238E27FC236}">
                <a16:creationId xmlns:a16="http://schemas.microsoft.com/office/drawing/2014/main" id="{6787289C-BF38-530D-77B2-B39D79CB933E}"/>
              </a:ext>
            </a:extLst>
          </p:cNvPr>
          <p:cNvSpPr>
            <a:spLocks noGrp="1"/>
          </p:cNvSpPr>
          <p:nvPr>
            <p:ph idx="1"/>
          </p:nvPr>
        </p:nvSpPr>
        <p:spPr/>
        <p:txBody>
          <a:bodyPr/>
          <a:lstStyle/>
          <a:p>
            <a:pPr marL="0" indent="0">
              <a:buNone/>
            </a:pPr>
            <a:r>
              <a:rPr lang="en-US" b="1" dirty="0"/>
              <a:t>Scenario:</a:t>
            </a:r>
            <a:r>
              <a:rPr lang="en-US" dirty="0"/>
              <a:t> A major online retailer, let’s call it “</a:t>
            </a:r>
            <a:r>
              <a:rPr lang="en-US" i="1" dirty="0"/>
              <a:t>Amazonia</a:t>
            </a:r>
            <a:r>
              <a:rPr lang="en-US" dirty="0"/>
              <a:t>”, has an internal benchmark to ensure that at least 97% of its packages are delivered on time. A logistics manager has concerns that a particular distribution center has been falling short of this target. To investigate, they randomly sample 150 recent package deliveries. Out of these, 132 were delivered on time. Assuming that the facility is in compliance with the 97% on-time delivery rate, what is the probability that 88% or fewer packages arrive on time in a random sample of 150 deliveries.</a:t>
            </a:r>
          </a:p>
          <a:p>
            <a:pPr marL="0" indent="0">
              <a:buNone/>
            </a:pPr>
            <a:endParaRPr lang="en-US" dirty="0"/>
          </a:p>
        </p:txBody>
      </p:sp>
    </p:spTree>
    <p:extLst>
      <p:ext uri="{BB962C8B-B14F-4D97-AF65-F5344CB8AC3E}">
        <p14:creationId xmlns:p14="http://schemas.microsoft.com/office/powerpoint/2010/main" val="273337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409E-A1B9-E465-7079-262D23B26578}"/>
              </a:ext>
            </a:extLst>
          </p:cNvPr>
          <p:cNvSpPr>
            <a:spLocks noGrp="1"/>
          </p:cNvSpPr>
          <p:nvPr>
            <p:ph type="title"/>
          </p:nvPr>
        </p:nvSpPr>
        <p:spPr/>
        <p:txBody>
          <a:bodyPr/>
          <a:lstStyle/>
          <a:p>
            <a:br>
              <a:rPr lang="en-US" dirty="0"/>
            </a:br>
            <a:r>
              <a:rPr lang="en-US" dirty="0"/>
              <a:t>Example: On-Time Package Delivery II</a:t>
            </a:r>
          </a:p>
        </p:txBody>
      </p:sp>
      <p:sp>
        <p:nvSpPr>
          <p:cNvPr id="3" name="Content Placeholder 2">
            <a:extLst>
              <a:ext uri="{FF2B5EF4-FFF2-40B4-BE49-F238E27FC236}">
                <a16:creationId xmlns:a16="http://schemas.microsoft.com/office/drawing/2014/main" id="{315B774B-9BC7-F6F0-A785-6F73B4F5FBB4}"/>
              </a:ext>
            </a:extLst>
          </p:cNvPr>
          <p:cNvSpPr>
            <a:spLocks noGrp="1"/>
          </p:cNvSpPr>
          <p:nvPr>
            <p:ph idx="1"/>
          </p:nvPr>
        </p:nvSpPr>
        <p:spPr/>
        <p:txBody>
          <a:bodyPr/>
          <a:lstStyle/>
          <a:p>
            <a:pPr marL="0" indent="0">
              <a:buNone/>
            </a:pPr>
            <a:r>
              <a:rPr lang="en-US" b="1" dirty="0"/>
              <a:t>Scenario:</a:t>
            </a:r>
            <a:r>
              <a:rPr lang="en-US" dirty="0"/>
              <a:t> A major online retailer, let’s call it “</a:t>
            </a:r>
            <a:r>
              <a:rPr lang="en-US" i="1" dirty="0"/>
              <a:t>Amazonia</a:t>
            </a:r>
            <a:r>
              <a:rPr lang="en-US" dirty="0"/>
              <a:t>”, has an internal benchmark to ensure that at least 97% of its packages are delivered on time. A logistics manager has concerns that a particular distribution center has been falling short of this target. The logistics manager takes a new random sample of 500 recent package deliveries. Out of these, 475 were delivered on time. Assuming that the facility is in compliance with the 97% on-time delivery rate, what is the probability that 95% or fewer packages arrive on time in a random sample of 500 deliveries.</a:t>
            </a:r>
          </a:p>
          <a:p>
            <a:pPr marL="0" indent="0">
              <a:buNone/>
            </a:pPr>
            <a:endParaRPr lang="en-US" dirty="0"/>
          </a:p>
        </p:txBody>
      </p:sp>
    </p:spTree>
    <p:extLst>
      <p:ext uri="{BB962C8B-B14F-4D97-AF65-F5344CB8AC3E}">
        <p14:creationId xmlns:p14="http://schemas.microsoft.com/office/powerpoint/2010/main" val="1605661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EB66-A192-DBF3-AD6A-AD22F1A53F41}"/>
              </a:ext>
            </a:extLst>
          </p:cNvPr>
          <p:cNvSpPr>
            <a:spLocks noGrp="1"/>
          </p:cNvSpPr>
          <p:nvPr>
            <p:ph type="title"/>
          </p:nvPr>
        </p:nvSpPr>
        <p:spPr/>
        <p:txBody>
          <a:bodyPr/>
          <a:lstStyle/>
          <a:p>
            <a:br>
              <a:rPr lang="en-US" dirty="0"/>
            </a:br>
            <a:r>
              <a:rPr lang="en-US" dirty="0"/>
              <a:t>Example: What’s the Buzz About Honey?</a:t>
            </a:r>
          </a:p>
        </p:txBody>
      </p:sp>
      <p:sp>
        <p:nvSpPr>
          <p:cNvPr id="3" name="Content Placeholder 2">
            <a:extLst>
              <a:ext uri="{FF2B5EF4-FFF2-40B4-BE49-F238E27FC236}">
                <a16:creationId xmlns:a16="http://schemas.microsoft.com/office/drawing/2014/main" id="{02B80E28-A289-677C-5BF7-1E6C9233CBBB}"/>
              </a:ext>
            </a:extLst>
          </p:cNvPr>
          <p:cNvSpPr>
            <a:spLocks noGrp="1"/>
          </p:cNvSpPr>
          <p:nvPr>
            <p:ph idx="1"/>
          </p:nvPr>
        </p:nvSpPr>
        <p:spPr/>
        <p:txBody>
          <a:bodyPr/>
          <a:lstStyle/>
          <a:p>
            <a:pPr marL="0" indent="0">
              <a:buNone/>
            </a:pPr>
            <a:r>
              <a:rPr lang="en-US" b="1" dirty="0" err="1"/>
              <a:t>Senario</a:t>
            </a:r>
            <a:r>
              <a:rPr lang="en-US" b="1" dirty="0"/>
              <a:t>:</a:t>
            </a:r>
            <a:r>
              <a:rPr lang="en-US" dirty="0"/>
              <a:t> Beekeepers agree that the amount of honey collected from a typical hive over the summer is approximately normally distributed with a mean of 50 pounds and a standard deviation of 8 pounds. A beekeeper overseeing several locations monitors production at a particular site. At the end of the season, the beekeeper measures honey production from 15 randomly selected hives and observes an average of 47 pounds of honey per hive. What is the probability that a random sample of 15 hives would average 47 pounds or less of honey production?</a:t>
            </a:r>
          </a:p>
        </p:txBody>
      </p:sp>
    </p:spTree>
    <p:extLst>
      <p:ext uri="{BB962C8B-B14F-4D97-AF65-F5344CB8AC3E}">
        <p14:creationId xmlns:p14="http://schemas.microsoft.com/office/powerpoint/2010/main" val="377861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1921-9C55-F81B-D7A2-3A14A71F4C7C}"/>
              </a:ext>
            </a:extLst>
          </p:cNvPr>
          <p:cNvSpPr>
            <a:spLocks noGrp="1"/>
          </p:cNvSpPr>
          <p:nvPr>
            <p:ph type="title"/>
          </p:nvPr>
        </p:nvSpPr>
        <p:spPr/>
        <p:txBody>
          <a:bodyPr/>
          <a:lstStyle/>
          <a:p>
            <a:br>
              <a:rPr lang="en-US" dirty="0"/>
            </a:br>
            <a:r>
              <a:rPr lang="en-US" dirty="0"/>
              <a:t>Example: Fast-Food Waiting Times</a:t>
            </a:r>
          </a:p>
        </p:txBody>
      </p:sp>
      <p:sp>
        <p:nvSpPr>
          <p:cNvPr id="3" name="Content Placeholder 2">
            <a:extLst>
              <a:ext uri="{FF2B5EF4-FFF2-40B4-BE49-F238E27FC236}">
                <a16:creationId xmlns:a16="http://schemas.microsoft.com/office/drawing/2014/main" id="{6748E088-8046-7229-4991-CA9699BF3821}"/>
              </a:ext>
            </a:extLst>
          </p:cNvPr>
          <p:cNvSpPr>
            <a:spLocks noGrp="1"/>
          </p:cNvSpPr>
          <p:nvPr>
            <p:ph idx="1"/>
          </p:nvPr>
        </p:nvSpPr>
        <p:spPr/>
        <p:txBody>
          <a:bodyPr/>
          <a:lstStyle/>
          <a:p>
            <a:pPr marL="0" indent="0">
              <a:buNone/>
            </a:pPr>
            <a:r>
              <a:rPr lang="en-US" b="1" dirty="0"/>
              <a:t>Scenario:</a:t>
            </a:r>
            <a:r>
              <a:rPr lang="en-US" dirty="0"/>
              <a:t> A popular fast-food chain claims that its wait time in its drive-thru is approximately normally distributed with a mean of 3.5 minutes and a standard deviation of 2.5 minutes. A consumer advocacy group randomly samples 40 customers from different locations, and the average wait time in the sample is 4 minutes. What is the probability of observing a random sample of 40 customers with an average wait time of at least 4 minutes?</a:t>
            </a:r>
            <a:endParaRPr lang="en-US" baseline="30000" dirty="0">
              <a:hlinkClick r:id="" action="ppaction://noaction"/>
            </a:endParaRPr>
          </a:p>
        </p:txBody>
      </p:sp>
    </p:spTree>
    <p:extLst>
      <p:ext uri="{BB962C8B-B14F-4D97-AF65-F5344CB8AC3E}">
        <p14:creationId xmlns:p14="http://schemas.microsoft.com/office/powerpoint/2010/main" val="1681976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C354-E099-1FD7-6D36-EA3CCDB15D05}"/>
              </a:ext>
            </a:extLst>
          </p:cNvPr>
          <p:cNvSpPr>
            <a:spLocks noGrp="1"/>
          </p:cNvSpPr>
          <p:nvPr>
            <p:ph type="title"/>
          </p:nvPr>
        </p:nvSpPr>
        <p:spPr/>
        <p:txBody>
          <a:bodyPr/>
          <a:lstStyle/>
          <a:p>
            <a:br>
              <a:rPr lang="en-US" dirty="0"/>
            </a:br>
            <a:r>
              <a:rPr lang="en-US" dirty="0"/>
              <a:t>Example: Mobile App Usage</a:t>
            </a:r>
          </a:p>
        </p:txBody>
      </p:sp>
      <p:sp>
        <p:nvSpPr>
          <p:cNvPr id="3" name="Content Placeholder 2">
            <a:extLst>
              <a:ext uri="{FF2B5EF4-FFF2-40B4-BE49-F238E27FC236}">
                <a16:creationId xmlns:a16="http://schemas.microsoft.com/office/drawing/2014/main" id="{8300FC8D-A87D-BFE8-E137-A73540159D75}"/>
              </a:ext>
            </a:extLst>
          </p:cNvPr>
          <p:cNvSpPr>
            <a:spLocks noGrp="1"/>
          </p:cNvSpPr>
          <p:nvPr>
            <p:ph idx="1"/>
          </p:nvPr>
        </p:nvSpPr>
        <p:spPr/>
        <p:txBody>
          <a:bodyPr/>
          <a:lstStyle/>
          <a:p>
            <a:pPr marL="0" indent="0">
              <a:buNone/>
            </a:pPr>
            <a:r>
              <a:rPr lang="en-US" b="1" dirty="0"/>
              <a:t>Scenario:</a:t>
            </a:r>
            <a:r>
              <a:rPr lang="en-US" dirty="0"/>
              <a:t> A mobile app company claims that 60% of its users open the app at least once a day. A marketing team conducts a survey, randomly sampling 200 users. Of those, 112 report using the app daily. What is the probability of observing a random sample of 200 users where less than 113 open the app at least once a day?</a:t>
            </a:r>
            <a:endParaRPr lang="en-US" baseline="30000" dirty="0">
              <a:hlinkClick r:id="" action="ppaction://noaction"/>
            </a:endParaRPr>
          </a:p>
        </p:txBody>
      </p:sp>
    </p:spTree>
    <p:extLst>
      <p:ext uri="{BB962C8B-B14F-4D97-AF65-F5344CB8AC3E}">
        <p14:creationId xmlns:p14="http://schemas.microsoft.com/office/powerpoint/2010/main" val="2918065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916B-864E-4DE7-4C09-74D7A360A560}"/>
              </a:ext>
            </a:extLst>
          </p:cNvPr>
          <p:cNvSpPr>
            <a:spLocks noGrp="1"/>
          </p:cNvSpPr>
          <p:nvPr>
            <p:ph type="title"/>
          </p:nvPr>
        </p:nvSpPr>
        <p:spPr/>
        <p:txBody>
          <a:bodyPr/>
          <a:lstStyle/>
          <a:p>
            <a:br>
              <a:rPr lang="en-US" dirty="0"/>
            </a:br>
            <a:r>
              <a:rPr lang="en-US" dirty="0"/>
              <a:t>Example: Online Course Completion Rates</a:t>
            </a:r>
          </a:p>
        </p:txBody>
      </p:sp>
      <p:sp>
        <p:nvSpPr>
          <p:cNvPr id="3" name="Content Placeholder 2">
            <a:extLst>
              <a:ext uri="{FF2B5EF4-FFF2-40B4-BE49-F238E27FC236}">
                <a16:creationId xmlns:a16="http://schemas.microsoft.com/office/drawing/2014/main" id="{1CF788F6-90D9-4C34-EDDB-478BD3B873E9}"/>
              </a:ext>
            </a:extLst>
          </p:cNvPr>
          <p:cNvSpPr>
            <a:spLocks noGrp="1"/>
          </p:cNvSpPr>
          <p:nvPr>
            <p:ph idx="1"/>
          </p:nvPr>
        </p:nvSpPr>
        <p:spPr/>
        <p:txBody>
          <a:bodyPr/>
          <a:lstStyle/>
          <a:p>
            <a:pPr marL="0" indent="0">
              <a:buNone/>
            </a:pPr>
            <a:r>
              <a:rPr lang="en-US" b="1" dirty="0"/>
              <a:t>Scenario:</a:t>
            </a:r>
            <a:r>
              <a:rPr lang="en-US" dirty="0"/>
              <a:t> An online education platform reports internally that 15% of students don’t complete their courses. A research team samples 120 students recently enrolled in a particular class, and 26 of them did not complete that course. What is the probability of observing a random sample of 120 students where 26 or more did not complete this course? What might this say about that course?</a:t>
            </a:r>
            <a:endParaRPr lang="en-US" baseline="30000" dirty="0">
              <a:hlinkClick r:id="" action="ppaction://noaction"/>
            </a:endParaRPr>
          </a:p>
        </p:txBody>
      </p:sp>
    </p:spTree>
    <p:extLst>
      <p:ext uri="{BB962C8B-B14F-4D97-AF65-F5344CB8AC3E}">
        <p14:creationId xmlns:p14="http://schemas.microsoft.com/office/powerpoint/2010/main" val="2113602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ADBC-5C97-5BE6-4870-765F04D9E66B}"/>
              </a:ext>
            </a:extLst>
          </p:cNvPr>
          <p:cNvSpPr>
            <a:spLocks noGrp="1"/>
          </p:cNvSpPr>
          <p:nvPr>
            <p:ph type="title"/>
          </p:nvPr>
        </p:nvSpPr>
        <p:spPr/>
        <p:txBody>
          <a:bodyPr/>
          <a:lstStyle/>
          <a:p>
            <a:br>
              <a:rPr lang="en-US" dirty="0"/>
            </a:br>
            <a:r>
              <a:rPr lang="en-US" dirty="0"/>
              <a:t>Example: NFL Offensive Line, QB Protection</a:t>
            </a:r>
          </a:p>
        </p:txBody>
      </p:sp>
      <p:sp>
        <p:nvSpPr>
          <p:cNvPr id="3" name="Content Placeholder 2">
            <a:extLst>
              <a:ext uri="{FF2B5EF4-FFF2-40B4-BE49-F238E27FC236}">
                <a16:creationId xmlns:a16="http://schemas.microsoft.com/office/drawing/2014/main" id="{C46D20BD-8E85-46E0-F222-403F109BEF44}"/>
              </a:ext>
            </a:extLst>
          </p:cNvPr>
          <p:cNvSpPr>
            <a:spLocks noGrp="1"/>
          </p:cNvSpPr>
          <p:nvPr>
            <p:ph idx="1"/>
          </p:nvPr>
        </p:nvSpPr>
        <p:spPr/>
        <p:txBody>
          <a:bodyPr/>
          <a:lstStyle/>
          <a:p>
            <a:pPr marL="0" indent="0">
              <a:buNone/>
            </a:pPr>
            <a:r>
              <a:rPr lang="en-US" b="1" dirty="0"/>
              <a:t>Scenario:</a:t>
            </a:r>
            <a:r>
              <a:rPr lang="en-US" dirty="0"/>
              <a:t> In the NFL, one of the most important roles of the offensive line is to protect the quarterback from being sacked. The distribution of sacks per game is approximately normal. League-wide, teams allow an average of 2.3 sacks per game, with a standard deviation of 0.9 sacks. The coaching staff of a particular team believes their offensive line is better than average. Over the course of 17 games in the regular season, they allow an average of 1.8 sacks per game. What is the probability that a random sample of 17 games would result in an average of 1.8 sacks or fewer?</a:t>
            </a:r>
            <a:endParaRPr lang="en-US" baseline="30000" dirty="0">
              <a:hlinkClick r:id="" action="ppaction://noaction"/>
            </a:endParaRPr>
          </a:p>
        </p:txBody>
      </p:sp>
    </p:spTree>
    <p:extLst>
      <p:ext uri="{BB962C8B-B14F-4D97-AF65-F5344CB8AC3E}">
        <p14:creationId xmlns:p14="http://schemas.microsoft.com/office/powerpoint/2010/main" val="262020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ABBD-B351-FAD3-B6BF-4E3B6CF6EFAD}"/>
              </a:ext>
            </a:extLst>
          </p:cNvPr>
          <p:cNvSpPr>
            <a:spLocks noGrp="1"/>
          </p:cNvSpPr>
          <p:nvPr>
            <p:ph type="title"/>
          </p:nvPr>
        </p:nvSpPr>
        <p:spPr/>
        <p:txBody>
          <a:bodyPr/>
          <a:lstStyle/>
          <a:p>
            <a:r>
              <a:rPr lang="en-US" dirty="0"/>
              <a:t>Probability and the Normal Distribution </a:t>
            </a:r>
            <a:br>
              <a:rPr lang="en-US" dirty="0"/>
            </a:br>
            <a:r>
              <a:rPr lang="en-US" dirty="0"/>
              <a:t>(A Reminder,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864488-C265-C2A4-CFE1-6D7ED61CCFDB}"/>
                  </a:ext>
                </a:extLst>
              </p:cNvPr>
              <p:cNvSpPr>
                <a:spLocks noGrp="1"/>
              </p:cNvSpPr>
              <p:nvPr>
                <p:ph idx="1"/>
              </p:nvPr>
            </p:nvSpPr>
            <p:spPr/>
            <p:txBody>
              <a:bodyPr>
                <a:normAutofit fontScale="85000" lnSpcReduction="20000"/>
              </a:bodyPr>
              <a:lstStyle/>
              <a:p>
                <a:pPr marL="0" indent="0">
                  <a:buNone/>
                </a:pPr>
                <a:r>
                  <a:rPr lang="en-US" dirty="0"/>
                  <a:t>Probabilities associated with values far away from the mean are larger in the distribution on the left than they are in the distribution on the right.</a:t>
                </a:r>
              </a:p>
              <a:p>
                <a:endParaRPr lang="en-US" dirty="0"/>
              </a:p>
              <a:p>
                <a:endParaRPr lang="en-US" dirty="0"/>
              </a:p>
              <a:p>
                <a:endParaRPr lang="en-US" dirty="0"/>
              </a:p>
              <a:p>
                <a:endParaRPr lang="en-US" dirty="0"/>
              </a:p>
              <a:p>
                <a:endParaRPr lang="en-US" dirty="0"/>
              </a:p>
              <a:p>
                <a:pPr marL="0" indent="0">
                  <a:buNone/>
                </a:pP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&lt;45</m:t>
                        </m:r>
                      </m:e>
                    </m:d>
                    <m:r>
                      <a:rPr lang="en-US" b="0" i="1"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&lt;45</m:t>
                        </m:r>
                      </m:e>
                    </m:d>
                    <m:r>
                      <a:rPr lang="en-US" b="0" i="1" smtClean="0">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A864488-C265-C2A4-CFE1-6D7ED61CCFDB}"/>
                  </a:ext>
                </a:extLst>
              </p:cNvPr>
              <p:cNvSpPr>
                <a:spLocks noGrp="1" noRot="1" noChangeAspect="1" noMove="1" noResize="1" noEditPoints="1" noAdjustHandles="1" noChangeArrowheads="1" noChangeShapeType="1" noTextEdit="1"/>
              </p:cNvSpPr>
              <p:nvPr>
                <p:ph idx="1"/>
              </p:nvPr>
            </p:nvSpPr>
            <p:spPr>
              <a:blipFill>
                <a:blip r:embed="rId2"/>
                <a:stretch>
                  <a:fillRect l="-396" t="-733"/>
                </a:stretch>
              </a:blipFill>
            </p:spPr>
            <p:txBody>
              <a:bodyPr/>
              <a:lstStyle/>
              <a:p>
                <a:r>
                  <a:rPr lang="en-US">
                    <a:noFill/>
                  </a:rPr>
                  <a:t> </a:t>
                </a:r>
              </a:p>
            </p:txBody>
          </p:sp>
        </mc:Fallback>
      </mc:AlternateContent>
      <p:pic>
        <p:nvPicPr>
          <p:cNvPr id="4" name="Picture 3" descr="IntroInference_Slides_files/figure-pptx/unnamed-chunk-4-1.png">
            <a:extLst>
              <a:ext uri="{FF2B5EF4-FFF2-40B4-BE49-F238E27FC236}">
                <a16:creationId xmlns:a16="http://schemas.microsoft.com/office/drawing/2014/main" id="{F472CF8A-874B-131F-1951-8F49CFA01BC3}"/>
              </a:ext>
            </a:extLst>
          </p:cNvPr>
          <p:cNvPicPr>
            <a:picLocks noGrp="1" noChangeAspect="1"/>
          </p:cNvPicPr>
          <p:nvPr/>
        </p:nvPicPr>
        <p:blipFill>
          <a:blip r:embed="rId3"/>
          <a:stretch>
            <a:fillRect/>
          </a:stretch>
        </p:blipFill>
        <p:spPr bwMode="auto">
          <a:xfrm>
            <a:off x="1451579" y="2984947"/>
            <a:ext cx="4038600" cy="2019300"/>
          </a:xfrm>
          <a:prstGeom prst="rect">
            <a:avLst/>
          </a:prstGeom>
          <a:noFill/>
          <a:ln w="9525">
            <a:noFill/>
            <a:headEnd/>
            <a:tailEnd/>
          </a:ln>
        </p:spPr>
      </p:pic>
      <p:pic>
        <p:nvPicPr>
          <p:cNvPr id="5" name="Picture 1" descr="IntroInference_Slides_files/figure-pptx/unnamed-chunk-5-1.png">
            <a:extLst>
              <a:ext uri="{FF2B5EF4-FFF2-40B4-BE49-F238E27FC236}">
                <a16:creationId xmlns:a16="http://schemas.microsoft.com/office/drawing/2014/main" id="{64E4269F-CFE9-2075-8C84-FD2BB39B0718}"/>
              </a:ext>
            </a:extLst>
          </p:cNvPr>
          <p:cNvPicPr>
            <a:picLocks noGrp="1" noChangeAspect="1"/>
          </p:cNvPicPr>
          <p:nvPr/>
        </p:nvPicPr>
        <p:blipFill>
          <a:blip r:embed="rId4"/>
          <a:stretch>
            <a:fillRect/>
          </a:stretch>
        </p:blipFill>
        <p:spPr bwMode="auto">
          <a:xfrm>
            <a:off x="5642579" y="2984947"/>
            <a:ext cx="4038600" cy="2019300"/>
          </a:xfrm>
          <a:prstGeom prst="rect">
            <a:avLst/>
          </a:prstGeom>
          <a:noFill/>
          <a:ln w="9525">
            <a:noFill/>
            <a:headEnd/>
            <a:tailEnd/>
          </a:ln>
        </p:spPr>
      </p:pic>
    </p:spTree>
    <p:extLst>
      <p:ext uri="{BB962C8B-B14F-4D97-AF65-F5344CB8AC3E}">
        <p14:creationId xmlns:p14="http://schemas.microsoft.com/office/powerpoint/2010/main" val="35993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A41F-7966-FB63-062E-5F80137D6392}"/>
              </a:ext>
            </a:extLst>
          </p:cNvPr>
          <p:cNvSpPr>
            <a:spLocks noGrp="1"/>
          </p:cNvSpPr>
          <p:nvPr>
            <p:ph type="title"/>
          </p:nvPr>
        </p:nvSpPr>
        <p:spPr/>
        <p:txBody>
          <a:bodyPr/>
          <a:lstStyle/>
          <a:p>
            <a:br>
              <a:rPr lang="en-US" dirty="0"/>
            </a:br>
            <a:r>
              <a:rPr lang="en-US" dirty="0"/>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8EF8E3-0B29-C109-CB18-B3A46E345CA3}"/>
                  </a:ext>
                </a:extLst>
              </p:cNvPr>
              <p:cNvSpPr>
                <a:spLocks noGrp="1"/>
              </p:cNvSpPr>
              <p:nvPr>
                <p:ph idx="1"/>
              </p:nvPr>
            </p:nvSpPr>
            <p:spPr/>
            <p:txBody>
              <a:bodyPr>
                <a:normAutofit fontScale="70000" lnSpcReduction="20000"/>
              </a:bodyPr>
              <a:lstStyle/>
              <a:p>
                <a:pPr lvl="0"/>
                <a:r>
                  <a:rPr lang="en-US" dirty="0"/>
                  <a:t>The sampling distribution is a theoretical distribution of sample statistics (</a:t>
                </a:r>
                <a:r>
                  <a:rPr lang="en-US" dirty="0" err="1"/>
                  <a:t>ie</a:t>
                </a:r>
                <a:r>
                  <a:rPr lang="en-US" dirty="0"/>
                  <a:t>. sample means or sample proportions) coming from samples of a common size</a:t>
                </a:r>
              </a:p>
              <a:p>
                <a:pPr lvl="0"/>
                <a:r>
                  <a:rPr lang="en-US" dirty="0"/>
                  <a:t>As long as sample sizes are large enough, the sampling distribution is nearly normal</a:t>
                </a:r>
              </a:p>
              <a:p>
                <a:pPr lvl="1"/>
                <a:r>
                  <a:rPr lang="en-US" dirty="0"/>
                  <a:t>For means, “large enough” is having enough observations in the sample to overcome skew in the population distribution – more skew means larger samples are necessary</a:t>
                </a:r>
              </a:p>
              <a:p>
                <a:pPr lvl="1"/>
                <a:r>
                  <a:rPr lang="en-US" dirty="0"/>
                  <a:t>For proportions, “large enough” means that the </a:t>
                </a:r>
                <a:r>
                  <a:rPr lang="en-US" i="1" dirty="0"/>
                  <a:t>success-failure condition</a:t>
                </a:r>
                <a:r>
                  <a:rPr lang="en-US" dirty="0"/>
                  <a:t> is satisfied – the sample size is large enough that we “expect” at least 10 successes and at least 10 failures</a:t>
                </a:r>
              </a:p>
              <a:p>
                <a:pPr lvl="0"/>
                <a:r>
                  <a:rPr lang="en-US" dirty="0"/>
                  <a:t>The Central Limit Theorem tells us that the normal distributions approximating our sampling distribution are:</a:t>
                </a:r>
              </a:p>
              <a:p>
                <a:pPr lvl="1"/>
                <a:r>
                  <a:rPr lang="en-US" dirty="0"/>
                  <a:t>For sample means: </a:t>
                </a:r>
                <a14:m>
                  <m:oMath xmlns:m="http://schemas.openxmlformats.org/officeDocument/2006/math">
                    <m:r>
                      <a:rPr lang="en-US">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𝜇</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
                          <a:rPr lang="ar-AE">
                            <a:latin typeface="Cambria Math" panose="02040503050406030204" pitchFamily="18" charset="0"/>
                          </a:rPr>
                          <m:t>𝜎</m:t>
                        </m:r>
                        <m:r>
                          <a:rPr lang="ar-AE">
                            <a:latin typeface="Cambria Math" panose="02040503050406030204" pitchFamily="18" charset="0"/>
                          </a:rPr>
                          <m:t>/</m:t>
                        </m:r>
                        <m:rad>
                          <m:radPr>
                            <m:degHide m:val="on"/>
                            <m:ctrlPr>
                              <a:rPr lang="ar-AE" i="1">
                                <a:latin typeface="Cambria Math" panose="02040503050406030204" pitchFamily="18" charset="0"/>
                              </a:rPr>
                            </m:ctrlPr>
                          </m:radPr>
                          <m:deg/>
                          <m:e>
                            <m:r>
                              <a:rPr lang="ar-AE">
                                <a:latin typeface="Cambria Math" panose="02040503050406030204" pitchFamily="18" charset="0"/>
                              </a:rPr>
                              <m:t>𝑛</m:t>
                            </m:r>
                          </m:e>
                        </m:rad>
                      </m:e>
                    </m:d>
                  </m:oMath>
                </a14:m>
                <a:endParaRPr lang="ar-AE" dirty="0"/>
              </a:p>
              <a:p>
                <a:pPr lvl="1"/>
                <a:r>
                  <a:rPr lang="en-US" dirty="0"/>
                  <a:t>For sample proportions: </a:t>
                </a:r>
                <a14:m>
                  <m:oMath xmlns:m="http://schemas.openxmlformats.org/officeDocument/2006/math">
                    <m:r>
                      <a:rPr lang="en-US">
                        <a:latin typeface="Cambria Math" panose="02040503050406030204" pitchFamily="18" charset="0"/>
                      </a:rPr>
                      <m:t>𝑁</m:t>
                    </m:r>
                    <m:d>
                      <m:dPr>
                        <m:ctrlPr>
                          <a:rPr lang="ar-AE" i="1">
                            <a:latin typeface="Cambria Math" panose="02040503050406030204" pitchFamily="18" charset="0"/>
                          </a:rPr>
                        </m:ctrlPr>
                      </m:dPr>
                      <m:e>
                        <m:r>
                          <a:rPr lang="ar-AE">
                            <a:latin typeface="Cambria Math" panose="02040503050406030204" pitchFamily="18" charset="0"/>
                          </a:rPr>
                          <m:t>𝑝</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𝑆</m:t>
                            </m:r>
                          </m:e>
                          <m:sub>
                            <m:r>
                              <a:rPr lang="ar-AE">
                                <a:latin typeface="Cambria Math" panose="02040503050406030204" pitchFamily="18" charset="0"/>
                              </a:rPr>
                              <m:t>𝐸</m:t>
                            </m:r>
                          </m:sub>
                        </m:sSub>
                        <m:r>
                          <a:rPr lang="ar-AE">
                            <a:latin typeface="Cambria Math" panose="02040503050406030204" pitchFamily="18" charset="0"/>
                          </a:rPr>
                          <m:t>=</m:t>
                        </m:r>
                        <m:rad>
                          <m:radPr>
                            <m:degHide m:val="on"/>
                            <m:ctrlPr>
                              <a:rPr lang="ar-AE" i="1">
                                <a:latin typeface="Cambria Math" panose="02040503050406030204" pitchFamily="18" charset="0"/>
                              </a:rPr>
                            </m:ctrlPr>
                          </m:radPr>
                          <m:deg/>
                          <m:e>
                            <m:f>
                              <m:fPr>
                                <m:ctrlPr>
                                  <a:rPr lang="ar-AE" i="1">
                                    <a:latin typeface="Cambria Math" panose="02040503050406030204" pitchFamily="18" charset="0"/>
                                  </a:rPr>
                                </m:ctrlPr>
                              </m:fPr>
                              <m:num>
                                <m:r>
                                  <a:rPr lang="ar-AE">
                                    <a:latin typeface="Cambria Math" panose="02040503050406030204" pitchFamily="18" charset="0"/>
                                  </a:rPr>
                                  <m:t>𝑝</m:t>
                                </m:r>
                                <m:d>
                                  <m:dPr>
                                    <m:ctrlPr>
                                      <a:rPr lang="ar-AE" i="1">
                                        <a:latin typeface="Cambria Math" panose="02040503050406030204" pitchFamily="18" charset="0"/>
                                      </a:rPr>
                                    </m:ctrlPr>
                                  </m:dPr>
                                  <m:e>
                                    <m:r>
                                      <a:rPr lang="ar-AE">
                                        <a:latin typeface="Cambria Math" panose="02040503050406030204" pitchFamily="18" charset="0"/>
                                      </a:rPr>
                                      <m:t>1−</m:t>
                                    </m:r>
                                    <m:r>
                                      <a:rPr lang="ar-AE">
                                        <a:latin typeface="Cambria Math" panose="02040503050406030204" pitchFamily="18" charset="0"/>
                                      </a:rPr>
                                      <m:t>𝑝</m:t>
                                    </m:r>
                                  </m:e>
                                </m:d>
                              </m:num>
                              <m:den>
                                <m:r>
                                  <a:rPr lang="ar-AE">
                                    <a:latin typeface="Cambria Math" panose="02040503050406030204" pitchFamily="18" charset="0"/>
                                  </a:rPr>
                                  <m:t>𝑛</m:t>
                                </m:r>
                              </m:den>
                            </m:f>
                          </m:e>
                        </m:rad>
                      </m:e>
                    </m:d>
                  </m:oMath>
                </a14:m>
                <a:endParaRPr lang="ar-AE" dirty="0"/>
              </a:p>
              <a:p>
                <a:pPr lvl="0"/>
                <a:r>
                  <a:rPr lang="en-US" dirty="0"/>
                  <a:t>When sample sizes are large enough (as described above), we can use </a:t>
                </a:r>
                <a14:m>
                  <m:oMath xmlns:m="http://schemas.openxmlformats.org/officeDocument/2006/math">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m:t>
                    </m:r>
                  </m:oMath>
                </a14:m>
                <a:r>
                  <a:rPr lang="en-US" dirty="0"/>
                  <a:t> to calculate probabilities associated with outcomes from samples, using the appropriate sampling distribution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08EF8E3-0B29-C109-CB18-B3A46E345CA3}"/>
                  </a:ext>
                </a:extLst>
              </p:cNvPr>
              <p:cNvSpPr>
                <a:spLocks noGrp="1" noRot="1" noChangeAspect="1" noMove="1" noResize="1" noEditPoints="1" noAdjustHandles="1" noChangeArrowheads="1" noChangeShapeType="1" noTextEdit="1"/>
              </p:cNvSpPr>
              <p:nvPr>
                <p:ph idx="1"/>
              </p:nvPr>
            </p:nvSpPr>
            <p:spPr>
              <a:blipFill>
                <a:blip r:embed="rId2"/>
                <a:stretch>
                  <a:fillRect l="-132" t="-366" b="-1465"/>
                </a:stretch>
              </a:blipFill>
            </p:spPr>
            <p:txBody>
              <a:bodyPr/>
              <a:lstStyle/>
              <a:p>
                <a:r>
                  <a:rPr lang="en-US">
                    <a:noFill/>
                  </a:rPr>
                  <a:t> </a:t>
                </a:r>
              </a:p>
            </p:txBody>
          </p:sp>
        </mc:Fallback>
      </mc:AlternateContent>
    </p:spTree>
    <p:extLst>
      <p:ext uri="{BB962C8B-B14F-4D97-AF65-F5344CB8AC3E}">
        <p14:creationId xmlns:p14="http://schemas.microsoft.com/office/powerpoint/2010/main" val="2162865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Probability Workshop</a:t>
            </a:r>
          </a:p>
          <a:p>
            <a:r>
              <a:rPr lang="en-US" dirty="0"/>
              <a:t>How to prepare…</a:t>
            </a:r>
          </a:p>
          <a:p>
            <a:pPr lvl="1"/>
            <a:r>
              <a:rPr lang="en-US" dirty="0"/>
              <a:t>Review all of the materials we’ve covered so far, including the MyOpenMath Homework 1 – 5 assignments</a:t>
            </a:r>
          </a:p>
          <a:p>
            <a:r>
              <a:rPr lang="en-US" b="1" dirty="0"/>
              <a:t>Homework: </a:t>
            </a:r>
            <a:r>
              <a:rPr lang="en-US" dirty="0"/>
              <a:t>Complete Homework 5 (CLT and Sampling Distribution) on MyOpenMath</a:t>
            </a:r>
            <a:endParaRPr lang="en-US" b="1" i="1" dirty="0"/>
          </a:p>
        </p:txBody>
      </p:sp>
    </p:spTree>
    <p:extLst>
      <p:ext uri="{BB962C8B-B14F-4D97-AF65-F5344CB8AC3E}">
        <p14:creationId xmlns:p14="http://schemas.microsoft.com/office/powerpoint/2010/main" val="30165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41C38-8FF1-DFE9-DEF1-DBA767FDC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045F1-9A66-CA22-B49C-FDD6E8CCD184}"/>
              </a:ext>
            </a:extLst>
          </p:cNvPr>
          <p:cNvSpPr>
            <a:spLocks noGrp="1"/>
          </p:cNvSpPr>
          <p:nvPr>
            <p:ph type="title"/>
          </p:nvPr>
        </p:nvSpPr>
        <p:spPr/>
        <p:txBody>
          <a:bodyPr/>
          <a:lstStyle/>
          <a:p>
            <a:r>
              <a:rPr lang="en-US" dirty="0"/>
              <a:t>Probability and the Normal Distribution </a:t>
            </a:r>
            <a:br>
              <a:rPr lang="en-US" dirty="0"/>
            </a:br>
            <a:r>
              <a:rPr lang="en-US" dirty="0"/>
              <a:t>(A Reminder,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E1353C-8817-7F43-FC26-78B1A848AAC8}"/>
                  </a:ext>
                </a:extLst>
              </p:cNvPr>
              <p:cNvSpPr>
                <a:spLocks noGrp="1"/>
              </p:cNvSpPr>
              <p:nvPr>
                <p:ph idx="1"/>
              </p:nvPr>
            </p:nvSpPr>
            <p:spPr/>
            <p:txBody>
              <a:bodyPr>
                <a:normAutofit fontScale="85000" lnSpcReduction="20000"/>
              </a:bodyPr>
              <a:lstStyle/>
              <a:p>
                <a:pPr marL="0" indent="0">
                  <a:buNone/>
                </a:pPr>
                <a:r>
                  <a:rPr lang="en-US" dirty="0"/>
                  <a:t>Probabilities associated with values far away from the mean are larger in the distribution on the left than they are in the distribution on the right.</a:t>
                </a:r>
              </a:p>
              <a:p>
                <a:endParaRPr lang="en-US" dirty="0"/>
              </a:p>
              <a:p>
                <a:endParaRPr lang="en-US" dirty="0"/>
              </a:p>
              <a:p>
                <a:endParaRPr lang="en-US" dirty="0"/>
              </a:p>
              <a:p>
                <a:endParaRPr lang="en-US" dirty="0"/>
              </a:p>
              <a:p>
                <a:endParaRPr lang="en-US" dirty="0"/>
              </a:p>
              <a:p>
                <a:pPr marL="0" indent="0">
                  <a:buNone/>
                </a:pP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&lt;45</m:t>
                        </m:r>
                      </m:e>
                    </m:d>
                    <m:r>
                      <a:rPr lang="en-US" b="0" i="1" smtClean="0">
                        <a:latin typeface="Cambria Math" panose="02040503050406030204" pitchFamily="18" charset="0"/>
                      </a:rPr>
                      <m:t>=  …</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&lt;45</m:t>
                        </m:r>
                      </m:e>
                    </m:d>
                    <m:r>
                      <a:rPr lang="en-US" b="0" i="1" smtClean="0">
                        <a:latin typeface="Cambria Math" panose="02040503050406030204" pitchFamily="18" charset="0"/>
                      </a:rPr>
                      <m:t>= …</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DCE1353C-8817-7F43-FC26-78B1A848AAC8}"/>
                  </a:ext>
                </a:extLst>
              </p:cNvPr>
              <p:cNvSpPr>
                <a:spLocks noGrp="1" noRot="1" noChangeAspect="1" noMove="1" noResize="1" noEditPoints="1" noAdjustHandles="1" noChangeArrowheads="1" noChangeShapeType="1" noTextEdit="1"/>
              </p:cNvSpPr>
              <p:nvPr>
                <p:ph idx="1"/>
              </p:nvPr>
            </p:nvSpPr>
            <p:spPr>
              <a:blipFill>
                <a:blip r:embed="rId2"/>
                <a:stretch>
                  <a:fillRect l="-396" t="-733"/>
                </a:stretch>
              </a:blipFill>
            </p:spPr>
            <p:txBody>
              <a:bodyPr/>
              <a:lstStyle/>
              <a:p>
                <a:r>
                  <a:rPr lang="en-US">
                    <a:noFill/>
                  </a:rPr>
                  <a:t> </a:t>
                </a:r>
              </a:p>
            </p:txBody>
          </p:sp>
        </mc:Fallback>
      </mc:AlternateContent>
      <p:pic>
        <p:nvPicPr>
          <p:cNvPr id="6" name="Picture 5" descr="IntroInference_Slides_files/figure-pptx/unnamed-chunk-6-1.png">
            <a:extLst>
              <a:ext uri="{FF2B5EF4-FFF2-40B4-BE49-F238E27FC236}">
                <a16:creationId xmlns:a16="http://schemas.microsoft.com/office/drawing/2014/main" id="{6467B9FC-49D7-5277-B9FA-7622DC7240E8}"/>
              </a:ext>
            </a:extLst>
          </p:cNvPr>
          <p:cNvPicPr>
            <a:picLocks noGrp="1" noChangeAspect="1"/>
          </p:cNvPicPr>
          <p:nvPr/>
        </p:nvPicPr>
        <p:blipFill>
          <a:blip r:embed="rId3"/>
          <a:stretch>
            <a:fillRect/>
          </a:stretch>
        </p:blipFill>
        <p:spPr bwMode="auto">
          <a:xfrm>
            <a:off x="1451579" y="2984947"/>
            <a:ext cx="4038600" cy="2019300"/>
          </a:xfrm>
          <a:prstGeom prst="rect">
            <a:avLst/>
          </a:prstGeom>
          <a:noFill/>
          <a:ln w="9525">
            <a:noFill/>
            <a:headEnd/>
            <a:tailEnd/>
          </a:ln>
        </p:spPr>
      </p:pic>
      <p:pic>
        <p:nvPicPr>
          <p:cNvPr id="7" name="Picture 1" descr="IntroInference_Slides_files/figure-pptx/unnamed-chunk-7-1.png">
            <a:extLst>
              <a:ext uri="{FF2B5EF4-FFF2-40B4-BE49-F238E27FC236}">
                <a16:creationId xmlns:a16="http://schemas.microsoft.com/office/drawing/2014/main" id="{3F7F6229-2E38-ED78-EEA6-DB5A47CDCB6C}"/>
              </a:ext>
            </a:extLst>
          </p:cNvPr>
          <p:cNvPicPr>
            <a:picLocks noGrp="1" noChangeAspect="1"/>
          </p:cNvPicPr>
          <p:nvPr/>
        </p:nvPicPr>
        <p:blipFill>
          <a:blip r:embed="rId4"/>
          <a:stretch>
            <a:fillRect/>
          </a:stretch>
        </p:blipFill>
        <p:spPr bwMode="auto">
          <a:xfrm>
            <a:off x="5642579" y="2984947"/>
            <a:ext cx="4038600" cy="2019300"/>
          </a:xfrm>
          <a:prstGeom prst="rect">
            <a:avLst/>
          </a:prstGeom>
          <a:noFill/>
          <a:ln w="9525">
            <a:noFill/>
            <a:headEnd/>
            <a:tailEnd/>
          </a:ln>
        </p:spPr>
      </p:pic>
    </p:spTree>
    <p:extLst>
      <p:ext uri="{BB962C8B-B14F-4D97-AF65-F5344CB8AC3E}">
        <p14:creationId xmlns:p14="http://schemas.microsoft.com/office/powerpoint/2010/main" val="232059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2B653-FAD2-0CF4-CD08-BC9E073D1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9FFA9-8481-4423-5E3E-3C4F5F39CA34}"/>
              </a:ext>
            </a:extLst>
          </p:cNvPr>
          <p:cNvSpPr>
            <a:spLocks noGrp="1"/>
          </p:cNvSpPr>
          <p:nvPr>
            <p:ph type="title"/>
          </p:nvPr>
        </p:nvSpPr>
        <p:spPr/>
        <p:txBody>
          <a:bodyPr/>
          <a:lstStyle/>
          <a:p>
            <a:r>
              <a:rPr lang="en-US" dirty="0"/>
              <a:t>Probability and the Normal Distribution </a:t>
            </a:r>
            <a:br>
              <a:rPr lang="en-US" dirty="0"/>
            </a:br>
            <a:r>
              <a:rPr lang="en-US" dirty="0"/>
              <a:t>(A Reminder,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62A33D-977D-0C52-35D2-9CFD1CE6C125}"/>
                  </a:ext>
                </a:extLst>
              </p:cNvPr>
              <p:cNvSpPr>
                <a:spLocks noGrp="1"/>
              </p:cNvSpPr>
              <p:nvPr>
                <p:ph idx="1"/>
              </p:nvPr>
            </p:nvSpPr>
            <p:spPr>
              <a:xfrm>
                <a:off x="1451579" y="2015732"/>
                <a:ext cx="9603275" cy="4037749"/>
              </a:xfrm>
            </p:spPr>
            <p:txBody>
              <a:bodyPr>
                <a:normAutofit fontScale="85000" lnSpcReduction="10000"/>
              </a:bodyPr>
              <a:lstStyle/>
              <a:p>
                <a:pPr marL="0" indent="0">
                  <a:buNone/>
                </a:pPr>
                <a:r>
                  <a:rPr lang="en-US" dirty="0"/>
                  <a:t>Probabilities associated with values far away from the mean are larger in the distribution on the left than they are in the distribution on the right.</a:t>
                </a:r>
              </a:p>
              <a:p>
                <a:endParaRPr lang="en-US" dirty="0"/>
              </a:p>
              <a:p>
                <a:endParaRPr lang="en-US" dirty="0"/>
              </a:p>
              <a:p>
                <a:endParaRPr lang="en-US" dirty="0"/>
              </a:p>
              <a:p>
                <a:endParaRPr lang="en-US" dirty="0"/>
              </a:p>
              <a:p>
                <a:endParaRPr lang="en-US" dirty="0"/>
              </a:p>
              <a:p>
                <a:pPr marL="0" indent="0">
                  <a:buNone/>
                </a:pP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&lt;45</m:t>
                        </m:r>
                      </m:e>
                    </m:d>
                    <m:r>
                      <a:rPr lang="en-US" b="0" i="1" smtClean="0">
                        <a:latin typeface="Cambria Math" panose="02040503050406030204" pitchFamily="18" charset="0"/>
                      </a:rPr>
                      <m:t>=  </m:t>
                    </m:r>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(40, 50, 8, 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&lt;45</m:t>
                        </m:r>
                      </m:e>
                    </m:d>
                    <m:r>
                      <a:rPr lang="en-US" b="0" i="1" smtClean="0">
                        <a:latin typeface="Cambria Math" panose="02040503050406030204" pitchFamily="18" charset="0"/>
                      </a:rPr>
                      <m:t>=</m:t>
                    </m:r>
                    <m:r>
                      <a:rPr lang="en-US" b="0" i="1" smtClean="0">
                        <a:latin typeface="Cambria Math" panose="02040503050406030204" pitchFamily="18" charset="0"/>
                      </a:rPr>
                      <m:t>𝑁𝑂𝑅𝑀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(40, 50, 3, 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≈0.2660</m:t>
                    </m:r>
                  </m:oMath>
                </a14:m>
                <a:r>
                  <a:rPr lang="en-US" dirty="0"/>
                  <a:t>					</a:t>
                </a:r>
                <a14:m>
                  <m:oMath xmlns:m="http://schemas.openxmlformats.org/officeDocument/2006/math">
                    <m:r>
                      <a:rPr lang="en-US" b="0" i="1" smtClean="0">
                        <a:latin typeface="Cambria Math" panose="02040503050406030204" pitchFamily="18" charset="0"/>
                      </a:rPr>
                      <m:t>≈0.0478</m:t>
                    </m:r>
                  </m:oMath>
                </a14:m>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5162A33D-977D-0C52-35D2-9CFD1CE6C125}"/>
                  </a:ext>
                </a:extLst>
              </p:cNvPr>
              <p:cNvSpPr>
                <a:spLocks noGrp="1" noRot="1" noChangeAspect="1" noMove="1" noResize="1" noEditPoints="1" noAdjustHandles="1" noChangeArrowheads="1" noChangeShapeType="1" noTextEdit="1"/>
              </p:cNvSpPr>
              <p:nvPr>
                <p:ph idx="1"/>
              </p:nvPr>
            </p:nvSpPr>
            <p:spPr>
              <a:xfrm>
                <a:off x="1451579" y="2015732"/>
                <a:ext cx="9603275" cy="4037749"/>
              </a:xfrm>
              <a:blipFill>
                <a:blip r:embed="rId2"/>
                <a:stretch>
                  <a:fillRect l="-396" t="-627"/>
                </a:stretch>
              </a:blipFill>
            </p:spPr>
            <p:txBody>
              <a:bodyPr/>
              <a:lstStyle/>
              <a:p>
                <a:r>
                  <a:rPr lang="en-US">
                    <a:noFill/>
                  </a:rPr>
                  <a:t> </a:t>
                </a:r>
              </a:p>
            </p:txBody>
          </p:sp>
        </mc:Fallback>
      </mc:AlternateContent>
      <p:pic>
        <p:nvPicPr>
          <p:cNvPr id="6" name="Picture 5" descr="IntroInference_Slides_files/figure-pptx/unnamed-chunk-6-1.png">
            <a:extLst>
              <a:ext uri="{FF2B5EF4-FFF2-40B4-BE49-F238E27FC236}">
                <a16:creationId xmlns:a16="http://schemas.microsoft.com/office/drawing/2014/main" id="{B3C4F23A-00E8-3BEE-D051-4EB6889B3A1C}"/>
              </a:ext>
            </a:extLst>
          </p:cNvPr>
          <p:cNvPicPr>
            <a:picLocks noGrp="1" noChangeAspect="1"/>
          </p:cNvPicPr>
          <p:nvPr/>
        </p:nvPicPr>
        <p:blipFill>
          <a:blip r:embed="rId3"/>
          <a:stretch>
            <a:fillRect/>
          </a:stretch>
        </p:blipFill>
        <p:spPr bwMode="auto">
          <a:xfrm>
            <a:off x="1451579" y="2984947"/>
            <a:ext cx="4038600" cy="2019300"/>
          </a:xfrm>
          <a:prstGeom prst="rect">
            <a:avLst/>
          </a:prstGeom>
          <a:noFill/>
          <a:ln w="9525">
            <a:noFill/>
            <a:headEnd/>
            <a:tailEnd/>
          </a:ln>
        </p:spPr>
      </p:pic>
      <p:pic>
        <p:nvPicPr>
          <p:cNvPr id="7" name="Picture 1" descr="IntroInference_Slides_files/figure-pptx/unnamed-chunk-7-1.png">
            <a:extLst>
              <a:ext uri="{FF2B5EF4-FFF2-40B4-BE49-F238E27FC236}">
                <a16:creationId xmlns:a16="http://schemas.microsoft.com/office/drawing/2014/main" id="{CF5F6FBF-DB14-F9D8-D1BC-82C6B84B173E}"/>
              </a:ext>
            </a:extLst>
          </p:cNvPr>
          <p:cNvPicPr>
            <a:picLocks noGrp="1" noChangeAspect="1"/>
          </p:cNvPicPr>
          <p:nvPr/>
        </p:nvPicPr>
        <p:blipFill>
          <a:blip r:embed="rId4"/>
          <a:stretch>
            <a:fillRect/>
          </a:stretch>
        </p:blipFill>
        <p:spPr bwMode="auto">
          <a:xfrm>
            <a:off x="5642579" y="2984947"/>
            <a:ext cx="4038600" cy="2019300"/>
          </a:xfrm>
          <a:prstGeom prst="rect">
            <a:avLst/>
          </a:prstGeom>
          <a:noFill/>
          <a:ln w="9525">
            <a:noFill/>
            <a:headEnd/>
            <a:tailEnd/>
          </a:ln>
        </p:spPr>
      </p:pic>
    </p:spTree>
    <p:extLst>
      <p:ext uri="{BB962C8B-B14F-4D97-AF65-F5344CB8AC3E}">
        <p14:creationId xmlns:p14="http://schemas.microsoft.com/office/powerpoint/2010/main" val="261430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4E23-6A1C-09F3-062D-D1F305323EA3}"/>
              </a:ext>
            </a:extLst>
          </p:cNvPr>
          <p:cNvSpPr>
            <a:spLocks noGrp="1"/>
          </p:cNvSpPr>
          <p:nvPr>
            <p:ph type="title"/>
          </p:nvPr>
        </p:nvSpPr>
        <p:spPr/>
        <p:txBody>
          <a:bodyPr/>
          <a:lstStyle/>
          <a:p>
            <a:r>
              <a:rPr lang="en-US" dirty="0"/>
              <a:t>Means versus Proportions</a:t>
            </a:r>
            <a:br>
              <a:rPr lang="en-US" dirty="0"/>
            </a:br>
            <a:r>
              <a:rPr lang="en-US" dirty="0"/>
              <a:t>(Review)</a:t>
            </a:r>
          </a:p>
        </p:txBody>
      </p:sp>
      <p:sp>
        <p:nvSpPr>
          <p:cNvPr id="3" name="Content Placeholder 2">
            <a:extLst>
              <a:ext uri="{FF2B5EF4-FFF2-40B4-BE49-F238E27FC236}">
                <a16:creationId xmlns:a16="http://schemas.microsoft.com/office/drawing/2014/main" id="{AF023ECB-02CE-A2C7-6FA6-4AC33F5897AE}"/>
              </a:ext>
            </a:extLst>
          </p:cNvPr>
          <p:cNvSpPr>
            <a:spLocks noGrp="1"/>
          </p:cNvSpPr>
          <p:nvPr>
            <p:ph idx="1"/>
          </p:nvPr>
        </p:nvSpPr>
        <p:spPr/>
        <p:txBody>
          <a:bodyPr>
            <a:normAutofit fontScale="77500" lnSpcReduction="20000"/>
          </a:bodyPr>
          <a:lstStyle/>
          <a:p>
            <a:pPr marL="0" lvl="0" indent="0">
              <a:buNone/>
            </a:pPr>
            <a:r>
              <a:rPr lang="en-US" dirty="0"/>
              <a:t>We use </a:t>
            </a:r>
            <a:r>
              <a:rPr lang="en-US" i="1" dirty="0"/>
              <a:t>means</a:t>
            </a:r>
            <a:r>
              <a:rPr lang="en-US" dirty="0"/>
              <a:t> to summarize numerical data</a:t>
            </a:r>
          </a:p>
          <a:p>
            <a:pPr lvl="0"/>
            <a:r>
              <a:rPr lang="en-US" dirty="0"/>
              <a:t>Result from questions that have numerical responses like</a:t>
            </a:r>
          </a:p>
          <a:p>
            <a:pPr lvl="1"/>
            <a:r>
              <a:rPr lang="en-US" dirty="0"/>
              <a:t>“</a:t>
            </a:r>
            <a:r>
              <a:rPr lang="en-US" i="1" dirty="0"/>
              <a:t>How many hours a day are you focused on looking at a screen?</a:t>
            </a:r>
            <a:r>
              <a:rPr lang="en-US" dirty="0"/>
              <a:t>”</a:t>
            </a:r>
          </a:p>
          <a:p>
            <a:pPr lvl="1"/>
            <a:r>
              <a:rPr lang="en-US" dirty="0"/>
              <a:t>“</a:t>
            </a:r>
            <a:r>
              <a:rPr lang="en-US" i="1" dirty="0"/>
              <a:t>What is the white blood cell count in this blood sample?</a:t>
            </a:r>
            <a:r>
              <a:rPr lang="en-US" dirty="0"/>
              <a:t>”</a:t>
            </a:r>
          </a:p>
          <a:p>
            <a:pPr lvl="1"/>
            <a:r>
              <a:rPr lang="en-US" dirty="0"/>
              <a:t>“</a:t>
            </a:r>
            <a:r>
              <a:rPr lang="en-US" i="1" dirty="0"/>
              <a:t>How many rushing yards did the running back gain?</a:t>
            </a:r>
            <a:r>
              <a:rPr lang="en-US" dirty="0"/>
              <a:t>”</a:t>
            </a:r>
          </a:p>
          <a:p>
            <a:pPr marL="0" lvl="0" indent="0">
              <a:buNone/>
            </a:pPr>
            <a:r>
              <a:rPr lang="en-US" dirty="0"/>
              <a:t>We use </a:t>
            </a:r>
            <a:r>
              <a:rPr lang="en-US" i="1" dirty="0"/>
              <a:t>proportions</a:t>
            </a:r>
            <a:r>
              <a:rPr lang="en-US" dirty="0"/>
              <a:t> to summarize categorical data</a:t>
            </a:r>
          </a:p>
          <a:p>
            <a:pPr lvl="0"/>
            <a:r>
              <a:rPr lang="en-US" dirty="0"/>
              <a:t>Result from questions questions that have a categorical response like</a:t>
            </a:r>
          </a:p>
          <a:p>
            <a:pPr lvl="1"/>
            <a:r>
              <a:rPr lang="en-US" dirty="0"/>
              <a:t>“</a:t>
            </a:r>
            <a:r>
              <a:rPr lang="en-US" i="1" dirty="0"/>
              <a:t>Do you intend to vote in the next presidential election?</a:t>
            </a:r>
            <a:r>
              <a:rPr lang="en-US" dirty="0"/>
              <a:t>”</a:t>
            </a:r>
          </a:p>
          <a:p>
            <a:pPr lvl="1"/>
            <a:r>
              <a:rPr lang="en-US" dirty="0"/>
              <a:t>“</a:t>
            </a:r>
            <a:r>
              <a:rPr lang="en-US" i="1" dirty="0"/>
              <a:t>Is the result of the game a win, loss, or draw?</a:t>
            </a:r>
            <a:r>
              <a:rPr lang="en-US" dirty="0"/>
              <a:t>”</a:t>
            </a:r>
          </a:p>
          <a:p>
            <a:pPr lvl="1"/>
            <a:r>
              <a:rPr lang="en-US" dirty="0"/>
              <a:t>“</a:t>
            </a:r>
            <a:r>
              <a:rPr lang="en-US" i="1" dirty="0"/>
              <a:t>Is the median family income in this neighborhood at or below $30,000, between $30,001 and $58,020, between $58,021 and $94,000, between $94,001 and $153,000, or greater than $153,000?</a:t>
            </a:r>
            <a:r>
              <a:rPr lang="en-US" dirty="0"/>
              <a:t>”</a:t>
            </a:r>
          </a:p>
        </p:txBody>
      </p:sp>
    </p:spTree>
    <p:extLst>
      <p:ext uri="{BB962C8B-B14F-4D97-AF65-F5344CB8AC3E}">
        <p14:creationId xmlns:p14="http://schemas.microsoft.com/office/powerpoint/2010/main" val="291756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3341-F10F-EE23-0945-00A020FAB216}"/>
              </a:ext>
            </a:extLst>
          </p:cNvPr>
          <p:cNvSpPr>
            <a:spLocks noGrp="1"/>
          </p:cNvSpPr>
          <p:nvPr>
            <p:ph type="title"/>
          </p:nvPr>
        </p:nvSpPr>
        <p:spPr/>
        <p:txBody>
          <a:bodyPr/>
          <a:lstStyle/>
          <a:p>
            <a:br>
              <a:rPr lang="en-US" dirty="0"/>
            </a:br>
            <a:r>
              <a:rPr lang="en-US" dirty="0"/>
              <a:t>A Note on Proportions and the Binomial Distribution</a:t>
            </a:r>
          </a:p>
        </p:txBody>
      </p:sp>
      <p:sp>
        <p:nvSpPr>
          <p:cNvPr id="3" name="Content Placeholder 2">
            <a:extLst>
              <a:ext uri="{FF2B5EF4-FFF2-40B4-BE49-F238E27FC236}">
                <a16:creationId xmlns:a16="http://schemas.microsoft.com/office/drawing/2014/main" id="{3B37B63D-C0E4-780C-3700-C63D6A4B952F}"/>
              </a:ext>
            </a:extLst>
          </p:cNvPr>
          <p:cNvSpPr>
            <a:spLocks noGrp="1"/>
          </p:cNvSpPr>
          <p:nvPr>
            <p:ph idx="1"/>
          </p:nvPr>
        </p:nvSpPr>
        <p:spPr/>
        <p:txBody>
          <a:bodyPr>
            <a:normAutofit fontScale="92500" lnSpcReduction="10000"/>
          </a:bodyPr>
          <a:lstStyle/>
          <a:p>
            <a:pPr marL="0" lvl="0" indent="0">
              <a:buNone/>
            </a:pPr>
            <a:r>
              <a:rPr lang="en-US" dirty="0"/>
              <a:t>We use </a:t>
            </a:r>
            <a:r>
              <a:rPr lang="en-US" i="1" dirty="0"/>
              <a:t>proportions</a:t>
            </a:r>
            <a:r>
              <a:rPr lang="en-US" dirty="0"/>
              <a:t> to summarize categorical data</a:t>
            </a:r>
          </a:p>
          <a:p>
            <a:pPr lvl="0"/>
            <a:r>
              <a:rPr lang="en-US" dirty="0"/>
              <a:t>Result from questions questions that have a categorical response like</a:t>
            </a:r>
          </a:p>
          <a:p>
            <a:pPr lvl="1"/>
            <a:r>
              <a:rPr lang="en-US" dirty="0"/>
              <a:t>“</a:t>
            </a:r>
            <a:r>
              <a:rPr lang="en-US" i="1" dirty="0"/>
              <a:t>Do you intend to vote in the next presidential election?</a:t>
            </a:r>
            <a:r>
              <a:rPr lang="en-US" dirty="0"/>
              <a:t>”</a:t>
            </a:r>
          </a:p>
          <a:p>
            <a:pPr lvl="1"/>
            <a:r>
              <a:rPr lang="en-US" dirty="0"/>
              <a:t>“</a:t>
            </a:r>
            <a:r>
              <a:rPr lang="en-US" i="1" dirty="0"/>
              <a:t>Is the result of the game a win, loss, or draw?</a:t>
            </a:r>
            <a:r>
              <a:rPr lang="en-US" dirty="0"/>
              <a:t>”</a:t>
            </a:r>
          </a:p>
          <a:p>
            <a:pPr lvl="1"/>
            <a:r>
              <a:rPr lang="en-US" dirty="0"/>
              <a:t>“</a:t>
            </a:r>
            <a:r>
              <a:rPr lang="en-US" i="1" dirty="0"/>
              <a:t>Is the median family income in this neighborhood at or below $30,000, between $30,001 and $58,020, between $58,021 and $94,000, between $94,001 and $153,000, or greater than $153,000?</a:t>
            </a:r>
            <a:r>
              <a:rPr lang="en-US" dirty="0"/>
              <a:t>”</a:t>
            </a:r>
          </a:p>
          <a:p>
            <a:pPr marL="0" lvl="0" indent="0">
              <a:buNone/>
            </a:pPr>
            <a:r>
              <a:rPr lang="en-US" b="1" dirty="0"/>
              <a:t>Note:</a:t>
            </a:r>
            <a:r>
              <a:rPr lang="en-US" dirty="0"/>
              <a:t> All of the above questions can be </a:t>
            </a:r>
            <a:r>
              <a:rPr lang="en-US" dirty="0" err="1"/>
              <a:t>analysed</a:t>
            </a:r>
            <a:r>
              <a:rPr lang="en-US" dirty="0"/>
              <a:t> with a binomial distribution as long as we classify one level (category) as a </a:t>
            </a:r>
            <a:r>
              <a:rPr lang="en-US" i="1" dirty="0"/>
              <a:t>success</a:t>
            </a:r>
            <a:r>
              <a:rPr lang="en-US" dirty="0"/>
              <a:t> and group the others together as </a:t>
            </a:r>
            <a:r>
              <a:rPr lang="en-US" i="1" dirty="0"/>
              <a:t>failure</a:t>
            </a:r>
            <a:r>
              <a:rPr lang="en-US" dirty="0"/>
              <a:t>.</a:t>
            </a:r>
          </a:p>
          <a:p>
            <a:pPr marL="0" indent="0">
              <a:buNone/>
            </a:pPr>
            <a:endParaRPr lang="en-US" dirty="0"/>
          </a:p>
        </p:txBody>
      </p:sp>
    </p:spTree>
    <p:extLst>
      <p:ext uri="{BB962C8B-B14F-4D97-AF65-F5344CB8AC3E}">
        <p14:creationId xmlns:p14="http://schemas.microsoft.com/office/powerpoint/2010/main" val="220243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59220-5915-61CD-86B4-ABDA1E572384}"/>
              </a:ext>
            </a:extLst>
          </p:cNvPr>
          <p:cNvSpPr>
            <a:spLocks noGrp="1"/>
          </p:cNvSpPr>
          <p:nvPr>
            <p:ph type="title"/>
          </p:nvPr>
        </p:nvSpPr>
        <p:spPr>
          <a:xfrm>
            <a:off x="1451580" y="804519"/>
            <a:ext cx="4325112" cy="1049235"/>
          </a:xfrm>
        </p:spPr>
        <p:txBody>
          <a:bodyPr>
            <a:normAutofit/>
          </a:bodyPr>
          <a:lstStyle/>
          <a:p>
            <a:r>
              <a:rPr lang="en-US" sz="2200"/>
              <a:t>Sampling One Observation at a Time</a:t>
            </a:r>
            <a:br>
              <a:rPr lang="en-US" sz="2200"/>
            </a:br>
            <a:r>
              <a:rPr lang="en-US" sz="2200"/>
              <a:t>(Population Distribution)</a:t>
            </a:r>
          </a:p>
        </p:txBody>
      </p:sp>
      <p:cxnSp>
        <p:nvCxnSpPr>
          <p:cNvPr id="11" name="Straight Connector 1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8A2620E-519A-D3B4-F201-F58075A48520}"/>
              </a:ext>
            </a:extLst>
          </p:cNvPr>
          <p:cNvSpPr>
            <a:spLocks noGrp="1"/>
          </p:cNvSpPr>
          <p:nvPr>
            <p:ph idx="1"/>
          </p:nvPr>
        </p:nvSpPr>
        <p:spPr>
          <a:xfrm>
            <a:off x="1451579" y="2015732"/>
            <a:ext cx="4325113" cy="4074172"/>
          </a:xfrm>
        </p:spPr>
        <p:txBody>
          <a:bodyPr>
            <a:normAutofit/>
          </a:bodyPr>
          <a:lstStyle/>
          <a:p>
            <a:pPr marL="0" indent="0">
              <a:buNone/>
            </a:pPr>
            <a:r>
              <a:rPr lang="en-US" dirty="0"/>
              <a:t>The distances traveled by a 10lb </a:t>
            </a:r>
            <a:r>
              <a:rPr lang="en-US" dirty="0">
                <a:hlinkClick r:id="rId3"/>
              </a:rPr>
              <a:t>pumpkin launched via a trebuchet</a:t>
            </a:r>
            <a:r>
              <a:rPr lang="en-US" dirty="0"/>
              <a:t> are approximately normally distributed with a mean of 1800ft and a standard deviation of 250ft. Find the probability that a launched pumpkin exceeds 2000ft</a:t>
            </a:r>
          </a:p>
        </p:txBody>
      </p:sp>
      <p:pic>
        <p:nvPicPr>
          <p:cNvPr id="4" name="Picture 3" descr="IntroInference_Slides_files/figure-pptx/unnamed-chunk-12-1.png">
            <a:extLst>
              <a:ext uri="{FF2B5EF4-FFF2-40B4-BE49-F238E27FC236}">
                <a16:creationId xmlns:a16="http://schemas.microsoft.com/office/drawing/2014/main" id="{228A0497-B27D-2BCD-CCDB-AC52FA3E446B}"/>
              </a:ext>
            </a:extLst>
          </p:cNvPr>
          <p:cNvPicPr>
            <a:picLocks noGrp="1" noChangeAspect="1"/>
          </p:cNvPicPr>
          <p:nvPr/>
        </p:nvPicPr>
        <p:blipFill>
          <a:blip r:embed="rId4"/>
          <a:stretch>
            <a:fillRect/>
          </a:stretch>
        </p:blipFill>
        <p:spPr bwMode="auto">
          <a:xfrm>
            <a:off x="6417733" y="2287932"/>
            <a:ext cx="4637119" cy="2318558"/>
          </a:xfrm>
          <a:prstGeom prst="rect">
            <a:avLst/>
          </a:prstGeom>
          <a:noFill/>
        </p:spPr>
      </p:pic>
      <p:pic>
        <p:nvPicPr>
          <p:cNvPr id="5" name="Online Media 4" descr="Colossal Thunder King of the Whippers">
            <a:hlinkClick r:id="" action="ppaction://media"/>
            <a:extLst>
              <a:ext uri="{FF2B5EF4-FFF2-40B4-BE49-F238E27FC236}">
                <a16:creationId xmlns:a16="http://schemas.microsoft.com/office/drawing/2014/main" id="{B24E6F2F-B7B1-41A1-7A74-6C3E20B88C4F}"/>
              </a:ext>
            </a:extLst>
          </p:cNvPr>
          <p:cNvPicPr>
            <a:picLocks noRot="1" noChangeAspect="1"/>
          </p:cNvPicPr>
          <p:nvPr>
            <a:videoFile r:link="rId1"/>
          </p:nvPr>
        </p:nvPicPr>
        <p:blipFill>
          <a:blip r:embed="rId5"/>
          <a:stretch>
            <a:fillRect/>
          </a:stretch>
        </p:blipFill>
        <p:spPr>
          <a:xfrm>
            <a:off x="7110324" y="36422"/>
            <a:ext cx="3630096" cy="2051004"/>
          </a:xfrm>
          <a:prstGeom prst="rect">
            <a:avLst/>
          </a:prstGeom>
        </p:spPr>
      </p:pic>
    </p:spTree>
    <p:extLst>
      <p:ext uri="{BB962C8B-B14F-4D97-AF65-F5344CB8AC3E}">
        <p14:creationId xmlns:p14="http://schemas.microsoft.com/office/powerpoint/2010/main" val="34712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5"/>
                </p:tgtEl>
              </p:cMediaNode>
            </p:video>
            <p:seq concurrent="1" nextAc="seek">
              <p:cTn id="12" restart="whenNotActive" fill="hold" evtFilter="cancelBubble" nodeType="interactiveSeq">
                <p:stCondLst>
                  <p:cond evt="onClick" delay="0">
                    <p:tgtEl>
                      <p:spTgt spid="5"/>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10227</TotalTime>
  <Words>4162</Words>
  <Application>Microsoft Macintosh PowerPoint</Application>
  <PresentationFormat>Widescreen</PresentationFormat>
  <Paragraphs>195</Paragraphs>
  <Slides>41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Cambria Math</vt:lpstr>
      <vt:lpstr>Courier</vt:lpstr>
      <vt:lpstr>Gallery</vt:lpstr>
      <vt:lpstr>The Central Limit Theorem and the Sampling Distribution</vt:lpstr>
      <vt:lpstr> Overview</vt:lpstr>
      <vt:lpstr>Probability and the Normal Distribution  (A Reminder)</vt:lpstr>
      <vt:lpstr>Probability and the Normal Distribution  (A Reminder, Cont’d)</vt:lpstr>
      <vt:lpstr>Probability and the Normal Distribution  (A Reminder, Cont’d)</vt:lpstr>
      <vt:lpstr>Probability and the Normal Distribution  (A Reminder, Cont’d)</vt:lpstr>
      <vt:lpstr>Means versus Proportions (Review)</vt:lpstr>
      <vt:lpstr> A Note on Proportions and the Binomial Distribution</vt:lpstr>
      <vt:lpstr>Sampling One Observation at a Time (Population Distribution)</vt:lpstr>
      <vt:lpstr>Sampling One Observation at a Time (Population Distribution)</vt:lpstr>
      <vt:lpstr>Motivating Example: A Confident Team</vt:lpstr>
      <vt:lpstr>Motivating Example: A Confident Team</vt:lpstr>
      <vt:lpstr>Motivating Example: A Confident Team</vt:lpstr>
      <vt:lpstr>Motivating Example: A Confident Team</vt:lpstr>
      <vt:lpstr>Motivating Example: A Confident Team</vt:lpstr>
      <vt:lpstr>Motivating Example: A Confident Team</vt:lpstr>
      <vt:lpstr>Motivating Example: A Confident Team</vt:lpstr>
      <vt:lpstr>Motivating Example: A Confident Team</vt:lpstr>
      <vt:lpstr>Motivating Example: A Confident Team</vt:lpstr>
      <vt:lpstr> What is the Sampling Distribution?</vt:lpstr>
      <vt:lpstr>Hypothetical Population and Sampling Distributions for Means </vt:lpstr>
      <vt:lpstr>Hypothetical Population and Sampling Distributions for Proportions</vt:lpstr>
      <vt:lpstr> When is a Sampling Distribution [Nearly] Normal?</vt:lpstr>
      <vt:lpstr> When is a Sampling Distribution [Nearly] Normal?</vt:lpstr>
      <vt:lpstr> The Good News…</vt:lpstr>
      <vt:lpstr> The Central Limit Theorem</vt:lpstr>
      <vt:lpstr> The Central Limit Theorem (Restated)</vt:lpstr>
      <vt:lpstr> Back to Pumpkin Launching</vt:lpstr>
      <vt:lpstr> Back to Pumpkin Launching</vt:lpstr>
      <vt:lpstr> Back to Pumpkin Launching</vt:lpstr>
      <vt:lpstr> Back to Pumpkin Launching</vt:lpstr>
      <vt:lpstr> More Examples</vt:lpstr>
      <vt:lpstr> Example: On-Time Package Delivery</vt:lpstr>
      <vt:lpstr> Example: On-Time Package Delivery II</vt:lpstr>
      <vt:lpstr> Example: What’s the Buzz About Honey?</vt:lpstr>
      <vt:lpstr> Example: Fast-Food Waiting Times</vt:lpstr>
      <vt:lpstr> Example: Mobile App Usage</vt:lpstr>
      <vt:lpstr> Example: Online Course Completion Rates</vt:lpstr>
      <vt:lpstr> Example: NFL Offensive Line, QB Protection</vt:lpstr>
      <vt:lpstr> Summary</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26</cp:revision>
  <dcterms:created xsi:type="dcterms:W3CDTF">2024-12-23T01:10:10Z</dcterms:created>
  <dcterms:modified xsi:type="dcterms:W3CDTF">2025-01-03T16:00:32Z</dcterms:modified>
</cp:coreProperties>
</file>