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9" r:id="rId3"/>
    <p:sldId id="270" r:id="rId4"/>
    <p:sldId id="271" r:id="rId5"/>
    <p:sldId id="272" r:id="rId6"/>
    <p:sldId id="273" r:id="rId7"/>
    <p:sldId id="274" r:id="rId8"/>
    <p:sldId id="275" r:id="rId9"/>
    <p:sldId id="276" r:id="rId10"/>
    <p:sldId id="306" r:id="rId11"/>
    <p:sldId id="278" r:id="rId12"/>
    <p:sldId id="279" r:id="rId13"/>
    <p:sldId id="280" r:id="rId14"/>
    <p:sldId id="281" r:id="rId15"/>
    <p:sldId id="282" r:id="rId16"/>
    <p:sldId id="283"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p:restoredTop sz="94744"/>
  </p:normalViewPr>
  <p:slideViewPr>
    <p:cSldViewPr snapToGrid="0">
      <p:cViewPr varScale="1">
        <p:scale>
          <a:sx n="119" d="100"/>
          <a:sy n="119"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a:bodyPr>
          <a:lstStyle/>
          <a:p>
            <a:r>
              <a:rPr lang="en-US" dirty="0"/>
              <a:t>Probability Workshop</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err="1"/>
              <a:t>Analysing</a:t>
            </a:r>
            <a:r>
              <a:rPr lang="en-US" dirty="0"/>
              <a:t> scenarios, identifying appropriate probability models, and applying those models to answer probability questions</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E849-1BED-9A43-7660-C5E0559D4DCF}"/>
              </a:ext>
            </a:extLst>
          </p:cNvPr>
          <p:cNvSpPr>
            <a:spLocks noGrp="1"/>
          </p:cNvSpPr>
          <p:nvPr>
            <p:ph type="title"/>
          </p:nvPr>
        </p:nvSpPr>
        <p:spPr/>
        <p:txBody>
          <a:bodyPr/>
          <a:lstStyle/>
          <a:p>
            <a:br>
              <a:rPr lang="en-US" dirty="0"/>
            </a:br>
            <a:r>
              <a:rPr lang="en-US" dirty="0"/>
              <a:t>Example: Hospital Length of Stay</a:t>
            </a:r>
          </a:p>
        </p:txBody>
      </p:sp>
      <p:sp>
        <p:nvSpPr>
          <p:cNvPr id="3" name="Content Placeholder 2">
            <a:extLst>
              <a:ext uri="{FF2B5EF4-FFF2-40B4-BE49-F238E27FC236}">
                <a16:creationId xmlns:a16="http://schemas.microsoft.com/office/drawing/2014/main" id="{C5FC6EE1-4811-52FF-32C1-BFB6B643F6A0}"/>
              </a:ext>
            </a:extLst>
          </p:cNvPr>
          <p:cNvSpPr>
            <a:spLocks noGrp="1"/>
          </p:cNvSpPr>
          <p:nvPr>
            <p:ph idx="1"/>
          </p:nvPr>
        </p:nvSpPr>
        <p:spPr/>
        <p:txBody>
          <a:bodyPr/>
          <a:lstStyle/>
          <a:p>
            <a:pPr marL="0" indent="0">
              <a:buNone/>
            </a:pPr>
            <a:r>
              <a:rPr lang="en-US" b="1" dirty="0"/>
              <a:t>Scenario:</a:t>
            </a:r>
            <a:r>
              <a:rPr lang="en-US" dirty="0"/>
              <a:t> A local hospital claims that the average length of stay for patients is 5.2 days, with a standard deviation of 2.1 days. </a:t>
            </a:r>
          </a:p>
          <a:p>
            <a:pPr marL="457200" indent="-457200">
              <a:buFont typeface="+mj-lt"/>
              <a:buAutoNum type="alphaLcParenR"/>
            </a:pPr>
            <a:r>
              <a:rPr lang="en-US" dirty="0"/>
              <a:t>What is the probability of an individual stay exceeding 10 days?</a:t>
            </a:r>
          </a:p>
          <a:p>
            <a:pPr marL="457200" indent="-457200">
              <a:buFont typeface="+mj-lt"/>
              <a:buAutoNum type="alphaLcParenR"/>
            </a:pPr>
            <a:r>
              <a:rPr lang="en-US" dirty="0"/>
              <a:t>A health department survey randomly samples 36 patients from recent discharges, and the average length of stay in the sample is 6.1 days. Find the probability of observing a random sample of 36 patients whose average stay length was at least 6.1 days. Assume that the population distribution of stay lengths is not strongly skewed.</a:t>
            </a:r>
            <a:endParaRPr lang="en-US" baseline="30000" dirty="0">
              <a:hlinkClick r:id="" action="ppaction://noaction"/>
            </a:endParaRPr>
          </a:p>
        </p:txBody>
      </p:sp>
    </p:spTree>
    <p:extLst>
      <p:ext uri="{BB962C8B-B14F-4D97-AF65-F5344CB8AC3E}">
        <p14:creationId xmlns:p14="http://schemas.microsoft.com/office/powerpoint/2010/main" val="209485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9FAB-FDD9-6A7E-5FD6-1F0C112B7FAE}"/>
              </a:ext>
            </a:extLst>
          </p:cNvPr>
          <p:cNvSpPr>
            <a:spLocks noGrp="1"/>
          </p:cNvSpPr>
          <p:nvPr>
            <p:ph type="title"/>
          </p:nvPr>
        </p:nvSpPr>
        <p:spPr/>
        <p:txBody>
          <a:bodyPr/>
          <a:lstStyle/>
          <a:p>
            <a:br>
              <a:rPr lang="en-US" dirty="0"/>
            </a:br>
            <a:r>
              <a:rPr lang="en-US" dirty="0"/>
              <a:t>Psychology Experiment</a:t>
            </a:r>
          </a:p>
        </p:txBody>
      </p:sp>
      <p:sp>
        <p:nvSpPr>
          <p:cNvPr id="3" name="Content Placeholder 2">
            <a:extLst>
              <a:ext uri="{FF2B5EF4-FFF2-40B4-BE49-F238E27FC236}">
                <a16:creationId xmlns:a16="http://schemas.microsoft.com/office/drawing/2014/main" id="{06143073-7E06-7F1A-9789-2F3FCDA544EE}"/>
              </a:ext>
            </a:extLst>
          </p:cNvPr>
          <p:cNvSpPr>
            <a:spLocks noGrp="1"/>
          </p:cNvSpPr>
          <p:nvPr>
            <p:ph idx="1"/>
          </p:nvPr>
        </p:nvSpPr>
        <p:spPr/>
        <p:txBody>
          <a:bodyPr>
            <a:normAutofit lnSpcReduction="10000"/>
          </a:bodyPr>
          <a:lstStyle/>
          <a:p>
            <a:pPr marL="0" indent="0">
              <a:buNone/>
            </a:pPr>
            <a:r>
              <a:rPr lang="en-US" b="1" dirty="0"/>
              <a:t>Scenario: </a:t>
            </a:r>
            <a:r>
              <a:rPr lang="en-US" dirty="0"/>
              <a:t>In a psychology experiment on memory, participants were shown a list of 10 words and then asked to choose pictures of those words from a grid of 25 images. In that study, it was shown that 82% of participants correctly selected all 10 images. In a study attempting to replicate these results with 100 participants:</a:t>
            </a:r>
          </a:p>
          <a:p>
            <a:pPr marL="914400" lvl="1" indent="-457200">
              <a:buFont typeface="+mj-lt"/>
              <a:buAutoNum type="alphaLcParenR"/>
            </a:pPr>
            <a:r>
              <a:rPr lang="en-US" dirty="0"/>
              <a:t>What is the probability exactly 67 correctly identify the image?</a:t>
            </a:r>
          </a:p>
          <a:p>
            <a:pPr marL="914400" lvl="1" indent="-457200">
              <a:buFont typeface="+mj-lt"/>
              <a:buAutoNum type="alphaLcParenR"/>
            </a:pPr>
            <a:r>
              <a:rPr lang="en-US" dirty="0"/>
              <a:t>What is the probability that more than 42 but at most 67 correctly identify the image?</a:t>
            </a:r>
          </a:p>
          <a:p>
            <a:pPr marL="914400" lvl="1" indent="-457200">
              <a:buFont typeface="+mj-lt"/>
              <a:buAutoNum type="alphaLcParenR"/>
            </a:pPr>
            <a:r>
              <a:rPr lang="en-US" dirty="0"/>
              <a:t>The results of the replication study showed that 67 participants correctly identified all images. What is the probability that at most 67 correctly identify the images? Is this cause for concern?</a:t>
            </a:r>
          </a:p>
          <a:p>
            <a:pPr marL="914400" lvl="1" indent="-457200">
              <a:buFont typeface="+mj-lt"/>
              <a:buAutoNum type="alphaLcParenR"/>
            </a:pPr>
            <a:endParaRPr lang="en-US" b="1" dirty="0"/>
          </a:p>
        </p:txBody>
      </p:sp>
    </p:spTree>
    <p:extLst>
      <p:ext uri="{BB962C8B-B14F-4D97-AF65-F5344CB8AC3E}">
        <p14:creationId xmlns:p14="http://schemas.microsoft.com/office/powerpoint/2010/main" val="88232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44FA-0600-7F53-BF88-89664275794B}"/>
              </a:ext>
            </a:extLst>
          </p:cNvPr>
          <p:cNvSpPr>
            <a:spLocks noGrp="1"/>
          </p:cNvSpPr>
          <p:nvPr>
            <p:ph type="title"/>
          </p:nvPr>
        </p:nvSpPr>
        <p:spPr/>
        <p:txBody>
          <a:bodyPr/>
          <a:lstStyle/>
          <a:p>
            <a:br>
              <a:rPr lang="en-US" dirty="0"/>
            </a:br>
            <a:r>
              <a:rPr lang="en-US" dirty="0"/>
              <a:t>Retail Demand</a:t>
            </a:r>
          </a:p>
        </p:txBody>
      </p:sp>
      <p:sp>
        <p:nvSpPr>
          <p:cNvPr id="3" name="Content Placeholder 2">
            <a:extLst>
              <a:ext uri="{FF2B5EF4-FFF2-40B4-BE49-F238E27FC236}">
                <a16:creationId xmlns:a16="http://schemas.microsoft.com/office/drawing/2014/main" id="{0B90FB36-6DE7-5554-7219-68CEF3B50B8B}"/>
              </a:ext>
            </a:extLst>
          </p:cNvPr>
          <p:cNvSpPr>
            <a:spLocks noGrp="1"/>
          </p:cNvSpPr>
          <p:nvPr>
            <p:ph idx="1"/>
          </p:nvPr>
        </p:nvSpPr>
        <p:spPr/>
        <p:txBody>
          <a:bodyPr/>
          <a:lstStyle/>
          <a:p>
            <a:pPr marL="0" indent="0">
              <a:buNone/>
            </a:pPr>
            <a:r>
              <a:rPr lang="en-US" b="1" dirty="0"/>
              <a:t>Scenario: </a:t>
            </a:r>
            <a:r>
              <a:rPr lang="en-US" dirty="0"/>
              <a:t>Weekly demand for a product is nearly normal with a mean of 633 units and a standard deviation of 59 units.</a:t>
            </a:r>
          </a:p>
          <a:p>
            <a:pPr marL="914400" lvl="1" indent="-457200">
              <a:buFont typeface="+mj-lt"/>
              <a:buAutoNum type="alphaLcParenR"/>
            </a:pPr>
            <a:r>
              <a:rPr lang="en-US" dirty="0"/>
              <a:t>What is the probability of demand exceeding 700 units?</a:t>
            </a:r>
          </a:p>
          <a:p>
            <a:pPr marL="914400" lvl="1" indent="-457200">
              <a:buFont typeface="+mj-lt"/>
              <a:buAutoNum type="alphaLcParenR"/>
            </a:pPr>
            <a:r>
              <a:rPr lang="en-US" dirty="0"/>
              <a:t>What is the probability that demand is between 550 and 650 units (inclusive)?</a:t>
            </a:r>
          </a:p>
          <a:p>
            <a:pPr marL="914400" lvl="1" indent="-457200">
              <a:buFont typeface="+mj-lt"/>
              <a:buAutoNum type="alphaLcParenR"/>
            </a:pPr>
            <a:r>
              <a:rPr lang="en-US" dirty="0"/>
              <a:t>What is the 75th percentile of demand?</a:t>
            </a:r>
            <a:endParaRPr lang="en-US" b="1" dirty="0"/>
          </a:p>
        </p:txBody>
      </p:sp>
    </p:spTree>
    <p:extLst>
      <p:ext uri="{BB962C8B-B14F-4D97-AF65-F5344CB8AC3E}">
        <p14:creationId xmlns:p14="http://schemas.microsoft.com/office/powerpoint/2010/main" val="126531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9C7D-A630-67D8-6ED9-B55E83D7BB9F}"/>
              </a:ext>
            </a:extLst>
          </p:cNvPr>
          <p:cNvSpPr>
            <a:spLocks noGrp="1"/>
          </p:cNvSpPr>
          <p:nvPr>
            <p:ph type="title"/>
          </p:nvPr>
        </p:nvSpPr>
        <p:spPr/>
        <p:txBody>
          <a:bodyPr/>
          <a:lstStyle/>
          <a:p>
            <a:br>
              <a:rPr lang="en-US" dirty="0"/>
            </a:br>
            <a:r>
              <a:rPr lang="en-US" dirty="0"/>
              <a:t>Campus Events</a:t>
            </a:r>
          </a:p>
        </p:txBody>
      </p:sp>
      <p:sp>
        <p:nvSpPr>
          <p:cNvPr id="3" name="Content Placeholder 2">
            <a:extLst>
              <a:ext uri="{FF2B5EF4-FFF2-40B4-BE49-F238E27FC236}">
                <a16:creationId xmlns:a16="http://schemas.microsoft.com/office/drawing/2014/main" id="{5117808E-0ECF-C54E-F7B4-11EF12CEF925}"/>
              </a:ext>
            </a:extLst>
          </p:cNvPr>
          <p:cNvSpPr>
            <a:spLocks noGrp="1"/>
          </p:cNvSpPr>
          <p:nvPr>
            <p:ph idx="1"/>
          </p:nvPr>
        </p:nvSpPr>
        <p:spPr/>
        <p:txBody>
          <a:bodyPr/>
          <a:lstStyle/>
          <a:p>
            <a:pPr marL="0" indent="0">
              <a:buNone/>
            </a:pPr>
            <a:r>
              <a:rPr lang="en-US" b="1" dirty="0"/>
              <a:t>Scenario: </a:t>
            </a:r>
            <a:r>
              <a:rPr lang="en-US" dirty="0"/>
              <a:t>A student group estimates that 30% of attendees at their events are first-time participants. Out of 23 attendees:</a:t>
            </a:r>
          </a:p>
          <a:p>
            <a:pPr marL="914400" lvl="1" indent="-457200">
              <a:buFont typeface="+mj-lt"/>
              <a:buAutoNum type="alphaLcParenR"/>
            </a:pPr>
            <a:r>
              <a:rPr lang="en-US" dirty="0"/>
              <a:t>What is the expected number of first-time attendees?</a:t>
            </a:r>
          </a:p>
          <a:p>
            <a:pPr marL="914400" lvl="1" indent="-457200">
              <a:buFont typeface="+mj-lt"/>
              <a:buAutoNum type="alphaLcParenR"/>
            </a:pPr>
            <a:r>
              <a:rPr lang="en-US" dirty="0"/>
              <a:t>What is the standard deviation for number of first-time attendees?</a:t>
            </a:r>
          </a:p>
          <a:p>
            <a:pPr marL="914400" lvl="1" indent="-457200">
              <a:buFont typeface="+mj-lt"/>
              <a:buAutoNum type="alphaLcParenR"/>
            </a:pPr>
            <a:r>
              <a:rPr lang="en-US" dirty="0"/>
              <a:t>Should the student group be surprised if at least 15 are first-time participants?</a:t>
            </a:r>
          </a:p>
        </p:txBody>
      </p:sp>
    </p:spTree>
    <p:extLst>
      <p:ext uri="{BB962C8B-B14F-4D97-AF65-F5344CB8AC3E}">
        <p14:creationId xmlns:p14="http://schemas.microsoft.com/office/powerpoint/2010/main" val="32445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9693-1DC7-DD63-7001-E3BD1FE79CBC}"/>
              </a:ext>
            </a:extLst>
          </p:cNvPr>
          <p:cNvSpPr>
            <a:spLocks noGrp="1"/>
          </p:cNvSpPr>
          <p:nvPr>
            <p:ph type="title"/>
          </p:nvPr>
        </p:nvSpPr>
        <p:spPr/>
        <p:txBody>
          <a:bodyPr/>
          <a:lstStyle/>
          <a:p>
            <a:br>
              <a:rPr lang="en-US" dirty="0"/>
            </a:br>
            <a:r>
              <a:rPr lang="en-US" dirty="0"/>
              <a:t>Marketing Campaign</a:t>
            </a:r>
          </a:p>
        </p:txBody>
      </p:sp>
      <p:sp>
        <p:nvSpPr>
          <p:cNvPr id="3" name="Content Placeholder 2">
            <a:extLst>
              <a:ext uri="{FF2B5EF4-FFF2-40B4-BE49-F238E27FC236}">
                <a16:creationId xmlns:a16="http://schemas.microsoft.com/office/drawing/2014/main" id="{8711365A-7C46-1A66-362B-9191293CAC5B}"/>
              </a:ext>
            </a:extLst>
          </p:cNvPr>
          <p:cNvSpPr>
            <a:spLocks noGrp="1"/>
          </p:cNvSpPr>
          <p:nvPr>
            <p:ph idx="1"/>
          </p:nvPr>
        </p:nvSpPr>
        <p:spPr/>
        <p:txBody>
          <a:bodyPr/>
          <a:lstStyle/>
          <a:p>
            <a:pPr marL="0" indent="0">
              <a:buNone/>
            </a:pPr>
            <a:r>
              <a:rPr lang="en-US" b="1" dirty="0"/>
              <a:t>Scenario: </a:t>
            </a:r>
            <a:r>
              <a:rPr lang="en-US" dirty="0"/>
              <a:t>A marketing campaign predicts a 25% response rate for their ads. If 164 people are shown the ad:</a:t>
            </a:r>
          </a:p>
          <a:p>
            <a:pPr marL="914400" lvl="1" indent="-457200">
              <a:buFont typeface="+mj-lt"/>
              <a:buAutoNum type="alphaLcParenR"/>
            </a:pPr>
            <a:r>
              <a:rPr lang="en-US" dirty="0"/>
              <a:t>What is the probability exactly 36 respond?</a:t>
            </a:r>
          </a:p>
          <a:p>
            <a:pPr marL="914400" lvl="1" indent="-457200">
              <a:buFont typeface="+mj-lt"/>
              <a:buAutoNum type="alphaLcParenR"/>
            </a:pPr>
            <a:r>
              <a:rPr lang="en-US" dirty="0"/>
              <a:t>What is the probability at least 50 respond?</a:t>
            </a:r>
          </a:p>
          <a:p>
            <a:pPr marL="914400" lvl="1" indent="-457200">
              <a:buFont typeface="+mj-lt"/>
              <a:buAutoNum type="alphaLcParenR"/>
            </a:pPr>
            <a:r>
              <a:rPr lang="en-US" dirty="0"/>
              <a:t>What is the probability fewer than 20 respond?</a:t>
            </a:r>
          </a:p>
          <a:p>
            <a:pPr marL="914400" lvl="1" indent="-457200">
              <a:buFont typeface="+mj-lt"/>
              <a:buAutoNum type="alphaLcParenR"/>
            </a:pPr>
            <a:r>
              <a:rPr lang="en-US" dirty="0"/>
              <a:t>What is the probability that at least 20 but fewer than 50 respond?</a:t>
            </a:r>
          </a:p>
        </p:txBody>
      </p:sp>
    </p:spTree>
    <p:extLst>
      <p:ext uri="{BB962C8B-B14F-4D97-AF65-F5344CB8AC3E}">
        <p14:creationId xmlns:p14="http://schemas.microsoft.com/office/powerpoint/2010/main" val="202254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2E25-054F-DD03-DF99-25454204809F}"/>
              </a:ext>
            </a:extLst>
          </p:cNvPr>
          <p:cNvSpPr>
            <a:spLocks noGrp="1"/>
          </p:cNvSpPr>
          <p:nvPr>
            <p:ph type="title"/>
          </p:nvPr>
        </p:nvSpPr>
        <p:spPr/>
        <p:txBody>
          <a:bodyPr/>
          <a:lstStyle/>
          <a:p>
            <a:br>
              <a:rPr lang="en-US" dirty="0"/>
            </a:br>
            <a:r>
              <a:rPr lang="en-US" dirty="0"/>
              <a:t>Car Speeds in School Zones</a:t>
            </a:r>
          </a:p>
        </p:txBody>
      </p:sp>
      <p:sp>
        <p:nvSpPr>
          <p:cNvPr id="3" name="Content Placeholder 2">
            <a:extLst>
              <a:ext uri="{FF2B5EF4-FFF2-40B4-BE49-F238E27FC236}">
                <a16:creationId xmlns:a16="http://schemas.microsoft.com/office/drawing/2014/main" id="{D872FB8E-A1ED-C7AD-D318-8093E428B39F}"/>
              </a:ext>
            </a:extLst>
          </p:cNvPr>
          <p:cNvSpPr>
            <a:spLocks noGrp="1"/>
          </p:cNvSpPr>
          <p:nvPr>
            <p:ph idx="1"/>
          </p:nvPr>
        </p:nvSpPr>
        <p:spPr/>
        <p:txBody>
          <a:bodyPr>
            <a:normAutofit lnSpcReduction="10000"/>
          </a:bodyPr>
          <a:lstStyle/>
          <a:p>
            <a:pPr marL="0" indent="0">
              <a:buNone/>
            </a:pPr>
            <a:r>
              <a:rPr lang="en-US" b="1" dirty="0"/>
              <a:t>Scenario: </a:t>
            </a:r>
            <a:r>
              <a:rPr lang="en-US" dirty="0"/>
              <a:t>A traffic study from a year ago showed that the speeds of cars passing through a school zone were normally distributed with a mean of 25 mph and a standard deviation of 3 mph.</a:t>
            </a:r>
          </a:p>
          <a:p>
            <a:pPr marL="914400" lvl="1" indent="-457200">
              <a:buFont typeface="+mj-lt"/>
              <a:buAutoNum type="alphaLcParenR"/>
            </a:pPr>
            <a:r>
              <a:rPr lang="en-US" dirty="0"/>
              <a:t>What is the probability a car is traveling through at less than 20 mph?</a:t>
            </a:r>
          </a:p>
          <a:p>
            <a:pPr marL="914400" lvl="1" indent="-457200">
              <a:buFont typeface="+mj-lt"/>
              <a:buAutoNum type="alphaLcParenR"/>
            </a:pPr>
            <a:r>
              <a:rPr lang="en-US" dirty="0"/>
              <a:t>What is the probability a car is traveling through between 23 and 28 mph?</a:t>
            </a:r>
          </a:p>
          <a:p>
            <a:pPr marL="914400" lvl="1" indent="-457200">
              <a:buFont typeface="+mj-lt"/>
              <a:buAutoNum type="alphaLcParenR"/>
            </a:pPr>
            <a:r>
              <a:rPr lang="en-US" dirty="0"/>
              <a:t>At what speed do the fastest 5% of drivers pass through the school zone?</a:t>
            </a:r>
          </a:p>
          <a:p>
            <a:pPr marL="914400" lvl="1" indent="-457200">
              <a:buFont typeface="+mj-lt"/>
              <a:buAutoNum type="alphaLcParenR"/>
            </a:pPr>
            <a:r>
              <a:rPr lang="en-US" dirty="0"/>
              <a:t>Last week, a new traffic study was conducted, and the traveling speeds were reported for 51 randomly selected vehicles passing through the school zone. The average speed was 28 mph. What is the probability of observing this result? What might this suggest about travelers passing through the school zone?</a:t>
            </a:r>
          </a:p>
        </p:txBody>
      </p:sp>
    </p:spTree>
    <p:extLst>
      <p:ext uri="{BB962C8B-B14F-4D97-AF65-F5344CB8AC3E}">
        <p14:creationId xmlns:p14="http://schemas.microsoft.com/office/powerpoint/2010/main" val="65400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1391-2C4F-301D-0E71-A183EE5DD876}"/>
              </a:ext>
            </a:extLst>
          </p:cNvPr>
          <p:cNvSpPr>
            <a:spLocks noGrp="1"/>
          </p:cNvSpPr>
          <p:nvPr>
            <p:ph type="title"/>
          </p:nvPr>
        </p:nvSpPr>
        <p:spPr/>
        <p:txBody>
          <a:bodyPr/>
          <a:lstStyle/>
          <a:p>
            <a:br>
              <a:rPr lang="en-US" dirty="0"/>
            </a:br>
            <a:r>
              <a:rPr lang="en-US" dirty="0"/>
              <a:t>Grocery Spending</a:t>
            </a:r>
          </a:p>
        </p:txBody>
      </p:sp>
      <p:sp>
        <p:nvSpPr>
          <p:cNvPr id="3" name="Content Placeholder 2">
            <a:extLst>
              <a:ext uri="{FF2B5EF4-FFF2-40B4-BE49-F238E27FC236}">
                <a16:creationId xmlns:a16="http://schemas.microsoft.com/office/drawing/2014/main" id="{26ECC0D7-8209-A120-C8C8-EEB029C09E1F}"/>
              </a:ext>
            </a:extLst>
          </p:cNvPr>
          <p:cNvSpPr>
            <a:spLocks noGrp="1"/>
          </p:cNvSpPr>
          <p:nvPr>
            <p:ph idx="1"/>
          </p:nvPr>
        </p:nvSpPr>
        <p:spPr/>
        <p:txBody>
          <a:bodyPr>
            <a:normAutofit fontScale="85000" lnSpcReduction="10000"/>
          </a:bodyPr>
          <a:lstStyle/>
          <a:p>
            <a:pPr marL="0" indent="0">
              <a:buNone/>
            </a:pPr>
            <a:r>
              <a:rPr lang="en-US" b="1" dirty="0"/>
              <a:t>Scenario: </a:t>
            </a:r>
            <a:r>
              <a:rPr lang="en-US" dirty="0"/>
              <a:t>Weekly grocery spending for members at a grocery store can be approximated by a normal distribution with a mean of $143 and a standard deviation of $37.</a:t>
            </a:r>
          </a:p>
          <a:p>
            <a:pPr marL="914400" lvl="1" indent="-457200">
              <a:buFont typeface="+mj-lt"/>
              <a:buAutoNum type="alphaLcParenR"/>
            </a:pPr>
            <a:r>
              <a:rPr lang="en-US" dirty="0"/>
              <a:t>What is the probability that a member spends more than $190?</a:t>
            </a:r>
          </a:p>
          <a:p>
            <a:pPr marL="914400" lvl="1" indent="-457200">
              <a:buFont typeface="+mj-lt"/>
              <a:buAutoNum type="alphaLcParenR"/>
            </a:pPr>
            <a:r>
              <a:rPr lang="en-US" dirty="0"/>
              <a:t>What is the probability that a member spends between $100 and $150?</a:t>
            </a:r>
          </a:p>
          <a:p>
            <a:pPr marL="914400" lvl="1" indent="-457200">
              <a:buFont typeface="+mj-lt"/>
              <a:buAutoNum type="alphaLcParenR"/>
            </a:pPr>
            <a:r>
              <a:rPr lang="en-US" dirty="0"/>
              <a:t>The grocery store provides a “$10 off” coupon to the top 15% of spenders each week. How much does a member need to spend in order to get the coupon?</a:t>
            </a:r>
          </a:p>
          <a:p>
            <a:pPr marL="914400" lvl="1" indent="-457200">
              <a:buFont typeface="+mj-lt"/>
              <a:buAutoNum type="alphaLcParenR"/>
            </a:pPr>
            <a:r>
              <a:rPr lang="en-US" dirty="0"/>
              <a:t>In new grocery store opened across town. The management wants to know whether this new grocery store is impacting their sales. In a random sample of 33 customers, the observed average spending was only $126. What is the probability of observing a sample of 33 customers whose average spending was $126 or less? How should the management interpret this?</a:t>
            </a:r>
          </a:p>
        </p:txBody>
      </p:sp>
    </p:spTree>
    <p:extLst>
      <p:ext uri="{BB962C8B-B14F-4D97-AF65-F5344CB8AC3E}">
        <p14:creationId xmlns:p14="http://schemas.microsoft.com/office/powerpoint/2010/main" val="60046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Exam Week</a:t>
            </a:r>
          </a:p>
          <a:p>
            <a:r>
              <a:rPr lang="en-US" dirty="0"/>
              <a:t>How to prepare…</a:t>
            </a:r>
          </a:p>
          <a:p>
            <a:pPr lvl="1"/>
            <a:r>
              <a:rPr lang="en-US" dirty="0"/>
              <a:t>Review your class notes</a:t>
            </a:r>
          </a:p>
          <a:p>
            <a:pPr lvl="1"/>
            <a:r>
              <a:rPr lang="en-US" dirty="0"/>
              <a:t>Review your homework assignments from MyOpenMath</a:t>
            </a:r>
          </a:p>
          <a:p>
            <a:pPr lvl="1"/>
            <a:r>
              <a:rPr lang="en-US" dirty="0"/>
              <a:t>Complete the optional Practice for Exam I on MyOpenMath</a:t>
            </a:r>
          </a:p>
          <a:p>
            <a:r>
              <a:rPr lang="en-US" b="1" dirty="0"/>
              <a:t>Homework: </a:t>
            </a:r>
            <a:r>
              <a:rPr lang="en-US" dirty="0"/>
              <a:t>Prepare for Exam I</a:t>
            </a:r>
            <a:endParaRPr lang="en-US" b="1" i="1" dirty="0"/>
          </a:p>
          <a:p>
            <a:endParaRPr lang="en-US" b="1" i="1" dirty="0"/>
          </a:p>
        </p:txBody>
      </p:sp>
    </p:spTree>
    <p:extLst>
      <p:ext uri="{BB962C8B-B14F-4D97-AF65-F5344CB8AC3E}">
        <p14:creationId xmlns:p14="http://schemas.microsoft.com/office/powerpoint/2010/main" val="301650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65CA-9B28-93C7-D80F-B9A599BCD22F}"/>
              </a:ext>
            </a:extLst>
          </p:cNvPr>
          <p:cNvSpPr>
            <a:spLocks noGrp="1"/>
          </p:cNvSpPr>
          <p:nvPr>
            <p:ph type="title"/>
          </p:nvPr>
        </p:nvSpPr>
        <p:spPr/>
        <p:txBody>
          <a:bodyPr/>
          <a:lstStyle/>
          <a:p>
            <a:br>
              <a:rPr lang="en-US" dirty="0"/>
            </a:br>
            <a:r>
              <a:rPr lang="en-US" dirty="0"/>
              <a:t>About These Slides</a:t>
            </a:r>
          </a:p>
        </p:txBody>
      </p:sp>
      <p:sp>
        <p:nvSpPr>
          <p:cNvPr id="3" name="Content Placeholder 2">
            <a:extLst>
              <a:ext uri="{FF2B5EF4-FFF2-40B4-BE49-F238E27FC236}">
                <a16:creationId xmlns:a16="http://schemas.microsoft.com/office/drawing/2014/main" id="{43122470-BF0A-A7D6-E7C2-2702366328F1}"/>
              </a:ext>
            </a:extLst>
          </p:cNvPr>
          <p:cNvSpPr>
            <a:spLocks noGrp="1"/>
          </p:cNvSpPr>
          <p:nvPr>
            <p:ph idx="1"/>
          </p:nvPr>
        </p:nvSpPr>
        <p:spPr/>
        <p:txBody>
          <a:bodyPr>
            <a:normAutofit fontScale="92500" lnSpcReduction="10000"/>
          </a:bodyPr>
          <a:lstStyle/>
          <a:p>
            <a:r>
              <a:rPr lang="en-US" dirty="0"/>
              <a:t>Each slide contains a scenario and questions associated with events and probabilities of events</a:t>
            </a:r>
          </a:p>
          <a:p>
            <a:r>
              <a:rPr lang="en-US" dirty="0"/>
              <a:t>You’ll need to decide what distribution applies</a:t>
            </a:r>
          </a:p>
          <a:p>
            <a:pPr lvl="1"/>
            <a:r>
              <a:rPr lang="en-US" dirty="0"/>
              <a:t>Equally likely (uniform) outcomes</a:t>
            </a:r>
          </a:p>
          <a:p>
            <a:pPr lvl="1"/>
            <a:r>
              <a:rPr lang="en-US" dirty="0"/>
              <a:t>Binomial distribution</a:t>
            </a:r>
          </a:p>
          <a:p>
            <a:pPr lvl="1"/>
            <a:r>
              <a:rPr lang="en-US" dirty="0"/>
              <a:t>Normal distribution</a:t>
            </a:r>
          </a:p>
          <a:p>
            <a:pPr lvl="1"/>
            <a:r>
              <a:rPr lang="en-US" dirty="0"/>
              <a:t>Sampling distribution via the Central Limit Theorem</a:t>
            </a:r>
          </a:p>
          <a:p>
            <a:r>
              <a:rPr lang="en-US" dirty="0"/>
              <a:t>Then you’ll need to apply what you know about working with those distributions to answer the questions</a:t>
            </a:r>
          </a:p>
        </p:txBody>
      </p:sp>
    </p:spTree>
    <p:extLst>
      <p:ext uri="{BB962C8B-B14F-4D97-AF65-F5344CB8AC3E}">
        <p14:creationId xmlns:p14="http://schemas.microsoft.com/office/powerpoint/2010/main" val="267264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758E-FA7A-146B-08B8-808D0AA02F62}"/>
              </a:ext>
            </a:extLst>
          </p:cNvPr>
          <p:cNvSpPr>
            <a:spLocks noGrp="1"/>
          </p:cNvSpPr>
          <p:nvPr>
            <p:ph type="title"/>
          </p:nvPr>
        </p:nvSpPr>
        <p:spPr/>
        <p:txBody>
          <a:bodyPr/>
          <a:lstStyle/>
          <a:p>
            <a:br>
              <a:rPr lang="en-US" dirty="0"/>
            </a:br>
            <a:r>
              <a:rPr lang="en-US" dirty="0"/>
              <a:t>Commute Times</a:t>
            </a:r>
          </a:p>
        </p:txBody>
      </p:sp>
      <p:sp>
        <p:nvSpPr>
          <p:cNvPr id="3" name="Content Placeholder 2">
            <a:extLst>
              <a:ext uri="{FF2B5EF4-FFF2-40B4-BE49-F238E27FC236}">
                <a16:creationId xmlns:a16="http://schemas.microsoft.com/office/drawing/2014/main" id="{904D2E95-F66F-7D9D-FC8C-48D1443D8CDD}"/>
              </a:ext>
            </a:extLst>
          </p:cNvPr>
          <p:cNvSpPr>
            <a:spLocks noGrp="1"/>
          </p:cNvSpPr>
          <p:nvPr>
            <p:ph idx="1"/>
          </p:nvPr>
        </p:nvSpPr>
        <p:spPr/>
        <p:txBody>
          <a:bodyPr/>
          <a:lstStyle/>
          <a:p>
            <a:pPr marL="0" indent="0">
              <a:buNone/>
            </a:pPr>
            <a:r>
              <a:rPr lang="en-US" b="1" dirty="0"/>
              <a:t>Scenario: </a:t>
            </a:r>
            <a:r>
              <a:rPr lang="en-US" dirty="0"/>
              <a:t>Commute times to campus follow an approximately normal distribution with a mean of 25 minutes and a standard deviation of 5 minutes.</a:t>
            </a:r>
          </a:p>
          <a:p>
            <a:pPr marL="914400" lvl="1" indent="-457200">
              <a:buFont typeface="+mj-lt"/>
              <a:buAutoNum type="alphaLcParenR"/>
            </a:pPr>
            <a:r>
              <a:rPr lang="en-US" dirty="0"/>
              <a:t>What is the probability a randomly selected student’s commute takes less than 20 minutes?</a:t>
            </a:r>
          </a:p>
          <a:p>
            <a:pPr marL="914400" lvl="1" indent="-457200">
              <a:buFont typeface="+mj-lt"/>
              <a:buAutoNum type="alphaLcParenR"/>
            </a:pPr>
            <a:r>
              <a:rPr lang="en-US" dirty="0"/>
              <a:t>What is the probability a commute takes more than 30 minutes?</a:t>
            </a:r>
          </a:p>
          <a:p>
            <a:pPr marL="914400" lvl="1" indent="-457200">
              <a:buFont typeface="+mj-lt"/>
              <a:buAutoNum type="alphaLcParenR"/>
            </a:pPr>
            <a:r>
              <a:rPr lang="en-US" dirty="0"/>
              <a:t>What is the probability a commute takes between 22 and 28 minutes?</a:t>
            </a:r>
          </a:p>
          <a:p>
            <a:pPr marL="914400" lvl="1" indent="-457200">
              <a:buFont typeface="+mj-lt"/>
              <a:buAutoNum type="alphaLcParenR"/>
            </a:pPr>
            <a:r>
              <a:rPr lang="en-US" dirty="0"/>
              <a:t>How long are the longest 10% of commute times?</a:t>
            </a:r>
          </a:p>
          <a:p>
            <a:pPr marL="914400" lvl="1" indent="-457200">
              <a:buFont typeface="+mj-lt"/>
              <a:buAutoNum type="alphaLcParenR"/>
            </a:pPr>
            <a:r>
              <a:rPr lang="en-US" dirty="0"/>
              <a:t>What is the probability that a randomly sampled collection of 10 commuters reports an average commute time of at least 28 minutes?</a:t>
            </a:r>
          </a:p>
        </p:txBody>
      </p:sp>
    </p:spTree>
    <p:extLst>
      <p:ext uri="{BB962C8B-B14F-4D97-AF65-F5344CB8AC3E}">
        <p14:creationId xmlns:p14="http://schemas.microsoft.com/office/powerpoint/2010/main" val="284749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33E-7580-FEE2-47DC-ECC67837318E}"/>
              </a:ext>
            </a:extLst>
          </p:cNvPr>
          <p:cNvSpPr>
            <a:spLocks noGrp="1"/>
          </p:cNvSpPr>
          <p:nvPr>
            <p:ph type="title"/>
          </p:nvPr>
        </p:nvSpPr>
        <p:spPr/>
        <p:txBody>
          <a:bodyPr/>
          <a:lstStyle/>
          <a:p>
            <a:br>
              <a:rPr lang="en-US" dirty="0"/>
            </a:br>
            <a:r>
              <a:rPr lang="en-US" dirty="0"/>
              <a:t>Club Participation and GPA</a:t>
            </a:r>
          </a:p>
        </p:txBody>
      </p:sp>
      <p:sp>
        <p:nvSpPr>
          <p:cNvPr id="3" name="Content Placeholder 2">
            <a:extLst>
              <a:ext uri="{FF2B5EF4-FFF2-40B4-BE49-F238E27FC236}">
                <a16:creationId xmlns:a16="http://schemas.microsoft.com/office/drawing/2014/main" id="{DF2A9209-7FC7-96FF-742C-5BF01CF1BBC0}"/>
              </a:ext>
            </a:extLst>
          </p:cNvPr>
          <p:cNvSpPr>
            <a:spLocks noGrp="1"/>
          </p:cNvSpPr>
          <p:nvPr>
            <p:ph idx="1"/>
          </p:nvPr>
        </p:nvSpPr>
        <p:spPr/>
        <p:txBody>
          <a:bodyPr/>
          <a:lstStyle/>
          <a:p>
            <a:pPr marL="0" indent="0">
              <a:buNone/>
            </a:pPr>
            <a:r>
              <a:rPr lang="en-US" b="1" dirty="0"/>
              <a:t>Scenario: </a:t>
            </a:r>
            <a:r>
              <a:rPr lang="en-US" dirty="0"/>
              <a:t>A survey of 300 students asks about participation in campus clubs and whether their GPA is above 3.5. The table below summarizes the results:</a:t>
            </a:r>
          </a:p>
          <a:p>
            <a:pPr marL="0" indent="0" algn="ctr">
              <a:buNone/>
            </a:pPr>
            <a:endParaRPr lang="en-US" b="1" dirty="0"/>
          </a:p>
        </p:txBody>
      </p:sp>
      <p:graphicFrame>
        <p:nvGraphicFramePr>
          <p:cNvPr id="6" name="Table 5">
            <a:extLst>
              <a:ext uri="{FF2B5EF4-FFF2-40B4-BE49-F238E27FC236}">
                <a16:creationId xmlns:a16="http://schemas.microsoft.com/office/drawing/2014/main" id="{4E886431-7B4B-3079-9EE5-2293DBEE9005}"/>
              </a:ext>
            </a:extLst>
          </p:cNvPr>
          <p:cNvGraphicFramePr>
            <a:graphicFrameLocks noGrp="1"/>
          </p:cNvGraphicFramePr>
          <p:nvPr>
            <p:extLst>
              <p:ext uri="{D42A27DB-BD31-4B8C-83A1-F6EECF244321}">
                <p14:modId xmlns:p14="http://schemas.microsoft.com/office/powerpoint/2010/main" val="605298540"/>
              </p:ext>
            </p:extLst>
          </p:nvPr>
        </p:nvGraphicFramePr>
        <p:xfrm>
          <a:off x="1451579" y="2902539"/>
          <a:ext cx="5540185" cy="1828800"/>
        </p:xfrm>
        <a:graphic>
          <a:graphicData uri="http://schemas.openxmlformats.org/drawingml/2006/table">
            <a:tbl>
              <a:tblPr firstRow="1" bandRow="1">
                <a:tableStyleId>{5C22544A-7EE6-4342-B048-85BDC9FD1C3A}</a:tableStyleId>
              </a:tblPr>
              <a:tblGrid>
                <a:gridCol w="1108037">
                  <a:extLst>
                    <a:ext uri="{9D8B030D-6E8A-4147-A177-3AD203B41FA5}">
                      <a16:colId xmlns:a16="http://schemas.microsoft.com/office/drawing/2014/main" val="3511924936"/>
                    </a:ext>
                  </a:extLst>
                </a:gridCol>
                <a:gridCol w="1108037">
                  <a:extLst>
                    <a:ext uri="{9D8B030D-6E8A-4147-A177-3AD203B41FA5}">
                      <a16:colId xmlns:a16="http://schemas.microsoft.com/office/drawing/2014/main" val="1414486120"/>
                    </a:ext>
                  </a:extLst>
                </a:gridCol>
                <a:gridCol w="1108037">
                  <a:extLst>
                    <a:ext uri="{9D8B030D-6E8A-4147-A177-3AD203B41FA5}">
                      <a16:colId xmlns:a16="http://schemas.microsoft.com/office/drawing/2014/main" val="3598565885"/>
                    </a:ext>
                  </a:extLst>
                </a:gridCol>
                <a:gridCol w="1108037">
                  <a:extLst>
                    <a:ext uri="{9D8B030D-6E8A-4147-A177-3AD203B41FA5}">
                      <a16:colId xmlns:a16="http://schemas.microsoft.com/office/drawing/2014/main" val="123819737"/>
                    </a:ext>
                  </a:extLst>
                </a:gridCol>
                <a:gridCol w="1108037">
                  <a:extLst>
                    <a:ext uri="{9D8B030D-6E8A-4147-A177-3AD203B41FA5}">
                      <a16:colId xmlns:a16="http://schemas.microsoft.com/office/drawing/2014/main" val="877028792"/>
                    </a:ext>
                  </a:extLst>
                </a:gridCol>
              </a:tblGrid>
              <a:tr h="338195">
                <a:tc>
                  <a:txBody>
                    <a:bodyPr/>
                    <a:lstStyle/>
                    <a:p>
                      <a:endParaRPr lang="en-US" dirty="0"/>
                    </a:p>
                  </a:txBody>
                  <a:tcPr anchor="ctr"/>
                </a:tc>
                <a:tc>
                  <a:txBody>
                    <a:bodyPr/>
                    <a:lstStyle/>
                    <a:p>
                      <a:pPr algn="ctr"/>
                      <a:endParaRPr lang="en-US"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GPA &gt; 3.5</a:t>
                      </a:r>
                      <a:endParaRPr lang="en-US" dirty="0"/>
                    </a:p>
                  </a:txBody>
                  <a:tcPr anchor="ctr"/>
                </a:tc>
                <a:tc hMerge="1">
                  <a:txBody>
                    <a:bodyPr/>
                    <a:lstStyle/>
                    <a:p>
                      <a:pPr algn="ctr"/>
                      <a:endParaRPr lang="en-US" dirty="0"/>
                    </a:p>
                  </a:txBody>
                  <a:tcPr anchor="ctr"/>
                </a:tc>
                <a:tc>
                  <a:txBody>
                    <a:bodyPr/>
                    <a:lstStyle/>
                    <a:p>
                      <a:endParaRPr lang="en-US" dirty="0"/>
                    </a:p>
                  </a:txBody>
                  <a:tcPr anchor="ctr"/>
                </a:tc>
                <a:extLst>
                  <a:ext uri="{0D108BD9-81ED-4DB2-BD59-A6C34878D82A}">
                    <a16:rowId xmlns:a16="http://schemas.microsoft.com/office/drawing/2014/main" val="4121923567"/>
                  </a:ext>
                </a:extLst>
              </a:tr>
              <a:tr h="338195">
                <a:tc>
                  <a:txBody>
                    <a:bodyPr/>
                    <a:lstStyle/>
                    <a:p>
                      <a:endParaRPr lang="en-US" dirty="0"/>
                    </a:p>
                  </a:txBody>
                  <a:tcPr/>
                </a:tc>
                <a:tc>
                  <a:txBody>
                    <a:bodyPr/>
                    <a:lstStyle/>
                    <a:p>
                      <a:endParaRPr lang="en-US" dirty="0"/>
                    </a:p>
                  </a:txBody>
                  <a:tcPr/>
                </a:tc>
                <a:tc>
                  <a:txBody>
                    <a:bodyPr/>
                    <a:lstStyle/>
                    <a:p>
                      <a:r>
                        <a:rPr lang="en-US" dirty="0"/>
                        <a:t>Yes</a:t>
                      </a:r>
                    </a:p>
                  </a:txBody>
                  <a:tcPr/>
                </a:tc>
                <a:tc>
                  <a:txBody>
                    <a:bodyPr/>
                    <a:lstStyle/>
                    <a:p>
                      <a:r>
                        <a:rPr lang="en-US" dirty="0"/>
                        <a:t>No</a:t>
                      </a:r>
                    </a:p>
                  </a:txBody>
                  <a:tcPr/>
                </a:tc>
                <a:tc>
                  <a:txBody>
                    <a:bodyPr/>
                    <a:lstStyle/>
                    <a:p>
                      <a:r>
                        <a:rPr lang="en-US" dirty="0"/>
                        <a:t>Total</a:t>
                      </a:r>
                    </a:p>
                  </a:txBody>
                  <a:tcPr/>
                </a:tc>
                <a:extLst>
                  <a:ext uri="{0D108BD9-81ED-4DB2-BD59-A6C34878D82A}">
                    <a16:rowId xmlns:a16="http://schemas.microsoft.com/office/drawing/2014/main" val="1149286408"/>
                  </a:ext>
                </a:extLst>
              </a:tr>
              <a:tr h="338195">
                <a:tc rowSpan="2">
                  <a:txBody>
                    <a:bodyPr/>
                    <a:lstStyle/>
                    <a:p>
                      <a:pPr algn="ctr"/>
                      <a:r>
                        <a:rPr lang="en-US" dirty="0"/>
                        <a:t>In a </a:t>
                      </a:r>
                    </a:p>
                    <a:p>
                      <a:pPr algn="ctr"/>
                      <a:r>
                        <a:rPr lang="en-US" dirty="0"/>
                        <a:t>Club</a:t>
                      </a:r>
                    </a:p>
                  </a:txBody>
                  <a:tcPr/>
                </a:tc>
                <a:tc>
                  <a:txBody>
                    <a:bodyPr/>
                    <a:lstStyle/>
                    <a:p>
                      <a:r>
                        <a:rPr lang="en-US" dirty="0"/>
                        <a:t>Yes</a:t>
                      </a:r>
                    </a:p>
                  </a:txBody>
                  <a:tcPr/>
                </a:tc>
                <a:tc>
                  <a:txBody>
                    <a:bodyPr/>
                    <a:lstStyle/>
                    <a:p>
                      <a:r>
                        <a:rPr lang="en-US" dirty="0"/>
                        <a:t>120</a:t>
                      </a:r>
                    </a:p>
                  </a:txBody>
                  <a:tcPr anchor="ctr"/>
                </a:tc>
                <a:tc>
                  <a:txBody>
                    <a:bodyPr/>
                    <a:lstStyle/>
                    <a:p>
                      <a:r>
                        <a:rPr lang="en-US"/>
                        <a:t>60</a:t>
                      </a:r>
                    </a:p>
                  </a:txBody>
                  <a:tcPr anchor="ctr"/>
                </a:tc>
                <a:tc>
                  <a:txBody>
                    <a:bodyPr/>
                    <a:lstStyle/>
                    <a:p>
                      <a:r>
                        <a:rPr lang="en-US" dirty="0"/>
                        <a:t>180</a:t>
                      </a:r>
                    </a:p>
                  </a:txBody>
                  <a:tcPr anchor="ctr"/>
                </a:tc>
                <a:extLst>
                  <a:ext uri="{0D108BD9-81ED-4DB2-BD59-A6C34878D82A}">
                    <a16:rowId xmlns:a16="http://schemas.microsoft.com/office/drawing/2014/main" val="226045035"/>
                  </a:ext>
                </a:extLst>
              </a:tr>
              <a:tr h="338195">
                <a:tc vMerge="1">
                  <a:txBody>
                    <a:bodyPr/>
                    <a:lstStyle/>
                    <a:p>
                      <a:endParaRPr lang="en-US" dirty="0"/>
                    </a:p>
                  </a:txBody>
                  <a:tcPr/>
                </a:tc>
                <a:tc>
                  <a:txBody>
                    <a:bodyPr/>
                    <a:lstStyle/>
                    <a:p>
                      <a:r>
                        <a:rPr lang="en-US" dirty="0"/>
                        <a:t>No</a:t>
                      </a:r>
                    </a:p>
                  </a:txBody>
                  <a:tcPr/>
                </a:tc>
                <a:tc>
                  <a:txBody>
                    <a:bodyPr/>
                    <a:lstStyle/>
                    <a:p>
                      <a:r>
                        <a:rPr lang="en-US" dirty="0"/>
                        <a:t>45</a:t>
                      </a:r>
                    </a:p>
                  </a:txBody>
                  <a:tcPr anchor="ctr"/>
                </a:tc>
                <a:tc>
                  <a:txBody>
                    <a:bodyPr/>
                    <a:lstStyle/>
                    <a:p>
                      <a:r>
                        <a:rPr lang="en-US" dirty="0"/>
                        <a:t>75</a:t>
                      </a:r>
                    </a:p>
                  </a:txBody>
                  <a:tcPr/>
                </a:tc>
                <a:tc>
                  <a:txBody>
                    <a:bodyPr/>
                    <a:lstStyle/>
                    <a:p>
                      <a:r>
                        <a:rPr lang="en-US" dirty="0"/>
                        <a:t>120</a:t>
                      </a:r>
                    </a:p>
                  </a:txBody>
                  <a:tcPr/>
                </a:tc>
                <a:extLst>
                  <a:ext uri="{0D108BD9-81ED-4DB2-BD59-A6C34878D82A}">
                    <a16:rowId xmlns:a16="http://schemas.microsoft.com/office/drawing/2014/main" val="605131197"/>
                  </a:ext>
                </a:extLst>
              </a:tr>
              <a:tr h="338195">
                <a:tc>
                  <a:txBody>
                    <a:bodyPr/>
                    <a:lstStyle/>
                    <a:p>
                      <a:endParaRPr lang="en-US" dirty="0"/>
                    </a:p>
                  </a:txBody>
                  <a:tcPr/>
                </a:tc>
                <a:tc>
                  <a:txBody>
                    <a:bodyPr/>
                    <a:lstStyle/>
                    <a:p>
                      <a:r>
                        <a:rPr lang="en-US" dirty="0"/>
                        <a:t>Total</a:t>
                      </a:r>
                    </a:p>
                  </a:txBody>
                  <a:tcPr/>
                </a:tc>
                <a:tc>
                  <a:txBody>
                    <a:bodyPr/>
                    <a:lstStyle/>
                    <a:p>
                      <a:r>
                        <a:rPr lang="en-US" dirty="0"/>
                        <a:t>165</a:t>
                      </a:r>
                    </a:p>
                  </a:txBody>
                  <a:tcPr/>
                </a:tc>
                <a:tc>
                  <a:txBody>
                    <a:bodyPr/>
                    <a:lstStyle/>
                    <a:p>
                      <a:r>
                        <a:rPr lang="en-US" dirty="0"/>
                        <a:t>135</a:t>
                      </a:r>
                    </a:p>
                  </a:txBody>
                  <a:tcPr/>
                </a:tc>
                <a:tc>
                  <a:txBody>
                    <a:bodyPr/>
                    <a:lstStyle/>
                    <a:p>
                      <a:r>
                        <a:rPr lang="en-US" dirty="0"/>
                        <a:t>300</a:t>
                      </a:r>
                    </a:p>
                  </a:txBody>
                  <a:tcPr/>
                </a:tc>
                <a:extLst>
                  <a:ext uri="{0D108BD9-81ED-4DB2-BD59-A6C34878D82A}">
                    <a16:rowId xmlns:a16="http://schemas.microsoft.com/office/drawing/2014/main" val="1691965905"/>
                  </a:ext>
                </a:extLst>
              </a:tr>
            </a:tbl>
          </a:graphicData>
        </a:graphic>
      </p:graphicFrame>
      <p:sp>
        <p:nvSpPr>
          <p:cNvPr id="7" name="TextBox 6">
            <a:extLst>
              <a:ext uri="{FF2B5EF4-FFF2-40B4-BE49-F238E27FC236}">
                <a16:creationId xmlns:a16="http://schemas.microsoft.com/office/drawing/2014/main" id="{B51D42A2-0DB7-BC1B-9E3D-19D9F9BFFF07}"/>
              </a:ext>
            </a:extLst>
          </p:cNvPr>
          <p:cNvSpPr txBox="1"/>
          <p:nvPr/>
        </p:nvSpPr>
        <p:spPr>
          <a:xfrm>
            <a:off x="7100047" y="2902539"/>
            <a:ext cx="3954807" cy="2862322"/>
          </a:xfrm>
          <a:prstGeom prst="rect">
            <a:avLst/>
          </a:prstGeom>
          <a:noFill/>
        </p:spPr>
        <p:txBody>
          <a:bodyPr wrap="square" rtlCol="0">
            <a:spAutoFit/>
          </a:bodyPr>
          <a:lstStyle/>
          <a:p>
            <a:pPr marL="342900" indent="-342900">
              <a:buFont typeface="+mj-lt"/>
              <a:buAutoNum type="alphaLcParenR"/>
            </a:pPr>
            <a:r>
              <a:rPr lang="en-US" dirty="0"/>
              <a:t>What is the probability a randomly selected student has a GPA above 3.5? </a:t>
            </a:r>
          </a:p>
          <a:p>
            <a:pPr marL="342900" indent="-342900">
              <a:buFont typeface="+mj-lt"/>
              <a:buAutoNum type="alphaLcParenR"/>
            </a:pPr>
            <a:r>
              <a:rPr lang="en-US" dirty="0"/>
              <a:t>What is the probability a randomly selected student is both a club member and has a GPA above 3.5? </a:t>
            </a:r>
          </a:p>
          <a:p>
            <a:pPr marL="342900" indent="-342900">
              <a:buFont typeface="+mj-lt"/>
              <a:buAutoNum type="alphaLcParenR"/>
            </a:pPr>
            <a:r>
              <a:rPr lang="en-US" dirty="0"/>
              <a:t>What is the probability a student has a GPA above 3.5 given they are not a club member?</a:t>
            </a:r>
          </a:p>
        </p:txBody>
      </p:sp>
      <p:sp>
        <p:nvSpPr>
          <p:cNvPr id="8" name="TextBox 7">
            <a:extLst>
              <a:ext uri="{FF2B5EF4-FFF2-40B4-BE49-F238E27FC236}">
                <a16:creationId xmlns:a16="http://schemas.microsoft.com/office/drawing/2014/main" id="{F5617A08-3C96-890B-D96A-1DFD548BD4A7}"/>
              </a:ext>
            </a:extLst>
          </p:cNvPr>
          <p:cNvSpPr txBox="1"/>
          <p:nvPr/>
        </p:nvSpPr>
        <p:spPr>
          <a:xfrm>
            <a:off x="1581374" y="4937760"/>
            <a:ext cx="4671842" cy="923330"/>
          </a:xfrm>
          <a:prstGeom prst="rect">
            <a:avLst/>
          </a:prstGeom>
          <a:noFill/>
        </p:spPr>
        <p:txBody>
          <a:bodyPr wrap="square" rtlCol="0">
            <a:spAutoFit/>
          </a:bodyPr>
          <a:lstStyle/>
          <a:p>
            <a:pPr marL="342900" indent="-342900">
              <a:buFont typeface="+mj-lt"/>
              <a:buAutoNum type="alphaLcParenR" startAt="4"/>
            </a:pPr>
            <a:r>
              <a:rPr lang="en-US" dirty="0"/>
              <a:t>Are GPA and club membership independent? Justify your answer.</a:t>
            </a:r>
          </a:p>
          <a:p>
            <a:endParaRPr lang="en-US" dirty="0"/>
          </a:p>
        </p:txBody>
      </p:sp>
    </p:spTree>
    <p:extLst>
      <p:ext uri="{BB962C8B-B14F-4D97-AF65-F5344CB8AC3E}">
        <p14:creationId xmlns:p14="http://schemas.microsoft.com/office/powerpoint/2010/main" val="95937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3224-340B-FFCE-D821-ED1D2ACCD68B}"/>
              </a:ext>
            </a:extLst>
          </p:cNvPr>
          <p:cNvSpPr>
            <a:spLocks noGrp="1"/>
          </p:cNvSpPr>
          <p:nvPr>
            <p:ph type="title"/>
          </p:nvPr>
        </p:nvSpPr>
        <p:spPr/>
        <p:txBody>
          <a:bodyPr/>
          <a:lstStyle/>
          <a:p>
            <a:br>
              <a:rPr lang="en-US" dirty="0"/>
            </a:br>
            <a:r>
              <a:rPr lang="en-US" dirty="0"/>
              <a:t>Job Interviews</a:t>
            </a:r>
          </a:p>
        </p:txBody>
      </p:sp>
      <p:sp>
        <p:nvSpPr>
          <p:cNvPr id="3" name="Content Placeholder 2">
            <a:extLst>
              <a:ext uri="{FF2B5EF4-FFF2-40B4-BE49-F238E27FC236}">
                <a16:creationId xmlns:a16="http://schemas.microsoft.com/office/drawing/2014/main" id="{4C00F591-A237-4F39-B8EC-203480D6DF5B}"/>
              </a:ext>
            </a:extLst>
          </p:cNvPr>
          <p:cNvSpPr>
            <a:spLocks noGrp="1"/>
          </p:cNvSpPr>
          <p:nvPr>
            <p:ph idx="1"/>
          </p:nvPr>
        </p:nvSpPr>
        <p:spPr/>
        <p:txBody>
          <a:bodyPr/>
          <a:lstStyle/>
          <a:p>
            <a:pPr marL="0" indent="0">
              <a:buNone/>
            </a:pPr>
            <a:r>
              <a:rPr lang="en-US" b="1" dirty="0"/>
              <a:t>Scenario: </a:t>
            </a:r>
            <a:r>
              <a:rPr lang="en-US" dirty="0"/>
              <a:t>A career services center has tracked that students historically are invited to interviews for 37% of the jobs they apply to. A student applies to 18 jobs.</a:t>
            </a:r>
          </a:p>
          <a:p>
            <a:pPr marL="914400" lvl="1" indent="-457200">
              <a:buFont typeface="+mj-lt"/>
              <a:buAutoNum type="alphaLcParenR"/>
            </a:pPr>
            <a:r>
              <a:rPr lang="en-US" dirty="0"/>
              <a:t>What is the probability they are invited to exactly 6 interviews?</a:t>
            </a:r>
          </a:p>
          <a:p>
            <a:pPr marL="914400" lvl="1" indent="-457200">
              <a:buFont typeface="+mj-lt"/>
              <a:buAutoNum type="alphaLcParenR"/>
            </a:pPr>
            <a:r>
              <a:rPr lang="en-US" dirty="0"/>
              <a:t>What is the probability they are invited to at least 8 interviews?</a:t>
            </a:r>
          </a:p>
          <a:p>
            <a:pPr marL="914400" lvl="1" indent="-457200">
              <a:buFont typeface="+mj-lt"/>
              <a:buAutoNum type="alphaLcParenR"/>
            </a:pPr>
            <a:r>
              <a:rPr lang="en-US" dirty="0"/>
              <a:t>What is the probability they are invited to fewer than 3 interviews?</a:t>
            </a:r>
          </a:p>
        </p:txBody>
      </p:sp>
    </p:spTree>
    <p:extLst>
      <p:ext uri="{BB962C8B-B14F-4D97-AF65-F5344CB8AC3E}">
        <p14:creationId xmlns:p14="http://schemas.microsoft.com/office/powerpoint/2010/main" val="364178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81C-7380-C6D3-5535-AE47E75BD1B7}"/>
              </a:ext>
            </a:extLst>
          </p:cNvPr>
          <p:cNvSpPr>
            <a:spLocks noGrp="1"/>
          </p:cNvSpPr>
          <p:nvPr>
            <p:ph type="title"/>
          </p:nvPr>
        </p:nvSpPr>
        <p:spPr/>
        <p:txBody>
          <a:bodyPr/>
          <a:lstStyle/>
          <a:p>
            <a:br>
              <a:rPr lang="en-US" dirty="0"/>
            </a:br>
            <a:r>
              <a:rPr lang="en-US" dirty="0"/>
              <a:t>Exam Scores</a:t>
            </a:r>
          </a:p>
        </p:txBody>
      </p:sp>
      <p:sp>
        <p:nvSpPr>
          <p:cNvPr id="3" name="Content Placeholder 2">
            <a:extLst>
              <a:ext uri="{FF2B5EF4-FFF2-40B4-BE49-F238E27FC236}">
                <a16:creationId xmlns:a16="http://schemas.microsoft.com/office/drawing/2014/main" id="{E3CE7785-5ED8-A5EF-2F53-2D39138EC13E}"/>
              </a:ext>
            </a:extLst>
          </p:cNvPr>
          <p:cNvSpPr>
            <a:spLocks noGrp="1"/>
          </p:cNvSpPr>
          <p:nvPr>
            <p:ph idx="1"/>
          </p:nvPr>
        </p:nvSpPr>
        <p:spPr/>
        <p:txBody>
          <a:bodyPr/>
          <a:lstStyle/>
          <a:p>
            <a:pPr marL="0" indent="0">
              <a:buNone/>
            </a:pPr>
            <a:r>
              <a:rPr lang="en-US" b="1" dirty="0"/>
              <a:t>Scenario: </a:t>
            </a:r>
            <a:r>
              <a:rPr lang="en-US" dirty="0"/>
              <a:t>Exam scores in a statistics class are normally distributed with a mean of 78 and a standard deviation of 8.</a:t>
            </a:r>
          </a:p>
          <a:p>
            <a:pPr marL="914400" lvl="1" indent="-457200">
              <a:buFont typeface="+mj-lt"/>
              <a:buAutoNum type="alphaLcParenR"/>
            </a:pPr>
            <a:r>
              <a:rPr lang="en-US" dirty="0"/>
              <a:t>What is the probability a randomly selected student scores more than 90?</a:t>
            </a:r>
          </a:p>
          <a:p>
            <a:pPr marL="914400" lvl="1" indent="-457200">
              <a:buFont typeface="+mj-lt"/>
              <a:buAutoNum type="alphaLcParenR"/>
            </a:pPr>
            <a:r>
              <a:rPr lang="en-US" dirty="0"/>
              <a:t>What is the probability a score is between 70 and 85?</a:t>
            </a:r>
          </a:p>
          <a:p>
            <a:pPr marL="914400" lvl="1" indent="-457200">
              <a:buFont typeface="+mj-lt"/>
              <a:buAutoNum type="alphaLcParenR"/>
            </a:pPr>
            <a:r>
              <a:rPr lang="en-US" dirty="0"/>
              <a:t>What is the cutoff score for the top 5% of the class?</a:t>
            </a:r>
            <a:endParaRPr lang="en-US" b="1" dirty="0"/>
          </a:p>
        </p:txBody>
      </p:sp>
    </p:spTree>
    <p:extLst>
      <p:ext uri="{BB962C8B-B14F-4D97-AF65-F5344CB8AC3E}">
        <p14:creationId xmlns:p14="http://schemas.microsoft.com/office/powerpoint/2010/main" val="326917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D5AF-4A56-DDC3-8A17-BD8FDD0EEB73}"/>
              </a:ext>
            </a:extLst>
          </p:cNvPr>
          <p:cNvSpPr>
            <a:spLocks noGrp="1"/>
          </p:cNvSpPr>
          <p:nvPr>
            <p:ph type="title"/>
          </p:nvPr>
        </p:nvSpPr>
        <p:spPr/>
        <p:txBody>
          <a:bodyPr/>
          <a:lstStyle/>
          <a:p>
            <a:br>
              <a:rPr lang="en-US" dirty="0"/>
            </a:br>
            <a:r>
              <a:rPr lang="en-US" dirty="0"/>
              <a:t>Spending Habits</a:t>
            </a:r>
          </a:p>
        </p:txBody>
      </p:sp>
      <p:sp>
        <p:nvSpPr>
          <p:cNvPr id="3" name="Content Placeholder 2">
            <a:extLst>
              <a:ext uri="{FF2B5EF4-FFF2-40B4-BE49-F238E27FC236}">
                <a16:creationId xmlns:a16="http://schemas.microsoft.com/office/drawing/2014/main" id="{E3CE18B2-74FF-A811-3CC2-7A4D6BFFA236}"/>
              </a:ext>
            </a:extLst>
          </p:cNvPr>
          <p:cNvSpPr>
            <a:spLocks noGrp="1"/>
          </p:cNvSpPr>
          <p:nvPr>
            <p:ph idx="1"/>
          </p:nvPr>
        </p:nvSpPr>
        <p:spPr/>
        <p:txBody>
          <a:bodyPr/>
          <a:lstStyle/>
          <a:p>
            <a:pPr marL="0" indent="0">
              <a:buNone/>
            </a:pPr>
            <a:r>
              <a:rPr lang="en-US" b="1" dirty="0"/>
              <a:t>Scenario: </a:t>
            </a:r>
            <a:r>
              <a:rPr lang="en-US" dirty="0"/>
              <a:t>A marketing survey asks 200 respondents about their weekly spending at a coffee shop and categorizes them by spending range and frequency of visits. The results are summarized below:</a:t>
            </a:r>
          </a:p>
          <a:p>
            <a:pPr marL="0" indent="0">
              <a:buNone/>
            </a:pPr>
            <a:endParaRPr lang="en-US" b="1" dirty="0"/>
          </a:p>
        </p:txBody>
      </p:sp>
      <p:graphicFrame>
        <p:nvGraphicFramePr>
          <p:cNvPr id="4" name="Table 3">
            <a:extLst>
              <a:ext uri="{FF2B5EF4-FFF2-40B4-BE49-F238E27FC236}">
                <a16:creationId xmlns:a16="http://schemas.microsoft.com/office/drawing/2014/main" id="{E992B7CA-4AE9-91B9-C16F-EE6506DECBDD}"/>
              </a:ext>
            </a:extLst>
          </p:cNvPr>
          <p:cNvGraphicFramePr>
            <a:graphicFrameLocks noGrp="1"/>
          </p:cNvGraphicFramePr>
          <p:nvPr>
            <p:extLst>
              <p:ext uri="{D42A27DB-BD31-4B8C-83A1-F6EECF244321}">
                <p14:modId xmlns:p14="http://schemas.microsoft.com/office/powerpoint/2010/main" val="2390642182"/>
              </p:ext>
            </p:extLst>
          </p:nvPr>
        </p:nvGraphicFramePr>
        <p:xfrm>
          <a:off x="1137148" y="3150048"/>
          <a:ext cx="5844564" cy="2541108"/>
        </p:xfrm>
        <a:graphic>
          <a:graphicData uri="http://schemas.openxmlformats.org/drawingml/2006/table">
            <a:tbl>
              <a:tblPr firstRow="1" bandRow="1">
                <a:tableStyleId>{5C22544A-7EE6-4342-B048-85BDC9FD1C3A}</a:tableStyleId>
              </a:tblPr>
              <a:tblGrid>
                <a:gridCol w="1168913">
                  <a:extLst>
                    <a:ext uri="{9D8B030D-6E8A-4147-A177-3AD203B41FA5}">
                      <a16:colId xmlns:a16="http://schemas.microsoft.com/office/drawing/2014/main" val="2494079219"/>
                    </a:ext>
                  </a:extLst>
                </a:gridCol>
                <a:gridCol w="1168913">
                  <a:extLst>
                    <a:ext uri="{9D8B030D-6E8A-4147-A177-3AD203B41FA5}">
                      <a16:colId xmlns:a16="http://schemas.microsoft.com/office/drawing/2014/main" val="3750807015"/>
                    </a:ext>
                  </a:extLst>
                </a:gridCol>
                <a:gridCol w="1168913">
                  <a:extLst>
                    <a:ext uri="{9D8B030D-6E8A-4147-A177-3AD203B41FA5}">
                      <a16:colId xmlns:a16="http://schemas.microsoft.com/office/drawing/2014/main" val="2318789175"/>
                    </a:ext>
                  </a:extLst>
                </a:gridCol>
                <a:gridCol w="1399814">
                  <a:extLst>
                    <a:ext uri="{9D8B030D-6E8A-4147-A177-3AD203B41FA5}">
                      <a16:colId xmlns:a16="http://schemas.microsoft.com/office/drawing/2014/main" val="4104817808"/>
                    </a:ext>
                  </a:extLst>
                </a:gridCol>
                <a:gridCol w="938011">
                  <a:extLst>
                    <a:ext uri="{9D8B030D-6E8A-4147-A177-3AD203B41FA5}">
                      <a16:colId xmlns:a16="http://schemas.microsoft.com/office/drawing/2014/main" val="669564659"/>
                    </a:ext>
                  </a:extLst>
                </a:gridCol>
              </a:tblGrid>
              <a:tr h="354833">
                <a:tc>
                  <a:txBody>
                    <a:bodyPr/>
                    <a:lstStyle/>
                    <a:p>
                      <a:endParaRPr lang="en-US" dirty="0"/>
                    </a:p>
                  </a:txBody>
                  <a:tcPr/>
                </a:tc>
                <a:tc>
                  <a:txBody>
                    <a:bodyPr/>
                    <a:lstStyle/>
                    <a:p>
                      <a:endParaRPr lang="en-US" dirty="0"/>
                    </a:p>
                  </a:txBody>
                  <a:tcPr/>
                </a:tc>
                <a:tc gridSpan="2">
                  <a:txBody>
                    <a:bodyPr/>
                    <a:lstStyle/>
                    <a:p>
                      <a:pPr algn="ctr"/>
                      <a:r>
                        <a:rPr lang="en-US" dirty="0"/>
                        <a:t>Coffee Shop Visits</a:t>
                      </a:r>
                    </a:p>
                  </a:txBody>
                  <a:tcPr/>
                </a:tc>
                <a:tc hMerge="1">
                  <a:txBody>
                    <a:bodyPr/>
                    <a:lstStyle/>
                    <a:p>
                      <a:endParaRPr lang="en-US" dirty="0"/>
                    </a:p>
                  </a:txBody>
                  <a:tcPr/>
                </a:tc>
                <a:tc>
                  <a:txBody>
                    <a:bodyPr/>
                    <a:lstStyle/>
                    <a:p>
                      <a:endParaRPr lang="en-US"/>
                    </a:p>
                  </a:txBody>
                  <a:tcPr/>
                </a:tc>
                <a:extLst>
                  <a:ext uri="{0D108BD9-81ED-4DB2-BD59-A6C34878D82A}">
                    <a16:rowId xmlns:a16="http://schemas.microsoft.com/office/drawing/2014/main" val="3206176738"/>
                  </a:ext>
                </a:extLst>
              </a:tr>
              <a:tr h="620957">
                <a:tc>
                  <a:txBody>
                    <a:bodyPr/>
                    <a:lstStyle/>
                    <a:p>
                      <a:endParaRPr lang="en-US" dirty="0"/>
                    </a:p>
                  </a:txBody>
                  <a:tcPr/>
                </a:tc>
                <a:tc>
                  <a:txBody>
                    <a:bodyPr/>
                    <a:lstStyle/>
                    <a:p>
                      <a:endParaRPr lang="en-US" dirty="0"/>
                    </a:p>
                  </a:txBody>
                  <a:tcPr/>
                </a:tc>
                <a:tc>
                  <a:txBody>
                    <a:bodyPr/>
                    <a:lstStyle/>
                    <a:p>
                      <a:r>
                        <a:rPr lang="en-US" dirty="0"/>
                        <a:t>Frequent (4+)</a:t>
                      </a:r>
                    </a:p>
                  </a:txBody>
                  <a:tcPr/>
                </a:tc>
                <a:tc>
                  <a:txBody>
                    <a:bodyPr/>
                    <a:lstStyle/>
                    <a:p>
                      <a:r>
                        <a:rPr lang="en-US" dirty="0"/>
                        <a:t>Occasional (1- 3)</a:t>
                      </a:r>
                    </a:p>
                  </a:txBody>
                  <a:tcPr/>
                </a:tc>
                <a:tc>
                  <a:txBody>
                    <a:bodyPr/>
                    <a:lstStyle/>
                    <a:p>
                      <a:r>
                        <a:rPr lang="en-US" dirty="0"/>
                        <a:t>Total</a:t>
                      </a:r>
                    </a:p>
                  </a:txBody>
                  <a:tcPr/>
                </a:tc>
                <a:extLst>
                  <a:ext uri="{0D108BD9-81ED-4DB2-BD59-A6C34878D82A}">
                    <a16:rowId xmlns:a16="http://schemas.microsoft.com/office/drawing/2014/main" val="3682339718"/>
                  </a:ext>
                </a:extLst>
              </a:tr>
              <a:tr h="354833">
                <a:tc rowSpan="3">
                  <a:txBody>
                    <a:bodyPr/>
                    <a:lstStyle/>
                    <a:p>
                      <a:pPr algn="ctr"/>
                      <a:endParaRPr lang="en-US" dirty="0"/>
                    </a:p>
                    <a:p>
                      <a:pPr algn="ctr"/>
                      <a:r>
                        <a:rPr lang="en-US" dirty="0"/>
                        <a:t>Weekly</a:t>
                      </a:r>
                    </a:p>
                    <a:p>
                      <a:pPr algn="ctr"/>
                      <a:r>
                        <a:rPr lang="en-US" dirty="0"/>
                        <a:t>Spending</a:t>
                      </a:r>
                    </a:p>
                  </a:txBody>
                  <a:tcPr/>
                </a:tc>
                <a:tc>
                  <a:txBody>
                    <a:bodyPr/>
                    <a:lstStyle/>
                    <a:p>
                      <a:r>
                        <a:rPr lang="en-US" dirty="0"/>
                        <a:t>&lt; $10</a:t>
                      </a:r>
                    </a:p>
                  </a:txBody>
                  <a:tcPr/>
                </a:tc>
                <a:tc>
                  <a:txBody>
                    <a:bodyPr/>
                    <a:lstStyle/>
                    <a:p>
                      <a:r>
                        <a:rPr lang="en-US" dirty="0"/>
                        <a:t>30</a:t>
                      </a:r>
                    </a:p>
                  </a:txBody>
                  <a:tcPr/>
                </a:tc>
                <a:tc>
                  <a:txBody>
                    <a:bodyPr/>
                    <a:lstStyle/>
                    <a:p>
                      <a:r>
                        <a:rPr lang="en-US" dirty="0"/>
                        <a:t>50</a:t>
                      </a:r>
                    </a:p>
                  </a:txBody>
                  <a:tcPr/>
                </a:tc>
                <a:tc>
                  <a:txBody>
                    <a:bodyPr/>
                    <a:lstStyle/>
                    <a:p>
                      <a:r>
                        <a:rPr lang="en-US" dirty="0"/>
                        <a:t>80</a:t>
                      </a:r>
                    </a:p>
                  </a:txBody>
                  <a:tcPr/>
                </a:tc>
                <a:extLst>
                  <a:ext uri="{0D108BD9-81ED-4DB2-BD59-A6C34878D82A}">
                    <a16:rowId xmlns:a16="http://schemas.microsoft.com/office/drawing/2014/main" val="1819900022"/>
                  </a:ext>
                </a:extLst>
              </a:tr>
              <a:tr h="437988">
                <a:tc vMerge="1">
                  <a:txBody>
                    <a:bodyPr/>
                    <a:lstStyle/>
                    <a:p>
                      <a:endParaRPr lang="en-US" dirty="0"/>
                    </a:p>
                  </a:txBody>
                  <a:tcPr/>
                </a:tc>
                <a:tc>
                  <a:txBody>
                    <a:bodyPr/>
                    <a:lstStyle/>
                    <a:p>
                      <a:r>
                        <a:rPr lang="en-US" dirty="0"/>
                        <a:t>$10 - $20</a:t>
                      </a:r>
                    </a:p>
                  </a:txBody>
                  <a:tcPr/>
                </a:tc>
                <a:tc>
                  <a:txBody>
                    <a:bodyPr/>
                    <a:lstStyle/>
                    <a:p>
                      <a:r>
                        <a:rPr lang="en-US" dirty="0"/>
                        <a:t>40</a:t>
                      </a:r>
                    </a:p>
                  </a:txBody>
                  <a:tcPr/>
                </a:tc>
                <a:tc>
                  <a:txBody>
                    <a:bodyPr/>
                    <a:lstStyle/>
                    <a:p>
                      <a:r>
                        <a:rPr lang="en-US" dirty="0"/>
                        <a:t>60</a:t>
                      </a:r>
                    </a:p>
                  </a:txBody>
                  <a:tcPr/>
                </a:tc>
                <a:tc>
                  <a:txBody>
                    <a:bodyPr/>
                    <a:lstStyle/>
                    <a:p>
                      <a:r>
                        <a:rPr lang="en-US" dirty="0"/>
                        <a:t>100</a:t>
                      </a:r>
                    </a:p>
                  </a:txBody>
                  <a:tcPr/>
                </a:tc>
                <a:extLst>
                  <a:ext uri="{0D108BD9-81ED-4DB2-BD59-A6C34878D82A}">
                    <a16:rowId xmlns:a16="http://schemas.microsoft.com/office/drawing/2014/main" val="2511288684"/>
                  </a:ext>
                </a:extLst>
              </a:tr>
              <a:tr h="354833">
                <a:tc vMerge="1">
                  <a:txBody>
                    <a:bodyPr/>
                    <a:lstStyle/>
                    <a:p>
                      <a:endParaRPr lang="en-US" dirty="0"/>
                    </a:p>
                  </a:txBody>
                  <a:tcPr/>
                </a:tc>
                <a:tc>
                  <a:txBody>
                    <a:bodyPr/>
                    <a:lstStyle/>
                    <a:p>
                      <a:r>
                        <a:rPr lang="en-US" dirty="0"/>
                        <a:t>&gt; $20</a:t>
                      </a:r>
                    </a:p>
                  </a:txBody>
                  <a:tcPr/>
                </a:tc>
                <a:tc>
                  <a:txBody>
                    <a:bodyPr/>
                    <a:lstStyle/>
                    <a:p>
                      <a:r>
                        <a:rPr lang="en-US" dirty="0"/>
                        <a:t>15</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2776472146"/>
                  </a:ext>
                </a:extLst>
              </a:tr>
              <a:tr h="354833">
                <a:tc>
                  <a:txBody>
                    <a:bodyPr/>
                    <a:lstStyle/>
                    <a:p>
                      <a:endParaRPr lang="en-US" dirty="0"/>
                    </a:p>
                  </a:txBody>
                  <a:tcPr/>
                </a:tc>
                <a:tc>
                  <a:txBody>
                    <a:bodyPr/>
                    <a:lstStyle/>
                    <a:p>
                      <a:r>
                        <a:rPr lang="en-US" dirty="0"/>
                        <a:t>Total</a:t>
                      </a:r>
                    </a:p>
                  </a:txBody>
                  <a:tcPr/>
                </a:tc>
                <a:tc>
                  <a:txBody>
                    <a:bodyPr/>
                    <a:lstStyle/>
                    <a:p>
                      <a:r>
                        <a:rPr lang="en-US" dirty="0"/>
                        <a:t>85</a:t>
                      </a:r>
                    </a:p>
                  </a:txBody>
                  <a:tcPr/>
                </a:tc>
                <a:tc>
                  <a:txBody>
                    <a:bodyPr/>
                    <a:lstStyle/>
                    <a:p>
                      <a:r>
                        <a:rPr lang="en-US" dirty="0"/>
                        <a:t>115</a:t>
                      </a:r>
                    </a:p>
                  </a:txBody>
                  <a:tcPr/>
                </a:tc>
                <a:tc>
                  <a:txBody>
                    <a:bodyPr/>
                    <a:lstStyle/>
                    <a:p>
                      <a:r>
                        <a:rPr lang="en-US" dirty="0"/>
                        <a:t>200</a:t>
                      </a:r>
                    </a:p>
                  </a:txBody>
                  <a:tcPr/>
                </a:tc>
                <a:extLst>
                  <a:ext uri="{0D108BD9-81ED-4DB2-BD59-A6C34878D82A}">
                    <a16:rowId xmlns:a16="http://schemas.microsoft.com/office/drawing/2014/main" val="1580007239"/>
                  </a:ext>
                </a:extLst>
              </a:tr>
            </a:tbl>
          </a:graphicData>
        </a:graphic>
      </p:graphicFrame>
      <p:sp>
        <p:nvSpPr>
          <p:cNvPr id="5" name="TextBox 4">
            <a:extLst>
              <a:ext uri="{FF2B5EF4-FFF2-40B4-BE49-F238E27FC236}">
                <a16:creationId xmlns:a16="http://schemas.microsoft.com/office/drawing/2014/main" id="{032A8A7B-37DD-F167-FAE5-82E87C6FA89B}"/>
              </a:ext>
            </a:extLst>
          </p:cNvPr>
          <p:cNvSpPr txBox="1"/>
          <p:nvPr/>
        </p:nvSpPr>
        <p:spPr>
          <a:xfrm>
            <a:off x="7121562" y="2914160"/>
            <a:ext cx="4572000" cy="3139321"/>
          </a:xfrm>
          <a:prstGeom prst="rect">
            <a:avLst/>
          </a:prstGeom>
          <a:noFill/>
        </p:spPr>
        <p:txBody>
          <a:bodyPr wrap="square" rtlCol="0">
            <a:spAutoFit/>
          </a:bodyPr>
          <a:lstStyle/>
          <a:p>
            <a:pPr marL="342900" indent="-342900">
              <a:buFont typeface="+mj-lt"/>
              <a:buAutoNum type="alphaLcParenR"/>
            </a:pPr>
            <a:r>
              <a:rPr lang="en-US" dirty="0"/>
              <a:t>What is the probability a respondent spends $10–$20 per week?</a:t>
            </a:r>
          </a:p>
          <a:p>
            <a:pPr marL="342900" indent="-342900">
              <a:buFont typeface="+mj-lt"/>
              <a:buAutoNum type="alphaLcParenR"/>
            </a:pPr>
            <a:r>
              <a:rPr lang="en-US" dirty="0"/>
              <a:t>What is the probability a respondent is a frequent visitor and spends &gt; $20 per week?</a:t>
            </a:r>
          </a:p>
          <a:p>
            <a:pPr marL="342900" indent="-342900">
              <a:buFont typeface="+mj-lt"/>
              <a:buAutoNum type="alphaLcParenR"/>
            </a:pPr>
            <a:r>
              <a:rPr lang="en-US" dirty="0"/>
              <a:t>What is the probability a respondent is a frequent visitor or spends &gt; $20 per week?</a:t>
            </a:r>
          </a:p>
          <a:p>
            <a:pPr marL="342900" indent="-342900">
              <a:buFont typeface="+mj-lt"/>
              <a:buAutoNum type="alphaLcParenR"/>
            </a:pPr>
            <a:r>
              <a:rPr lang="en-US" dirty="0"/>
              <a:t>What is the probability a respondent spends &gt; $20 given they are an occasional visitor?</a:t>
            </a:r>
          </a:p>
        </p:txBody>
      </p:sp>
    </p:spTree>
    <p:extLst>
      <p:ext uri="{BB962C8B-B14F-4D97-AF65-F5344CB8AC3E}">
        <p14:creationId xmlns:p14="http://schemas.microsoft.com/office/powerpoint/2010/main" val="458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CC2B-3487-21A5-88D5-BA6AC6E363B1}"/>
              </a:ext>
            </a:extLst>
          </p:cNvPr>
          <p:cNvSpPr>
            <a:spLocks noGrp="1"/>
          </p:cNvSpPr>
          <p:nvPr>
            <p:ph type="title"/>
          </p:nvPr>
        </p:nvSpPr>
        <p:spPr/>
        <p:txBody>
          <a:bodyPr/>
          <a:lstStyle/>
          <a:p>
            <a:br>
              <a:rPr lang="en-US" dirty="0"/>
            </a:br>
            <a:r>
              <a:rPr lang="en-US" dirty="0"/>
              <a:t>Length of Salamanders</a:t>
            </a:r>
          </a:p>
        </p:txBody>
      </p:sp>
      <p:sp>
        <p:nvSpPr>
          <p:cNvPr id="3" name="Content Placeholder 2">
            <a:extLst>
              <a:ext uri="{FF2B5EF4-FFF2-40B4-BE49-F238E27FC236}">
                <a16:creationId xmlns:a16="http://schemas.microsoft.com/office/drawing/2014/main" id="{4296AA97-D49E-3967-C84E-FDF2C4380DCE}"/>
              </a:ext>
            </a:extLst>
          </p:cNvPr>
          <p:cNvSpPr>
            <a:spLocks noGrp="1"/>
          </p:cNvSpPr>
          <p:nvPr>
            <p:ph idx="1"/>
          </p:nvPr>
        </p:nvSpPr>
        <p:spPr/>
        <p:txBody>
          <a:bodyPr/>
          <a:lstStyle/>
          <a:p>
            <a:pPr marL="0" indent="0">
              <a:buNone/>
            </a:pPr>
            <a:r>
              <a:rPr lang="en-US" b="1" dirty="0"/>
              <a:t>Scenario: </a:t>
            </a:r>
            <a:r>
              <a:rPr lang="en-US" dirty="0"/>
              <a:t>The lengths of salamanders are nearly normally distributed with a mean of 16 cm and a standard deviation of 2.5 cm.</a:t>
            </a:r>
          </a:p>
          <a:p>
            <a:pPr marL="914400" lvl="1" indent="-457200">
              <a:buFont typeface="+mj-lt"/>
              <a:buAutoNum type="alphaLcParenR"/>
            </a:pPr>
            <a:r>
              <a:rPr lang="en-US" dirty="0"/>
              <a:t>What is the probability a salamander is shorter than 13.25 cm?</a:t>
            </a:r>
          </a:p>
          <a:p>
            <a:pPr marL="914400" lvl="1" indent="-457200">
              <a:buFont typeface="+mj-lt"/>
              <a:buAutoNum type="alphaLcParenR"/>
            </a:pPr>
            <a:r>
              <a:rPr lang="en-US" dirty="0"/>
              <a:t>What is the probability a salamander is at least 20 cm long?</a:t>
            </a:r>
          </a:p>
          <a:p>
            <a:pPr marL="914400" lvl="1" indent="-457200">
              <a:buFont typeface="+mj-lt"/>
              <a:buAutoNum type="alphaLcParenR"/>
            </a:pPr>
            <a:r>
              <a:rPr lang="en-US" dirty="0"/>
              <a:t>What length are the shortest 25% of salamanders?</a:t>
            </a:r>
          </a:p>
          <a:p>
            <a:pPr marL="914400" lvl="1" indent="-457200">
              <a:buFont typeface="+mj-lt"/>
              <a:buAutoNum type="alphaLcParenR"/>
            </a:pPr>
            <a:r>
              <a:rPr lang="en-US" dirty="0"/>
              <a:t>What is the probability that a random sample of 7 salamanders have an average length exceeding 17cm?</a:t>
            </a:r>
          </a:p>
        </p:txBody>
      </p:sp>
    </p:spTree>
    <p:extLst>
      <p:ext uri="{BB962C8B-B14F-4D97-AF65-F5344CB8AC3E}">
        <p14:creationId xmlns:p14="http://schemas.microsoft.com/office/powerpoint/2010/main" val="45488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9906-D454-9B9D-C874-7AABBFA6E886}"/>
              </a:ext>
            </a:extLst>
          </p:cNvPr>
          <p:cNvSpPr>
            <a:spLocks noGrp="1"/>
          </p:cNvSpPr>
          <p:nvPr>
            <p:ph type="title"/>
          </p:nvPr>
        </p:nvSpPr>
        <p:spPr/>
        <p:txBody>
          <a:bodyPr/>
          <a:lstStyle/>
          <a:p>
            <a:br>
              <a:rPr lang="en-US" dirty="0"/>
            </a:br>
            <a:r>
              <a:rPr lang="en-US" dirty="0"/>
              <a:t>Online Reviews</a:t>
            </a:r>
          </a:p>
        </p:txBody>
      </p:sp>
      <p:sp>
        <p:nvSpPr>
          <p:cNvPr id="3" name="Content Placeholder 2">
            <a:extLst>
              <a:ext uri="{FF2B5EF4-FFF2-40B4-BE49-F238E27FC236}">
                <a16:creationId xmlns:a16="http://schemas.microsoft.com/office/drawing/2014/main" id="{B72858C3-5CB3-00D0-C9DF-29B1C7886D05}"/>
              </a:ext>
            </a:extLst>
          </p:cNvPr>
          <p:cNvSpPr>
            <a:spLocks noGrp="1"/>
          </p:cNvSpPr>
          <p:nvPr>
            <p:ph idx="1"/>
          </p:nvPr>
        </p:nvSpPr>
        <p:spPr/>
        <p:txBody>
          <a:bodyPr>
            <a:normAutofit/>
          </a:bodyPr>
          <a:lstStyle/>
          <a:p>
            <a:pPr marL="0" indent="0">
              <a:buNone/>
            </a:pPr>
            <a:r>
              <a:rPr lang="en-US" b="1" dirty="0"/>
              <a:t>Scenario: </a:t>
            </a:r>
            <a:r>
              <a:rPr lang="en-US" dirty="0"/>
              <a:t>A consumer watchdog group notes that about 4% of customer reviews left on an online retail site are fake. For 43 randomly selected reviews:</a:t>
            </a:r>
          </a:p>
          <a:p>
            <a:pPr marL="914400" lvl="1" indent="-457200">
              <a:buFont typeface="+mj-lt"/>
              <a:buAutoNum type="alphaLcParenR"/>
            </a:pPr>
            <a:r>
              <a:rPr lang="en-US" dirty="0"/>
              <a:t>What is the probability exactly 3 are fake?</a:t>
            </a:r>
          </a:p>
          <a:p>
            <a:pPr marL="914400" lvl="1" indent="-457200">
              <a:buFont typeface="+mj-lt"/>
              <a:buAutoNum type="alphaLcParenR"/>
            </a:pPr>
            <a:r>
              <a:rPr lang="en-US" dirty="0"/>
              <a:t>What is the probability at least 5 are fake?</a:t>
            </a:r>
          </a:p>
          <a:p>
            <a:pPr marL="914400" lvl="1" indent="-457200">
              <a:buFont typeface="+mj-lt"/>
              <a:buAutoNum type="alphaLcParenR"/>
            </a:pPr>
            <a:r>
              <a:rPr lang="en-US" dirty="0"/>
              <a:t>What is the probability that none are fake?</a:t>
            </a:r>
          </a:p>
          <a:p>
            <a:pPr marL="914400" lvl="1" indent="-457200">
              <a:buFont typeface="+mj-lt"/>
              <a:buAutoNum type="alphaLcParenR"/>
            </a:pPr>
            <a:r>
              <a:rPr lang="en-US" dirty="0"/>
              <a:t>A random sample of 350 reviews from a particular seller’s account shows that 9% of reviews left were fake. What is the probability of observing at least 9% fake reviews out of a random sample of 350? What might this suggest about the particular seller?</a:t>
            </a:r>
          </a:p>
        </p:txBody>
      </p:sp>
    </p:spTree>
    <p:extLst>
      <p:ext uri="{BB962C8B-B14F-4D97-AF65-F5344CB8AC3E}">
        <p14:creationId xmlns:p14="http://schemas.microsoft.com/office/powerpoint/2010/main" val="34306215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10070</TotalTime>
  <Words>1535</Words>
  <Application>Microsoft Macintosh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Gallery</vt:lpstr>
      <vt:lpstr>Probability Workshop</vt:lpstr>
      <vt:lpstr> About These Slides</vt:lpstr>
      <vt:lpstr> Commute Times</vt:lpstr>
      <vt:lpstr> Club Participation and GPA</vt:lpstr>
      <vt:lpstr> Job Interviews</vt:lpstr>
      <vt:lpstr> Exam Scores</vt:lpstr>
      <vt:lpstr> Spending Habits</vt:lpstr>
      <vt:lpstr> Length of Salamanders</vt:lpstr>
      <vt:lpstr> Online Reviews</vt:lpstr>
      <vt:lpstr> Example: Hospital Length of Stay</vt:lpstr>
      <vt:lpstr> Psychology Experiment</vt:lpstr>
      <vt:lpstr> Retail Demand</vt:lpstr>
      <vt:lpstr> Campus Events</vt:lpstr>
      <vt:lpstr> Marketing Campaign</vt:lpstr>
      <vt:lpstr> Car Speeds in School Zones</vt:lpstr>
      <vt:lpstr> Grocery Spending</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22</cp:revision>
  <dcterms:created xsi:type="dcterms:W3CDTF">2024-12-23T01:10:10Z</dcterms:created>
  <dcterms:modified xsi:type="dcterms:W3CDTF">2024-12-31T17:24:51Z</dcterms:modified>
</cp:coreProperties>
</file>