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c5403902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c5403902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In summary, our goal is to make energy forecasting more accurate by using Transformers. We’ll compare our results to LSTM models to see the improvements. Thank you for listening! We’re happy to answer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c540390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c540390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Texas experiences extreme energy demand fluctuations due to heatwaves and winter storms. Without accurate forecasting, we risk blackouts during peak demand or inefficient power generation when demand is overestimated. Our goal is to develop a predictive model that enables power companies to better anticipate and manage future energy needs.</a:t>
            </a:r>
            <a:endParaRPr/>
          </a:p>
          <a:p>
            <a:pPr indent="0" lvl="0" marL="0" rtl="0" algn="l">
              <a:lnSpc>
                <a:spcPct val="115000"/>
              </a:lnSpc>
              <a:spcBef>
                <a:spcPts val="1200"/>
              </a:spcBef>
              <a:spcAft>
                <a:spcPts val="1200"/>
              </a:spcAft>
              <a:buNone/>
            </a:pPr>
            <a:r>
              <a:rPr lang="en"/>
              <a:t>The graph on the left, sourced from the ERCOT website, illustrates current demand, committed capacity, and projected future trends. Additionally, the headlines highlight ongoing concerns about Texas’ energy grid, including a 2026 forecast that suggests demand may surpass supply and a 2022 report on grid resilience during summer but with uncertainties.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c5403902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c5403902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Many energy companies rely on traditional forecasting models like ARIMA and LSTMs. However, these models have significant limitations. </a:t>
            </a:r>
            <a:endParaRPr/>
          </a:p>
          <a:p>
            <a:pPr indent="0" lvl="0" marL="0" rtl="0" algn="l">
              <a:lnSpc>
                <a:spcPct val="115000"/>
              </a:lnSpc>
              <a:spcBef>
                <a:spcPts val="1200"/>
              </a:spcBef>
              <a:spcAft>
                <a:spcPts val="0"/>
              </a:spcAft>
              <a:buNone/>
            </a:pPr>
            <a:r>
              <a:rPr lang="en"/>
              <a:t>ARIMA is effective for linear trends but struggles with capturing nonlinear energy consumption patterns. </a:t>
            </a:r>
            <a:endParaRPr/>
          </a:p>
          <a:p>
            <a:pPr indent="0" lvl="0" marL="0" rtl="0" algn="l">
              <a:lnSpc>
                <a:spcPct val="115000"/>
              </a:lnSpc>
              <a:spcBef>
                <a:spcPts val="1200"/>
              </a:spcBef>
              <a:spcAft>
                <a:spcPts val="0"/>
              </a:spcAft>
              <a:buNone/>
            </a:pPr>
            <a:r>
              <a:rPr lang="en"/>
              <a:t>Meanwhile, LSTMs, while better suited for sequential data, have difficulty retaining very long-term dependencies, which is crucial for accurate energy forecasting. </a:t>
            </a:r>
            <a:endParaRPr/>
          </a:p>
          <a:p>
            <a:pPr indent="0" lvl="0" marL="0" rtl="0" algn="l">
              <a:lnSpc>
                <a:spcPct val="115000"/>
              </a:lnSpc>
              <a:spcBef>
                <a:spcPts val="1200"/>
              </a:spcBef>
              <a:spcAft>
                <a:spcPts val="1200"/>
              </a:spcAft>
              <a:buNone/>
            </a:pPr>
            <a:r>
              <a:rPr lang="en"/>
              <a:t>Given these challenges, we need a more advanced approach that can handle complex patterns and improve long-term prediction accuracy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c5403902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c5403902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Our proposed solution is a Transformer-based model, which offers significant advantages for energy forecasting. Unlike traditional models, Transformers effectively capture long-range dependencies, making them well-suited for identifying trends in energy demand over time. The key to their success is the </a:t>
            </a:r>
            <a:r>
              <a:rPr b="1" lang="en">
                <a:solidFill>
                  <a:schemeClr val="dk1"/>
                </a:solidFill>
              </a:rPr>
              <a:t>self-attention mechanism</a:t>
            </a:r>
            <a:r>
              <a:rPr lang="en">
                <a:solidFill>
                  <a:schemeClr val="dk1"/>
                </a:solidFill>
              </a:rPr>
              <a:t>, which allows the model to focus on the most relevant data points, improving accuracy.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Because Transformers excel in time-series forecasting, they provide a more reliable and scalable approach for predicting energy consumption patterns, ultimately helping power companies optimize grid management and prevent disruptions</a:t>
            </a:r>
            <a:endParaRPr/>
          </a:p>
          <a:p>
            <a:pPr indent="0" lvl="0" marL="0" rtl="0" algn="l">
              <a:lnSpc>
                <a:spcPct val="115000"/>
              </a:lnSpc>
              <a:spcBef>
                <a:spcPts val="1200"/>
              </a:spcBef>
              <a:spcAft>
                <a:spcPts val="1200"/>
              </a:spcAft>
              <a:buNone/>
            </a:pPr>
            <a:r>
              <a:rPr lang="en"/>
              <a:t>Unlike LSTMs, which process data sequentially and struggle with long-term dependencies, Transformers leverage self-attention to analyze the entire dataset at once. This allows them to focus on the most critical time points, capturing trends more effectively and improving forecasting accuracy for complex energy consumption patterns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c5403902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c5403902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Our data will come from ERCOT, which tracks Texas electricity usage, and NOAA, which provides weather information. We’ll clean the data, remove missing values, and add features like temperature and time of day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c540390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c540390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We will compare two models: LSTM as our baseline and Transformer as our new approach. We’ll measure how well each model predicts energy use using RMSE, MAPE, and R² scores.</a:t>
            </a:r>
            <a:endParaRPr/>
          </a:p>
          <a:p>
            <a:pPr indent="0" lvl="0" marL="0" rtl="0" algn="l">
              <a:lnSpc>
                <a:spcPct val="115000"/>
              </a:lnSpc>
              <a:spcBef>
                <a:spcPts val="1200"/>
              </a:spcBef>
              <a:spcAft>
                <a:spcPts val="0"/>
              </a:spcAft>
              <a:buClr>
                <a:schemeClr val="dk1"/>
              </a:buClr>
              <a:buSzPts val="1100"/>
              <a:buFont typeface="Arial"/>
              <a:buNone/>
            </a:pPr>
            <a:r>
              <a:rPr lang="en"/>
              <a:t>LSTM is a type of recurrent neural network (RNN) designed to handle sequential data efficiently.</a:t>
            </a:r>
            <a:endParaRPr/>
          </a:p>
          <a:p>
            <a:pPr indent="0" lvl="0" marL="0" rtl="0" algn="l">
              <a:lnSpc>
                <a:spcPct val="115000"/>
              </a:lnSpc>
              <a:spcBef>
                <a:spcPts val="1200"/>
              </a:spcBef>
              <a:spcAft>
                <a:spcPts val="0"/>
              </a:spcAft>
              <a:buClr>
                <a:schemeClr val="dk1"/>
              </a:buClr>
              <a:buSzPts val="1100"/>
              <a:buFont typeface="Arial"/>
              <a:buNone/>
            </a:pPr>
            <a:r>
              <a:rPr lang="en"/>
              <a:t>It is commonly used for time-series forecasting, natural language processing (NLP), and other sequence-dependent tasks.</a:t>
            </a:r>
            <a:endParaRPr/>
          </a:p>
          <a:p>
            <a:pPr indent="0" lvl="0" marL="0" rtl="0" algn="l">
              <a:lnSpc>
                <a:spcPct val="115000"/>
              </a:lnSpc>
              <a:spcBef>
                <a:spcPts val="1200"/>
              </a:spcBef>
              <a:spcAft>
                <a:spcPts val="0"/>
              </a:spcAft>
              <a:buNone/>
            </a:pPr>
            <a:r>
              <a:rPr lang="en"/>
              <a:t>The LSTM model serves as a baseline, meaning its performance will be compared against a more advanced model.</a:t>
            </a:r>
            <a:endParaRPr/>
          </a:p>
          <a:p>
            <a:pPr indent="0" lvl="0" marL="0" rtl="0" algn="l">
              <a:lnSpc>
                <a:spcPct val="115000"/>
              </a:lnSpc>
              <a:spcBef>
                <a:spcPts val="1200"/>
              </a:spcBef>
              <a:spcAft>
                <a:spcPts val="0"/>
              </a:spcAft>
              <a:buClr>
                <a:schemeClr val="dk1"/>
              </a:buClr>
              <a:buSzPts val="1100"/>
              <a:buFont typeface="Arial"/>
              <a:buNone/>
            </a:pPr>
            <a:r>
              <a:rPr lang="en"/>
              <a:t>LSTM processes data step by step while Transformers process data all at once making it faster and it also can find patterns faster </a:t>
            </a:r>
            <a:endParaRPr/>
          </a:p>
          <a:p>
            <a:pPr indent="0" lvl="0" marL="0" rtl="0" algn="l">
              <a:lnSpc>
                <a:spcPct val="115000"/>
              </a:lnSpc>
              <a:spcBef>
                <a:spcPts val="1200"/>
              </a:spcBef>
              <a:spcAft>
                <a:spcPts val="0"/>
              </a:spcAft>
              <a:buClr>
                <a:schemeClr val="dk1"/>
              </a:buClr>
              <a:buSzPts val="1100"/>
              <a:buFont typeface="Arial"/>
              <a:buNone/>
            </a:pPr>
            <a:r>
              <a:rPr lang="en"/>
              <a:t>Transformers are deep learning models that utilize self-attention mechanisms to process sequential data in parallel rather than sequentially.</a:t>
            </a:r>
            <a:endParaRPr/>
          </a:p>
          <a:p>
            <a:pPr indent="0" lvl="0" marL="0" rtl="0" algn="l">
              <a:lnSpc>
                <a:spcPct val="115000"/>
              </a:lnSpc>
              <a:spcBef>
                <a:spcPts val="1200"/>
              </a:spcBef>
              <a:spcAft>
                <a:spcPts val="0"/>
              </a:spcAft>
              <a:buClr>
                <a:schemeClr val="dk1"/>
              </a:buClr>
              <a:buSzPts val="1100"/>
              <a:buFont typeface="Arial"/>
              <a:buNone/>
            </a:pPr>
            <a:r>
              <a:rPr lang="en"/>
              <a:t>They have outperformed LSTMs in many NLP and time-series forecasting tasks.</a:t>
            </a:r>
            <a:endParaRPr/>
          </a:p>
          <a:p>
            <a:pPr indent="0" lvl="0" marL="0" rtl="0" algn="l">
              <a:lnSpc>
                <a:spcPct val="115000"/>
              </a:lnSpc>
              <a:spcBef>
                <a:spcPts val="1200"/>
              </a:spcBef>
              <a:spcAft>
                <a:spcPts val="0"/>
              </a:spcAft>
              <a:buClr>
                <a:schemeClr val="dk1"/>
              </a:buClr>
              <a:buSzPts val="1100"/>
              <a:buFont typeface="Arial"/>
              <a:buNone/>
            </a:pPr>
            <a:r>
              <a:rPr lang="en"/>
              <a:t>The proposed Transformer model aims to improve upon LSTM in handling dependencies and extracting patterns in the data.</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RMSE (Root Mean Square Error)</a:t>
            </a:r>
            <a:r>
              <a:rPr lang="en">
                <a:solidFill>
                  <a:schemeClr val="dk1"/>
                </a:solidFill>
              </a:rPr>
              <a:t>: Measures the average error magnitude of a model’s predictions.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MAPE (Mean Absolute Percentage Error)</a:t>
            </a:r>
            <a:r>
              <a:rPr lang="en">
                <a:solidFill>
                  <a:schemeClr val="dk1"/>
                </a:solidFill>
              </a:rPr>
              <a:t>: Expresses prediction errors as a percentage of actual values, useful in business and financial applications.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R² Score (Coefficient of Determination)</a:t>
            </a:r>
            <a:r>
              <a:rPr lang="en">
                <a:solidFill>
                  <a:schemeClr val="dk1"/>
                </a:solidFill>
              </a:rPr>
              <a:t>: Indicates how well the model explains the variance in the target variable (higher is better, with a maximum value of 1).</a:t>
            </a:r>
            <a:endParaRPr>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c5403902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c5403902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Our project follows a structured timeline. We met with our professor for feedback in February, and now we’re at the proposal stage. By mid-March, we’ll finish data collection. April is for model training and evaluations, and in May, we will present our final report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c5403902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c5403902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 </a:t>
            </a:r>
            <a:r>
              <a:rPr lang="en"/>
              <a:t>Since we are working with deep learning models, we need enough storage and processing power. We plan to use Google Colab if needed. One challenge might be training time, but we’ll optimize our models to improve efficiency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c5403902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c5403902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If we face delays, we will focus on improving model accuracy instead. If a team member is unavailable, we will adjust tasks among us. If the Transformer model underperforms, we will refine the LSTM approach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txBox="1"/>
          <p:nvPr/>
        </p:nvSpPr>
        <p:spPr>
          <a:xfrm>
            <a:off x="796500" y="1696775"/>
            <a:ext cx="7551000" cy="266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Energy Consumption Forecasting</a:t>
            </a:r>
            <a:endParaRPr b="1" sz="3600">
              <a:solidFill>
                <a:srgbClr val="FFFFFF"/>
              </a:solidFill>
            </a:endParaRPr>
          </a:p>
          <a:p>
            <a:pPr indent="0" lvl="0" marL="0" rtl="0" algn="ctr">
              <a:lnSpc>
                <a:spcPct val="115000"/>
              </a:lnSpc>
              <a:spcBef>
                <a:spcPts val="0"/>
              </a:spcBef>
              <a:spcAft>
                <a:spcPts val="0"/>
              </a:spcAft>
              <a:buNone/>
            </a:pPr>
            <a:r>
              <a:rPr b="1" lang="en" sz="2400">
                <a:solidFill>
                  <a:srgbClr val="FFFFFF"/>
                </a:solidFill>
              </a:rPr>
              <a:t>Proposal Presentation</a:t>
            </a:r>
            <a:endParaRPr b="1" sz="2400">
              <a:solidFill>
                <a:srgbClr val="FFFFFF"/>
              </a:solidFill>
            </a:endParaRPr>
          </a:p>
          <a:p>
            <a:pPr indent="0" lvl="0" marL="0" rtl="0" algn="ctr">
              <a:lnSpc>
                <a:spcPct val="115000"/>
              </a:lnSpc>
              <a:spcBef>
                <a:spcPts val="0"/>
              </a:spcBef>
              <a:spcAft>
                <a:spcPts val="0"/>
              </a:spcAft>
              <a:buNone/>
            </a:pPr>
            <a:r>
              <a:t/>
            </a:r>
            <a:endParaRPr b="1" sz="2400">
              <a:solidFill>
                <a:srgbClr val="FFFFFF"/>
              </a:solidFill>
            </a:endParaRPr>
          </a:p>
          <a:p>
            <a:pPr indent="0" lvl="0" marL="0" rtl="0" algn="ctr">
              <a:lnSpc>
                <a:spcPct val="115000"/>
              </a:lnSpc>
              <a:spcBef>
                <a:spcPts val="0"/>
              </a:spcBef>
              <a:spcAft>
                <a:spcPts val="0"/>
              </a:spcAft>
              <a:buNone/>
            </a:pPr>
            <a:r>
              <a:rPr b="1" lang="en" sz="2000">
                <a:solidFill>
                  <a:srgbClr val="FFFFFF"/>
                </a:solidFill>
              </a:rPr>
              <a:t>Adriana Matos, Hamzah Issa, and </a:t>
            </a:r>
            <a:r>
              <a:rPr b="1" lang="en" sz="2000">
                <a:solidFill>
                  <a:srgbClr val="FFFFFF"/>
                </a:solidFill>
              </a:rPr>
              <a:t>William Appelt</a:t>
            </a:r>
            <a:endParaRPr b="1" sz="2000">
              <a:solidFill>
                <a:srgbClr val="FFFFFF"/>
              </a:solidFill>
            </a:endParaRPr>
          </a:p>
          <a:p>
            <a:pPr indent="0" lvl="0" marL="0" rtl="0" algn="ctr">
              <a:lnSpc>
                <a:spcPct val="115000"/>
              </a:lnSpc>
              <a:spcBef>
                <a:spcPts val="0"/>
              </a:spcBef>
              <a:spcAft>
                <a:spcPts val="0"/>
              </a:spcAft>
              <a:buNone/>
            </a:pPr>
            <a:r>
              <a:rPr b="1" lang="en" sz="1600">
                <a:solidFill>
                  <a:srgbClr val="FFFFFF"/>
                </a:solidFill>
              </a:rPr>
              <a:t>March 7, 2025</a:t>
            </a:r>
            <a:endParaRPr b="1"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127" name="Google Shape;127;p22"/>
          <p:cNvSpPr txBox="1"/>
          <p:nvPr/>
        </p:nvSpPr>
        <p:spPr>
          <a:xfrm>
            <a:off x="279900" y="203250"/>
            <a:ext cx="85842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Conclusion &amp; Q&amp;A</a:t>
            </a:r>
            <a:endParaRPr b="1" sz="3600">
              <a:solidFill>
                <a:srgbClr val="FFFFFF"/>
              </a:solidFill>
            </a:endParaRPr>
          </a:p>
        </p:txBody>
      </p:sp>
      <p:sp>
        <p:nvSpPr>
          <p:cNvPr id="128" name="Google Shape;128;p22"/>
          <p:cNvSpPr txBox="1"/>
          <p:nvPr/>
        </p:nvSpPr>
        <p:spPr>
          <a:xfrm>
            <a:off x="802475" y="1454375"/>
            <a:ext cx="7587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lang="en" sz="1800">
                <a:solidFill>
                  <a:schemeClr val="dk2"/>
                </a:solidFill>
              </a:rPr>
              <a:t>Our project aims to improve energy forecasting accuracy.</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Each team member contributed equally in this proposal.</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ctr">
              <a:lnSpc>
                <a:spcPct val="115000"/>
              </a:lnSpc>
              <a:spcBef>
                <a:spcPts val="1200"/>
              </a:spcBef>
              <a:spcAft>
                <a:spcPts val="1200"/>
              </a:spcAft>
              <a:buNone/>
            </a:pPr>
            <a:r>
              <a:rPr b="1" lang="en" sz="2800">
                <a:solidFill>
                  <a:schemeClr val="dk2"/>
                </a:solidFill>
              </a:rPr>
              <a:t>Thank you! Questions?</a:t>
            </a:r>
            <a:endParaRPr b="1" sz="2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65" name="Google Shape;65;p14"/>
          <p:cNvSpPr txBox="1"/>
          <p:nvPr/>
        </p:nvSpPr>
        <p:spPr>
          <a:xfrm>
            <a:off x="1878600" y="203250"/>
            <a:ext cx="53868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Problem Tackled</a:t>
            </a:r>
            <a:endParaRPr b="1" sz="3600">
              <a:solidFill>
                <a:srgbClr val="FFFFFF"/>
              </a:solidFill>
            </a:endParaRPr>
          </a:p>
        </p:txBody>
      </p:sp>
      <p:sp>
        <p:nvSpPr>
          <p:cNvPr id="66" name="Google Shape;66;p14"/>
          <p:cNvSpPr txBox="1"/>
          <p:nvPr/>
        </p:nvSpPr>
        <p:spPr>
          <a:xfrm>
            <a:off x="188500" y="1017725"/>
            <a:ext cx="8643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lang="en" sz="1800">
                <a:solidFill>
                  <a:schemeClr val="dk2"/>
                </a:solidFill>
              </a:rPr>
              <a:t>Texas experiences extreme energy demand fluctuations.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Better forecasting can prevent blackouts and optimize power generation.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We need an accurate model to predict energy usage.</a:t>
            </a:r>
            <a:endParaRPr sz="1800">
              <a:solidFill>
                <a:schemeClr val="dk2"/>
              </a:solidFill>
            </a:endParaRPr>
          </a:p>
        </p:txBody>
      </p:sp>
      <p:pic>
        <p:nvPicPr>
          <p:cNvPr id="67" name="Google Shape;67;p14"/>
          <p:cNvPicPr preferRelativeResize="0"/>
          <p:nvPr/>
        </p:nvPicPr>
        <p:blipFill>
          <a:blip r:embed="rId4">
            <a:alphaModFix/>
          </a:blip>
          <a:stretch>
            <a:fillRect/>
          </a:stretch>
        </p:blipFill>
        <p:spPr>
          <a:xfrm>
            <a:off x="311700" y="2809450"/>
            <a:ext cx="3350676" cy="2089451"/>
          </a:xfrm>
          <a:prstGeom prst="rect">
            <a:avLst/>
          </a:prstGeom>
          <a:noFill/>
          <a:ln>
            <a:noFill/>
          </a:ln>
        </p:spPr>
      </p:pic>
      <p:pic>
        <p:nvPicPr>
          <p:cNvPr id="68" name="Google Shape;68;p14"/>
          <p:cNvPicPr preferRelativeResize="0"/>
          <p:nvPr/>
        </p:nvPicPr>
        <p:blipFill>
          <a:blip r:embed="rId5">
            <a:alphaModFix/>
          </a:blip>
          <a:stretch>
            <a:fillRect/>
          </a:stretch>
        </p:blipFill>
        <p:spPr>
          <a:xfrm>
            <a:off x="3881300" y="2571750"/>
            <a:ext cx="4635726" cy="894425"/>
          </a:xfrm>
          <a:prstGeom prst="rect">
            <a:avLst/>
          </a:prstGeom>
          <a:noFill/>
          <a:ln>
            <a:noFill/>
          </a:ln>
        </p:spPr>
      </p:pic>
      <p:pic>
        <p:nvPicPr>
          <p:cNvPr id="69" name="Google Shape;69;p14"/>
          <p:cNvPicPr preferRelativeResize="0"/>
          <p:nvPr/>
        </p:nvPicPr>
        <p:blipFill>
          <a:blip r:embed="rId6">
            <a:alphaModFix/>
          </a:blip>
          <a:stretch>
            <a:fillRect/>
          </a:stretch>
        </p:blipFill>
        <p:spPr>
          <a:xfrm>
            <a:off x="4879900" y="3657925"/>
            <a:ext cx="3952398" cy="1310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75" name="Google Shape;75;p15"/>
          <p:cNvSpPr txBox="1"/>
          <p:nvPr/>
        </p:nvSpPr>
        <p:spPr>
          <a:xfrm>
            <a:off x="389100" y="203250"/>
            <a:ext cx="83658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Current Methods &amp; Their Limitations</a:t>
            </a:r>
            <a:endParaRPr b="1" sz="3600">
              <a:solidFill>
                <a:srgbClr val="FFFFFF"/>
              </a:solidFill>
            </a:endParaRPr>
          </a:p>
        </p:txBody>
      </p:sp>
      <p:sp>
        <p:nvSpPr>
          <p:cNvPr id="76" name="Google Shape;76;p15"/>
          <p:cNvSpPr txBox="1"/>
          <p:nvPr/>
        </p:nvSpPr>
        <p:spPr>
          <a:xfrm>
            <a:off x="45675" y="900900"/>
            <a:ext cx="9033000" cy="147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b="1" lang="en" sz="1800">
                <a:solidFill>
                  <a:schemeClr val="dk2"/>
                </a:solidFill>
              </a:rPr>
              <a:t>Traditional Models:</a:t>
            </a:r>
            <a:r>
              <a:rPr lang="en" sz="1800">
                <a:solidFill>
                  <a:schemeClr val="dk2"/>
                </a:solidFill>
              </a:rPr>
              <a:t> ARIMA (Autoregressive Integrated Moving Average), LSTMs (Long Short-Term Memory).</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Limitations:</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ARIMA struggles with nonlinear trends.</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LSTMs have trouble capturing long-term dependencies.</a:t>
            </a:r>
            <a:endParaRPr sz="1800">
              <a:solidFill>
                <a:schemeClr val="dk2"/>
              </a:solidFill>
            </a:endParaRPr>
          </a:p>
        </p:txBody>
      </p:sp>
      <p:pic>
        <p:nvPicPr>
          <p:cNvPr id="77" name="Google Shape;77;p15"/>
          <p:cNvPicPr preferRelativeResize="0"/>
          <p:nvPr/>
        </p:nvPicPr>
        <p:blipFill>
          <a:blip r:embed="rId4">
            <a:alphaModFix/>
          </a:blip>
          <a:stretch>
            <a:fillRect/>
          </a:stretch>
        </p:blipFill>
        <p:spPr>
          <a:xfrm>
            <a:off x="4125026" y="2804725"/>
            <a:ext cx="4803873" cy="2137725"/>
          </a:xfrm>
          <a:prstGeom prst="rect">
            <a:avLst/>
          </a:prstGeom>
          <a:noFill/>
          <a:ln>
            <a:noFill/>
          </a:ln>
        </p:spPr>
      </p:pic>
      <p:pic>
        <p:nvPicPr>
          <p:cNvPr id="78" name="Google Shape;78;p15"/>
          <p:cNvPicPr preferRelativeResize="0"/>
          <p:nvPr/>
        </p:nvPicPr>
        <p:blipFill rotWithShape="1">
          <a:blip r:embed="rId5">
            <a:alphaModFix/>
          </a:blip>
          <a:srcRect b="19053" l="3081" r="0" t="29698"/>
          <a:stretch/>
        </p:blipFill>
        <p:spPr>
          <a:xfrm>
            <a:off x="234075" y="2571750"/>
            <a:ext cx="3782900" cy="117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84" name="Google Shape;84;p16"/>
          <p:cNvSpPr txBox="1"/>
          <p:nvPr/>
        </p:nvSpPr>
        <p:spPr>
          <a:xfrm>
            <a:off x="198900" y="203250"/>
            <a:ext cx="87462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200">
                <a:solidFill>
                  <a:srgbClr val="FFFFFF"/>
                </a:solidFill>
              </a:rPr>
              <a:t>Our Proposed Solution - Transformer Model</a:t>
            </a:r>
            <a:endParaRPr b="1" sz="3200">
              <a:solidFill>
                <a:srgbClr val="FFFFFF"/>
              </a:solidFill>
            </a:endParaRPr>
          </a:p>
        </p:txBody>
      </p:sp>
      <p:sp>
        <p:nvSpPr>
          <p:cNvPr id="85" name="Google Shape;85;p16"/>
          <p:cNvSpPr txBox="1"/>
          <p:nvPr/>
        </p:nvSpPr>
        <p:spPr>
          <a:xfrm>
            <a:off x="778050" y="1538775"/>
            <a:ext cx="7587900" cy="28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Why Transformer-based model?</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b="1"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Captures long-range dependencies better.</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Uses self-attention to focus on important trends.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Performs well on time-series forecasting.</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91" name="Google Shape;91;p17"/>
          <p:cNvSpPr txBox="1"/>
          <p:nvPr/>
        </p:nvSpPr>
        <p:spPr>
          <a:xfrm>
            <a:off x="286625" y="201175"/>
            <a:ext cx="85707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Data Sources &amp; Preprocessing</a:t>
            </a:r>
            <a:endParaRPr b="1" sz="3600">
              <a:solidFill>
                <a:srgbClr val="FFFFFF"/>
              </a:solidFill>
            </a:endParaRPr>
          </a:p>
        </p:txBody>
      </p:sp>
      <p:sp>
        <p:nvSpPr>
          <p:cNvPr id="92" name="Google Shape;92;p17"/>
          <p:cNvSpPr txBox="1"/>
          <p:nvPr/>
        </p:nvSpPr>
        <p:spPr>
          <a:xfrm>
            <a:off x="802475" y="1454375"/>
            <a:ext cx="7587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b="1" lang="en" sz="1800">
                <a:solidFill>
                  <a:schemeClr val="dk2"/>
                </a:solidFill>
              </a:rPr>
              <a:t>Data Sources:</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ERCOT energy usage data</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NOAA weather data</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Preprocessing:</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Handle missing values.</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Normalize data.</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Create time-based features.</a:t>
            </a:r>
            <a:endParaRPr sz="1800">
              <a:solidFill>
                <a:schemeClr val="dk2"/>
              </a:solidFill>
            </a:endParaRPr>
          </a:p>
        </p:txBody>
      </p:sp>
      <p:pic>
        <p:nvPicPr>
          <p:cNvPr id="93" name="Google Shape;93;p17"/>
          <p:cNvPicPr preferRelativeResize="0"/>
          <p:nvPr/>
        </p:nvPicPr>
        <p:blipFill>
          <a:blip r:embed="rId4">
            <a:alphaModFix/>
          </a:blip>
          <a:stretch>
            <a:fillRect/>
          </a:stretch>
        </p:blipFill>
        <p:spPr>
          <a:xfrm>
            <a:off x="5771873" y="1581799"/>
            <a:ext cx="2168426" cy="2571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99" name="Google Shape;99;p18"/>
          <p:cNvSpPr txBox="1"/>
          <p:nvPr/>
        </p:nvSpPr>
        <p:spPr>
          <a:xfrm>
            <a:off x="1148850" y="203250"/>
            <a:ext cx="68463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Model Implementation Plan</a:t>
            </a:r>
            <a:endParaRPr b="1" sz="3600">
              <a:solidFill>
                <a:srgbClr val="FFFFFF"/>
              </a:solidFill>
            </a:endParaRPr>
          </a:p>
        </p:txBody>
      </p:sp>
      <p:sp>
        <p:nvSpPr>
          <p:cNvPr id="100" name="Google Shape;100;p18"/>
          <p:cNvSpPr txBox="1"/>
          <p:nvPr/>
        </p:nvSpPr>
        <p:spPr>
          <a:xfrm>
            <a:off x="802475" y="1454375"/>
            <a:ext cx="7587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b="1" lang="en" sz="1800">
                <a:solidFill>
                  <a:schemeClr val="dk2"/>
                </a:solidFill>
              </a:rPr>
              <a:t>Baseline Model:</a:t>
            </a:r>
            <a:r>
              <a:rPr lang="en" sz="1800">
                <a:solidFill>
                  <a:schemeClr val="dk2"/>
                </a:solidFill>
              </a:rPr>
              <a:t> LSTM</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Proposed Model:</a:t>
            </a:r>
            <a:r>
              <a:rPr lang="en" sz="1800">
                <a:solidFill>
                  <a:schemeClr val="dk2"/>
                </a:solidFill>
              </a:rPr>
              <a:t> Transformer</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Evaluation Metrics:</a:t>
            </a:r>
            <a:r>
              <a:rPr lang="en" sz="1800">
                <a:solidFill>
                  <a:schemeClr val="dk2"/>
                </a:solidFill>
              </a:rPr>
              <a:t> RMSE, MAPE, R² Score</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106" name="Google Shape;106;p19"/>
          <p:cNvSpPr txBox="1"/>
          <p:nvPr/>
        </p:nvSpPr>
        <p:spPr>
          <a:xfrm>
            <a:off x="240000" y="203250"/>
            <a:ext cx="86640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Project Timeline (Milestones)</a:t>
            </a:r>
            <a:endParaRPr b="1" sz="3600">
              <a:solidFill>
                <a:srgbClr val="FFFFFF"/>
              </a:solidFill>
            </a:endParaRPr>
          </a:p>
        </p:txBody>
      </p:sp>
      <p:pic>
        <p:nvPicPr>
          <p:cNvPr id="107" name="Google Shape;107;p19"/>
          <p:cNvPicPr preferRelativeResize="0"/>
          <p:nvPr/>
        </p:nvPicPr>
        <p:blipFill>
          <a:blip r:embed="rId4">
            <a:alphaModFix/>
          </a:blip>
          <a:stretch>
            <a:fillRect/>
          </a:stretch>
        </p:blipFill>
        <p:spPr>
          <a:xfrm>
            <a:off x="149216" y="1112175"/>
            <a:ext cx="8845560" cy="3871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113" name="Google Shape;113;p20"/>
          <p:cNvSpPr txBox="1"/>
          <p:nvPr/>
        </p:nvSpPr>
        <p:spPr>
          <a:xfrm>
            <a:off x="279900" y="203250"/>
            <a:ext cx="85842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Computing Resources &amp; Challenges</a:t>
            </a:r>
            <a:endParaRPr b="1" sz="3600">
              <a:solidFill>
                <a:srgbClr val="FFFFFF"/>
              </a:solidFill>
            </a:endParaRPr>
          </a:p>
        </p:txBody>
      </p:sp>
      <p:sp>
        <p:nvSpPr>
          <p:cNvPr id="114" name="Google Shape;114;p20"/>
          <p:cNvSpPr txBox="1"/>
          <p:nvPr/>
        </p:nvSpPr>
        <p:spPr>
          <a:xfrm>
            <a:off x="802475" y="1454375"/>
            <a:ext cx="7587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b="1" lang="en" sz="1800">
                <a:solidFill>
                  <a:schemeClr val="dk2"/>
                </a:solidFill>
              </a:rPr>
              <a:t>Storage &amp; Processing Needs:</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Dataset ~1GB</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Google Colab for training</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Potential Challenges:</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Model training time</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Computational power limits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6191" l="0" r="0" t="0"/>
          <a:stretch/>
        </p:blipFill>
        <p:spPr>
          <a:xfrm>
            <a:off x="0" y="0"/>
            <a:ext cx="9144000" cy="5143500"/>
          </a:xfrm>
          <a:prstGeom prst="rect">
            <a:avLst/>
          </a:prstGeom>
          <a:noFill/>
          <a:ln>
            <a:noFill/>
          </a:ln>
        </p:spPr>
      </p:pic>
      <p:sp>
        <p:nvSpPr>
          <p:cNvPr id="120" name="Google Shape;120;p21"/>
          <p:cNvSpPr txBox="1"/>
          <p:nvPr/>
        </p:nvSpPr>
        <p:spPr>
          <a:xfrm>
            <a:off x="279900" y="203250"/>
            <a:ext cx="8584200" cy="49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rPr>
              <a:t>Contingency Plan</a:t>
            </a:r>
            <a:endParaRPr b="1" sz="3600">
              <a:solidFill>
                <a:srgbClr val="FFFFFF"/>
              </a:solidFill>
            </a:endParaRPr>
          </a:p>
        </p:txBody>
      </p:sp>
      <p:sp>
        <p:nvSpPr>
          <p:cNvPr id="121" name="Google Shape;121;p21"/>
          <p:cNvSpPr txBox="1"/>
          <p:nvPr/>
        </p:nvSpPr>
        <p:spPr>
          <a:xfrm>
            <a:off x="802475" y="1454375"/>
            <a:ext cx="7587900" cy="282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2"/>
              </a:buClr>
              <a:buSzPts val="1800"/>
              <a:buChar char="●"/>
            </a:pPr>
            <a:r>
              <a:rPr b="1" lang="en" sz="1800">
                <a:solidFill>
                  <a:schemeClr val="dk2"/>
                </a:solidFill>
              </a:rPr>
              <a:t>If a milestone is delayed:</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Focus on model tuning.</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If a team member can’t complete work:</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Redistribute tasks.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Backup Plan:</a:t>
            </a:r>
            <a:endParaRPr b="1"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Use LSTM model if Transformer doesn’t work well.</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