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7"/>
  </p:notesMasterIdLst>
  <p:sldIdLst>
    <p:sldId id="662" r:id="rId2"/>
    <p:sldId id="584" r:id="rId3"/>
    <p:sldId id="692" r:id="rId4"/>
    <p:sldId id="693" r:id="rId5"/>
    <p:sldId id="694" r:id="rId6"/>
    <p:sldId id="696" r:id="rId7"/>
    <p:sldId id="695" r:id="rId8"/>
    <p:sldId id="697" r:id="rId9"/>
    <p:sldId id="698" r:id="rId10"/>
    <p:sldId id="726" r:id="rId11"/>
    <p:sldId id="700" r:id="rId12"/>
    <p:sldId id="723" r:id="rId13"/>
    <p:sldId id="702" r:id="rId14"/>
    <p:sldId id="703" r:id="rId15"/>
    <p:sldId id="705" r:id="rId16"/>
    <p:sldId id="706" r:id="rId17"/>
    <p:sldId id="704" r:id="rId18"/>
    <p:sldId id="707" r:id="rId19"/>
    <p:sldId id="708" r:id="rId20"/>
    <p:sldId id="727" r:id="rId21"/>
    <p:sldId id="728" r:id="rId22"/>
    <p:sldId id="709" r:id="rId23"/>
    <p:sldId id="724" r:id="rId24"/>
    <p:sldId id="711" r:id="rId25"/>
    <p:sldId id="729" r:id="rId26"/>
    <p:sldId id="730" r:id="rId27"/>
    <p:sldId id="717" r:id="rId28"/>
    <p:sldId id="718" r:id="rId29"/>
    <p:sldId id="719" r:id="rId30"/>
    <p:sldId id="720" r:id="rId31"/>
    <p:sldId id="713" r:id="rId32"/>
    <p:sldId id="721" r:id="rId33"/>
    <p:sldId id="725" r:id="rId34"/>
    <p:sldId id="715" r:id="rId35"/>
    <p:sldId id="716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7"/>
    <p:restoredTop sz="94755"/>
  </p:normalViewPr>
  <p:slideViewPr>
    <p:cSldViewPr>
      <p:cViewPr varScale="1">
        <p:scale>
          <a:sx n="171" d="100"/>
          <a:sy n="171" d="100"/>
        </p:scale>
        <p:origin x="3520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4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1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11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6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72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0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96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9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DNA Sequencing &amp; Genome Assembly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068960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First genome - Bacteriophage MS2 in 1976 (3.5 </a:t>
            </a:r>
            <a:r>
              <a:rPr lang="en-US" sz="2000" dirty="0" err="1"/>
              <a:t>Kbp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bacterial genome - </a:t>
            </a:r>
            <a:r>
              <a:rPr lang="en-US" sz="2000" i="1" dirty="0" err="1"/>
              <a:t>Haemophilus</a:t>
            </a:r>
            <a:r>
              <a:rPr lang="en-US" sz="2000" i="1" dirty="0"/>
              <a:t> </a:t>
            </a:r>
            <a:r>
              <a:rPr lang="en-US" sz="2000" i="1" dirty="0" err="1"/>
              <a:t>influenzae</a:t>
            </a:r>
            <a:r>
              <a:rPr lang="en-US" sz="2000" dirty="0"/>
              <a:t> in 1995 (1.8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eukaryote genome - </a:t>
            </a:r>
            <a:r>
              <a:rPr lang="en-US" sz="2000" i="1" dirty="0"/>
              <a:t>Saccharomyces </a:t>
            </a:r>
            <a:r>
              <a:rPr lang="en-US" sz="2000" i="1" dirty="0" err="1"/>
              <a:t>cerevisiae</a:t>
            </a:r>
            <a:r>
              <a:rPr lang="en-US" sz="2000" dirty="0"/>
              <a:t> in 1996 (12.1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animal genome - </a:t>
            </a:r>
            <a:r>
              <a:rPr lang="en-US" sz="2000" i="1" dirty="0" err="1"/>
              <a:t>Caenorhabditis</a:t>
            </a:r>
            <a:r>
              <a:rPr lang="en-US" sz="2000" i="1" dirty="0"/>
              <a:t> </a:t>
            </a:r>
            <a:r>
              <a:rPr lang="en-US" sz="2000" i="1" dirty="0" err="1"/>
              <a:t>elegans</a:t>
            </a:r>
            <a:r>
              <a:rPr lang="en-US" sz="2000" dirty="0"/>
              <a:t> in 1998 (100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plant genome - </a:t>
            </a:r>
            <a:r>
              <a:rPr lang="en-US" sz="2000" i="1" dirty="0"/>
              <a:t>Arabidopsis thaliana</a:t>
            </a:r>
            <a:r>
              <a:rPr lang="en-US" sz="2000" dirty="0"/>
              <a:t> in 2000 (119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Human genome in 2001 (3.2 billion </a:t>
            </a:r>
            <a:r>
              <a:rPr lang="en-US" sz="2000" dirty="0" err="1"/>
              <a:t>bp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4596C4-F672-BC42-A73D-CB643FE8C57B}"/>
              </a:ext>
            </a:extLst>
          </p:cNvPr>
          <p:cNvSpPr/>
          <p:nvPr/>
        </p:nvSpPr>
        <p:spPr bwMode="auto">
          <a:xfrm>
            <a:off x="2771800" y="2132856"/>
            <a:ext cx="345638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AB0F2-72C1-1B4F-8794-FD3DA4782783}"/>
              </a:ext>
            </a:extLst>
          </p:cNvPr>
          <p:cNvSpPr txBox="1"/>
          <p:nvPr/>
        </p:nvSpPr>
        <p:spPr>
          <a:xfrm>
            <a:off x="3907522" y="2132856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1500 bp fragment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E7C6AB-A3E9-F445-A342-7B6FC4D4EE4C}"/>
              </a:ext>
            </a:extLst>
          </p:cNvPr>
          <p:cNvCxnSpPr>
            <a:cxnSpLocks/>
          </p:cNvCxnSpPr>
          <p:nvPr/>
        </p:nvCxnSpPr>
        <p:spPr bwMode="auto">
          <a:xfrm>
            <a:off x="2771800" y="198884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8E4CA8-F26F-3241-809E-9AB05EA7E45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0112" y="2492896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5C87C9-630B-4F4D-A009-B83A70C10F0E}"/>
              </a:ext>
            </a:extLst>
          </p:cNvPr>
          <p:cNvSpPr txBox="1"/>
          <p:nvPr/>
        </p:nvSpPr>
        <p:spPr>
          <a:xfrm>
            <a:off x="2497951" y="1727230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250 bp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F28E1-F047-E844-8ABC-E9F32C9E6148}"/>
              </a:ext>
            </a:extLst>
          </p:cNvPr>
          <p:cNvSpPr txBox="1"/>
          <p:nvPr/>
        </p:nvSpPr>
        <p:spPr>
          <a:xfrm>
            <a:off x="5580112" y="2492895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250 bp read</a:t>
            </a:r>
          </a:p>
        </p:txBody>
      </p:sp>
    </p:spTree>
    <p:extLst>
      <p:ext uri="{BB962C8B-B14F-4D97-AF65-F5344CB8AC3E}">
        <p14:creationId xmlns:p14="http://schemas.microsoft.com/office/powerpoint/2010/main" val="168268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pic>
        <p:nvPicPr>
          <p:cNvPr id="5" name="Picture 10" descr=" Fig4.tiff                                                      0002D616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5791200" cy="269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890740"/>
            <a:ext cx="8352928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Constraining greedy algorithms by using mate-pairs leads to </a:t>
            </a:r>
            <a:r>
              <a:rPr lang="en-US" sz="2000" dirty="0" err="1"/>
              <a:t>contig</a:t>
            </a:r>
            <a:r>
              <a:rPr lang="en-US" sz="2000" dirty="0"/>
              <a:t> sequences joined into scaffolds and separated by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combination is very effective for accurate genome assembly, except when both reads are in repeat regions: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regions of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Highly repetitive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 nucleotide bias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26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Then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Pre-NGS used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(i.e. Li-COR 1200 </a:t>
            </a:r>
            <a:r>
              <a:rPr lang="en-US" sz="2000" dirty="0" err="1"/>
              <a:t>bp</a:t>
            </a:r>
            <a:r>
              <a:rPr lang="en-US" sz="2000" dirty="0"/>
              <a:t>) but very low volume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20-fold was considered good 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Each sampled DNA fragment had to be cloned into a plasmid or phage vector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Costly and </a:t>
            </a:r>
            <a:r>
              <a:rPr lang="en-US" sz="2000" dirty="0" err="1"/>
              <a:t>labour</a:t>
            </a:r>
            <a:r>
              <a:rPr lang="en-US" sz="2000" dirty="0"/>
              <a:t> intensive!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will not clone all sections of the genome (i.e. telomeres, centromeres)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suffers from sampling bias – </a:t>
            </a:r>
            <a:r>
              <a:rPr lang="en-US" sz="2000" dirty="0" err="1"/>
              <a:t>unenven</a:t>
            </a:r>
            <a:r>
              <a:rPr lang="en-US" sz="2000" dirty="0"/>
              <a:t> sampling of mate-pairs across the genome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Gel or capillary migration of DNA problematic for some regions of the genome, struggled with GC bias, and often confounded by DNA secondary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PHRED was a critical advance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emphasized mate-pairs and used overlap-layout-consensus (OLC) ‘graph theory’ methods; </a:t>
            </a:r>
            <a:r>
              <a:rPr lang="en-US" sz="2000" dirty="0">
                <a:solidFill>
                  <a:srgbClr val="FFFF00"/>
                </a:solidFill>
              </a:rPr>
              <a:t>long reads spanned repeat regions</a:t>
            </a:r>
          </a:p>
        </p:txBody>
      </p:sp>
    </p:spTree>
    <p:extLst>
      <p:ext uri="{BB962C8B-B14F-4D97-AF65-F5344CB8AC3E}">
        <p14:creationId xmlns:p14="http://schemas.microsoft.com/office/powerpoint/2010/main" val="234341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Now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NGS Genome Assembly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Currently dominated by </a:t>
            </a:r>
            <a:r>
              <a:rPr lang="en-US" sz="2000" dirty="0" err="1"/>
              <a:t>Illumina</a:t>
            </a:r>
            <a:r>
              <a:rPr lang="en-US" sz="2000" dirty="0"/>
              <a:t> short read technology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250 bp mate pairs but 100s-fold coverage</a:t>
            </a:r>
            <a:endParaRPr lang="en-US" sz="2000" baseline="30000" dirty="0">
              <a:solidFill>
                <a:srgbClr val="FFFF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No cloning </a:t>
            </a:r>
            <a:r>
              <a:rPr lang="en-US" sz="2000" dirty="0"/>
              <a:t>– DNA fragments ligated directly to sequencing adapters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specialist cloning skills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Commercial genome sequencing kits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Considerably less sampling bias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Huge cost savings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Different sources of DNA sequencing error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PHRED scores adapted for NGS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High fold-coverage = high quality </a:t>
            </a:r>
            <a:r>
              <a:rPr lang="en-US" sz="2000" dirty="0" err="1"/>
              <a:t>contig</a:t>
            </a:r>
            <a:r>
              <a:rPr lang="en-US" sz="2000" dirty="0"/>
              <a:t> consensus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Shorter reads less likely to span repeat regions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Repeats more problematic than long-read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emphasizes k-</a:t>
            </a:r>
            <a:r>
              <a:rPr lang="en-US" sz="2000" dirty="0" err="1"/>
              <a:t>mers</a:t>
            </a:r>
            <a:r>
              <a:rPr lang="en-US" sz="2000" dirty="0"/>
              <a:t>, de </a:t>
            </a:r>
            <a:r>
              <a:rPr lang="en-US" sz="2000" dirty="0" err="1"/>
              <a:t>Bruijn</a:t>
            </a:r>
            <a:r>
              <a:rPr lang="en-US" sz="2000" dirty="0"/>
              <a:t> graphs, </a:t>
            </a:r>
            <a:r>
              <a:rPr lang="en-US" sz="2000" dirty="0" err="1"/>
              <a:t>Eulerian</a:t>
            </a:r>
            <a:r>
              <a:rPr lang="en-US" sz="2000" dirty="0"/>
              <a:t> paths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Modern pipelines include secondary ‘finishing’ or error-correction algorithms; optical mapping experiments can provide validation data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730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</p:spTree>
    <p:extLst>
      <p:ext uri="{BB962C8B-B14F-4D97-AF65-F5344CB8AC3E}">
        <p14:creationId xmlns:p14="http://schemas.microsoft.com/office/powerpoint/2010/main" val="16902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14" y="1549460"/>
            <a:ext cx="151216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PHRED trimming, error correction – only use high quality data in genomic pipelines!</a:t>
            </a:r>
          </a:p>
        </p:txBody>
      </p:sp>
    </p:spTree>
    <p:extLst>
      <p:ext uri="{BB962C8B-B14F-4D97-AF65-F5344CB8AC3E}">
        <p14:creationId xmlns:p14="http://schemas.microsoft.com/office/powerpoint/2010/main" val="165255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691680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267744" y="3789040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275856" y="3645024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275856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65930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171378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763688" y="4243543"/>
            <a:ext cx="1584176" cy="1993769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47864" y="5157192"/>
            <a:ext cx="3600400" cy="1057665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013176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</p:spTree>
    <p:extLst>
      <p:ext uri="{BB962C8B-B14F-4D97-AF65-F5344CB8AC3E}">
        <p14:creationId xmlns:p14="http://schemas.microsoft.com/office/powerpoint/2010/main" val="313349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0BA4D8-A85B-BB4F-A9ED-963B9D3BBF69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5B180-05B4-C140-9BDF-B3BD36A2D350}"/>
              </a:ext>
            </a:extLst>
          </p:cNvPr>
          <p:cNvSpPr/>
          <p:nvPr/>
        </p:nvSpPr>
        <p:spPr bwMode="auto">
          <a:xfrm>
            <a:off x="1691680" y="4797152"/>
            <a:ext cx="5832648" cy="15121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9BFBE-D7BB-6447-A5D5-392673CACBF7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B478A-5FA1-8E48-A914-841ADA9699D4}"/>
              </a:ext>
            </a:extLst>
          </p:cNvPr>
          <p:cNvSpPr/>
          <p:nvPr/>
        </p:nvSpPr>
        <p:spPr bwMode="auto">
          <a:xfrm>
            <a:off x="1691680" y="3103104"/>
            <a:ext cx="5832648" cy="1910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4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Sequences as References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wide variety of research currently uses DNA sequencing as a diagnostic tool or assay, e.g.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to measure changes in gene expression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ChIP-Seq</a:t>
            </a:r>
            <a:r>
              <a:rPr lang="en-US" sz="2000" dirty="0"/>
              <a:t> to understand regulatory binding sites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MolEpi</a:t>
            </a:r>
            <a:r>
              <a:rPr lang="en-US" sz="2000" dirty="0"/>
              <a:t> to track movement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Exome</a:t>
            </a:r>
            <a:r>
              <a:rPr lang="en-US" sz="2000" dirty="0"/>
              <a:t> sequencing to determine genetic underpinnings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These techniques generate tens of millions of DNA sequencing ‘reads’ and these are analyzed by mapping reads to reference genome sequences using “short-read alignment”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Burrows-Wheeler Aligner (BWA)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Thus, the genome sequencing revolution has open up a wide-range of new methods for research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what if you do not have a reference genome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3399E-021D-CF4F-B0DA-3A17E6CCF104}"/>
              </a:ext>
            </a:extLst>
          </p:cNvPr>
          <p:cNvSpPr/>
          <p:nvPr/>
        </p:nvSpPr>
        <p:spPr bwMode="auto">
          <a:xfrm>
            <a:off x="1691680" y="4797152"/>
            <a:ext cx="5832648" cy="15121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36E6F-70BA-D64A-97BE-49D59FD6ED9A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23FB8E-9E4D-114F-B722-FC84AE741ADC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82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3009F8-6D77-7249-B9E3-1AAF11F31C51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D73EA-90F6-6846-A8C5-B91ACFF1FE09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54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/>
              <a:t>kmers, de Bruijn graphs, Eulerian paths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400399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355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There are a wide variety of k-</a:t>
            </a:r>
            <a:r>
              <a:rPr lang="en-US" sz="1800" dirty="0" err="1"/>
              <a:t>mer</a:t>
            </a:r>
            <a:r>
              <a:rPr lang="en-US" sz="1800" dirty="0"/>
              <a:t> assemblers (e.g. Velvet, A5, SPADES, etc.)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Some are generalist others are specialist (e.g. A5 is microbial)</a:t>
            </a:r>
          </a:p>
          <a:p>
            <a:pPr marL="800100" lvl="1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SPAdes</a:t>
            </a:r>
            <a:r>
              <a:rPr lang="en-US" sz="1800" dirty="0"/>
              <a:t> assembler is considered the best microbial genome assembler </a:t>
            </a:r>
            <a:r>
              <a:rPr lang="mr-IN" sz="1800" dirty="0"/>
              <a:t>–</a:t>
            </a:r>
            <a:r>
              <a:rPr lang="en-US" sz="1800" dirty="0"/>
              <a:t> uses multiple k-</a:t>
            </a:r>
            <a:r>
              <a:rPr lang="en-US" sz="1800" dirty="0" err="1"/>
              <a:t>mer</a:t>
            </a:r>
            <a:r>
              <a:rPr lang="en-US" sz="1800" dirty="0"/>
              <a:t>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You have seen k-</a:t>
            </a:r>
            <a:r>
              <a:rPr lang="en-US" sz="1800" dirty="0" err="1"/>
              <a:t>mers</a:t>
            </a:r>
            <a:r>
              <a:rPr lang="en-US" sz="1800" dirty="0"/>
              <a:t> before – BLAST word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k-</a:t>
            </a:r>
            <a:r>
              <a:rPr lang="en-US" sz="1800" dirty="0" err="1"/>
              <a:t>mer</a:t>
            </a:r>
            <a:r>
              <a:rPr lang="en-US" sz="1800" dirty="0"/>
              <a:t> frequency spectrum is generated for a specific k-</a:t>
            </a:r>
            <a:r>
              <a:rPr lang="en-US" sz="1800" dirty="0" err="1"/>
              <a:t>mer</a:t>
            </a:r>
            <a:r>
              <a:rPr lang="en-US" sz="1800" dirty="0"/>
              <a:t> size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8D87DE-24DF-A148-BA04-3C7B679FFBD5}"/>
              </a:ext>
            </a:extLst>
          </p:cNvPr>
          <p:cNvSpPr/>
          <p:nvPr/>
        </p:nvSpPr>
        <p:spPr bwMode="auto">
          <a:xfrm>
            <a:off x="4582671" y="2468724"/>
            <a:ext cx="3949769" cy="26884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54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00EE8C-1B9E-0549-81F9-EC40994D82E6}"/>
              </a:ext>
            </a:extLst>
          </p:cNvPr>
          <p:cNvSpPr/>
          <p:nvPr/>
        </p:nvSpPr>
        <p:spPr bwMode="auto">
          <a:xfrm>
            <a:off x="4582671" y="2468724"/>
            <a:ext cx="3949769" cy="26884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0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176194-50CA-0645-9D4B-532CD899829D}"/>
              </a:ext>
            </a:extLst>
          </p:cNvPr>
          <p:cNvSpPr/>
          <p:nvPr/>
        </p:nvSpPr>
        <p:spPr bwMode="auto">
          <a:xfrm>
            <a:off x="4582671" y="3789040"/>
            <a:ext cx="3949769" cy="1368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CB6EAE-4327-B943-A696-7258AB72DB06}"/>
              </a:ext>
            </a:extLst>
          </p:cNvPr>
          <p:cNvCxnSpPr>
            <a:cxnSpLocks/>
          </p:cNvCxnSpPr>
          <p:nvPr/>
        </p:nvCxnSpPr>
        <p:spPr bwMode="auto">
          <a:xfrm flipV="1">
            <a:off x="6300192" y="3634335"/>
            <a:ext cx="0" cy="553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8BA81E-F96C-1643-9F46-D93B9F3F729F}"/>
              </a:ext>
            </a:extLst>
          </p:cNvPr>
          <p:cNvSpPr txBox="1"/>
          <p:nvPr/>
        </p:nvSpPr>
        <p:spPr>
          <a:xfrm>
            <a:off x="6022221" y="4187606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repeat!</a:t>
            </a:r>
          </a:p>
        </p:txBody>
      </p:sp>
    </p:spTree>
    <p:extLst>
      <p:ext uri="{BB962C8B-B14F-4D97-AF65-F5344CB8AC3E}">
        <p14:creationId xmlns:p14="http://schemas.microsoft.com/office/powerpoint/2010/main" val="86246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6463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can be used to efficiently find read overlap for forming </a:t>
            </a:r>
            <a:r>
              <a:rPr lang="en-US" sz="1800" dirty="0" err="1"/>
              <a:t>contigs</a:t>
            </a:r>
            <a:r>
              <a:rPr lang="en-US" sz="1800" dirty="0"/>
              <a:t> &amp; resolving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graph theory </a:t>
            </a:r>
            <a:r>
              <a:rPr lang="mr-IN" sz="1800" dirty="0"/>
              <a:t>–</a:t>
            </a:r>
            <a:r>
              <a:rPr lang="en-US" sz="1800" dirty="0"/>
              <a:t> the optimal </a:t>
            </a:r>
            <a:r>
              <a:rPr lang="en-US" sz="1800" dirty="0" err="1"/>
              <a:t>Eulerian</a:t>
            </a:r>
            <a:r>
              <a:rPr lang="en-US" sz="1800" dirty="0"/>
              <a:t> path visits every edge exactly once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repeat regions produce over-abundant k-</a:t>
            </a:r>
            <a:r>
              <a:rPr lang="en-US" sz="1800" dirty="0" err="1"/>
              <a:t>mers</a:t>
            </a:r>
            <a:r>
              <a:rPr lang="en-US" sz="1800" dirty="0"/>
              <a:t> and have identifiable </a:t>
            </a:r>
            <a:r>
              <a:rPr lang="en-US" sz="1800" dirty="0" err="1"/>
              <a:t>deBruijn</a:t>
            </a:r>
            <a:r>
              <a:rPr lang="en-US" sz="1800" dirty="0"/>
              <a:t> graph properties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60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Sequencing error creates ‘novel’ k-</a:t>
            </a:r>
            <a:r>
              <a:rPr lang="en-US" sz="1800" dirty="0" err="1"/>
              <a:t>mers</a:t>
            </a:r>
            <a:r>
              <a:rPr lang="en-US" sz="1800" dirty="0"/>
              <a:t> and complicates the </a:t>
            </a:r>
            <a:r>
              <a:rPr lang="en-US" sz="1800" dirty="0" err="1"/>
              <a:t>deBruijn</a:t>
            </a:r>
            <a:r>
              <a:rPr lang="en-US" sz="1800" dirty="0"/>
              <a:t> graph </a:t>
            </a:r>
            <a:r>
              <a:rPr lang="mr-IN" sz="1800" dirty="0"/>
              <a:t>–</a:t>
            </a:r>
            <a:r>
              <a:rPr lang="en-US" sz="1800" dirty="0"/>
              <a:t> </a:t>
            </a:r>
            <a:r>
              <a:rPr lang="en-US" sz="1800" b="1" dirty="0"/>
              <a:t>genome assembly is thus always preceded by an error trimming &amp; correction step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product of k-</a:t>
            </a:r>
            <a:r>
              <a:rPr lang="en-US" sz="1800" dirty="0" err="1"/>
              <a:t>mer</a:t>
            </a:r>
            <a:r>
              <a:rPr lang="en-US" sz="1800" dirty="0"/>
              <a:t> assembly is a robust set of contigs, but what k-</a:t>
            </a:r>
            <a:r>
              <a:rPr lang="en-US" sz="1800" dirty="0" err="1"/>
              <a:t>mer</a:t>
            </a:r>
            <a:r>
              <a:rPr lang="en-US" sz="1800" dirty="0"/>
              <a:t> size to use?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Shorter </a:t>
            </a:r>
            <a:r>
              <a:rPr lang="mr-IN" sz="1800" dirty="0"/>
              <a:t>–</a:t>
            </a:r>
            <a:r>
              <a:rPr lang="en-US" sz="1800" dirty="0"/>
              <a:t> less memory, more complex </a:t>
            </a:r>
            <a:r>
              <a:rPr lang="en-US" sz="1800" dirty="0" err="1"/>
              <a:t>deBruijn</a:t>
            </a:r>
            <a:r>
              <a:rPr lang="en-US" sz="1800" dirty="0"/>
              <a:t> graph, difficulty with small tandem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Longer </a:t>
            </a:r>
            <a:r>
              <a:rPr lang="mr-IN" sz="1800" dirty="0"/>
              <a:t>–</a:t>
            </a:r>
            <a:r>
              <a:rPr lang="en-US" sz="1800" dirty="0"/>
              <a:t> more memory, simpler </a:t>
            </a:r>
            <a:r>
              <a:rPr lang="en-US" sz="1800" dirty="0" err="1"/>
              <a:t>deBruijn</a:t>
            </a:r>
            <a:r>
              <a:rPr lang="en-US" sz="1800" dirty="0"/>
              <a:t> graph, overcome small repeats,  upper maximum due to sequencing gaps, error filtering critical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71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4801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K-</a:t>
            </a:r>
            <a:r>
              <a:rPr lang="en-US" sz="1800" dirty="0" err="1"/>
              <a:t>mer</a:t>
            </a:r>
            <a:r>
              <a:rPr lang="en-US" sz="1800" dirty="0"/>
              <a:t> assembly produces ‘</a:t>
            </a:r>
            <a:r>
              <a:rPr lang="en-US" sz="1800" dirty="0" err="1"/>
              <a:t>contigs</a:t>
            </a:r>
            <a:r>
              <a:rPr lang="en-US" sz="1800" dirty="0"/>
              <a:t>’ </a:t>
            </a:r>
            <a:r>
              <a:rPr lang="mr-IN" sz="1800" dirty="0"/>
              <a:t>–</a:t>
            </a:r>
            <a:r>
              <a:rPr lang="en-US" sz="1800" dirty="0"/>
              <a:t> stretches of consensus sequences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read coverage leads to denser </a:t>
            </a:r>
            <a:r>
              <a:rPr lang="en-US" sz="1800" dirty="0" err="1"/>
              <a:t>deBruijn</a:t>
            </a:r>
            <a:r>
              <a:rPr lang="en-US" sz="1800" dirty="0"/>
              <a:t> graphs, fewer &amp; bigger </a:t>
            </a:r>
            <a:r>
              <a:rPr lang="en-US" sz="1800" dirty="0" err="1"/>
              <a:t>contigs</a:t>
            </a:r>
            <a:r>
              <a:rPr lang="en-US" sz="1800" dirty="0"/>
              <a:t>, less assembly gaps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Mate-pair information can then be used to determine scaffolds </a:t>
            </a:r>
            <a:r>
              <a:rPr lang="mr-IN" sz="1800" dirty="0"/>
              <a:t>–</a:t>
            </a:r>
            <a:r>
              <a:rPr lang="en-US" sz="1800" dirty="0"/>
              <a:t> the order of </a:t>
            </a:r>
            <a:r>
              <a:rPr lang="en-US" sz="1800" dirty="0" err="1"/>
              <a:t>contigs</a:t>
            </a:r>
            <a:r>
              <a:rPr lang="en-US" sz="1800" dirty="0"/>
              <a:t> along the genome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Scaffolding algorithms are greedy too – de </a:t>
            </a:r>
            <a:r>
              <a:rPr lang="en-US" sz="1800" dirty="0" err="1"/>
              <a:t>Bruijn</a:t>
            </a:r>
            <a:r>
              <a:rPr lang="en-US" sz="1800" dirty="0"/>
              <a:t> graphs (Velvet) or secondary algorithms (A5) seek to limit scaffolding errors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6F8491D-479A-EC4C-9D2C-7204869B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628800"/>
            <a:ext cx="4497269" cy="25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2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Try this example by hand…</a:t>
            </a:r>
            <a:endParaRPr lang="en-US" sz="3200" dirty="0"/>
          </a:p>
        </p:txBody>
      </p:sp>
      <p:pic>
        <p:nvPicPr>
          <p:cNvPr id="2" name="Picture 1" descr="gra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876256" cy="4861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Namiki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</a:t>
            </a:r>
            <a:r>
              <a:rPr lang="en-US" sz="1400" i="1" dirty="0"/>
              <a:t>. Nucleic Acids Research </a:t>
            </a:r>
            <a:r>
              <a:rPr lang="en-US" sz="1400" dirty="0"/>
              <a:t>40:e155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4B5B6-F677-36A5-4994-84EF57499002}"/>
              </a:ext>
            </a:extLst>
          </p:cNvPr>
          <p:cNvSpPr txBox="1"/>
          <p:nvPr/>
        </p:nvSpPr>
        <p:spPr>
          <a:xfrm>
            <a:off x="3851920" y="764704"/>
            <a:ext cx="37616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Andrew will post a video</a:t>
            </a:r>
          </a:p>
        </p:txBody>
      </p:sp>
    </p:spTree>
    <p:extLst>
      <p:ext uri="{BB962C8B-B14F-4D97-AF65-F5344CB8AC3E}">
        <p14:creationId xmlns:p14="http://schemas.microsoft.com/office/powerpoint/2010/main" val="356083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Assembly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the combined laboratory and computational methods used to determine the genome sequence of an organism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can be completed </a:t>
            </a:r>
            <a:r>
              <a:rPr lang="en-US" sz="2000" i="1" dirty="0"/>
              <a:t>de novo </a:t>
            </a:r>
            <a:r>
              <a:rPr lang="en-US" sz="2000" dirty="0"/>
              <a:t>for a previously </a:t>
            </a:r>
            <a:r>
              <a:rPr lang="en-US" sz="2000" dirty="0" err="1"/>
              <a:t>unsequenced</a:t>
            </a:r>
            <a:r>
              <a:rPr lang="en-US" sz="2000" dirty="0"/>
              <a:t> organism or may be performed to determine genomic differences among related organisms (guided assembly)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highly dependent upon DNA sequencing technologies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 &amp; K-</a:t>
            </a:r>
            <a:r>
              <a:rPr lang="en-US" sz="2000" dirty="0" err="1"/>
              <a:t>mer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Phred</a:t>
            </a:r>
            <a:r>
              <a:rPr lang="en-US" sz="2000" dirty="0"/>
              <a:t> score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Mate-Pairs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Contig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Scaffold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Closure &amp;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complete assembly…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BANDAGE visualization</a:t>
            </a:r>
          </a:p>
        </p:txBody>
      </p:sp>
      <p:pic>
        <p:nvPicPr>
          <p:cNvPr id="3" name="Picture 2" descr="bandag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4746318" cy="4437112"/>
          </a:xfrm>
          <a:prstGeom prst="rect">
            <a:avLst/>
          </a:prstGeom>
        </p:spPr>
      </p:pic>
      <p:pic>
        <p:nvPicPr>
          <p:cNvPr id="4" name="Picture 3" descr="bandage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88840"/>
            <a:ext cx="3312368" cy="28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99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Assembly Statistics – A5 example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8402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McMaster </a:t>
            </a:r>
            <a:r>
              <a:rPr lang="en-US" sz="2000" i="1" dirty="0"/>
              <a:t>E. coli </a:t>
            </a:r>
            <a:r>
              <a:rPr lang="en-US" sz="2000" dirty="0"/>
              <a:t>C008 strain with </a:t>
            </a:r>
            <a:r>
              <a:rPr lang="en-US" sz="2000" dirty="0" err="1"/>
              <a:t>Illumina</a:t>
            </a:r>
            <a:r>
              <a:rPr lang="en-US" sz="2000" dirty="0"/>
              <a:t> </a:t>
            </a:r>
            <a:r>
              <a:rPr lang="en-US" sz="2000" dirty="0" err="1"/>
              <a:t>HiSeq</a:t>
            </a:r>
            <a:r>
              <a:rPr lang="en-US" sz="2000" dirty="0"/>
              <a:t> 2 x 250 </a:t>
            </a:r>
            <a:r>
              <a:rPr lang="en-US" sz="2000" dirty="0" err="1"/>
              <a:t>bp</a:t>
            </a:r>
            <a:r>
              <a:rPr lang="en-US" sz="2000" dirty="0"/>
              <a:t> 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3,735,008 sequencing reads totaling 933,752,000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~200 fold coverage of the </a:t>
            </a:r>
            <a:r>
              <a:rPr lang="en-US" sz="2000" i="1" dirty="0"/>
              <a:t>E. coli</a:t>
            </a:r>
            <a:r>
              <a:rPr lang="en-US" sz="2000" dirty="0"/>
              <a:t> genome (</a:t>
            </a:r>
            <a:r>
              <a:rPr lang="it-IT" sz="2000" i="1" dirty="0"/>
              <a:t>E. coli </a:t>
            </a:r>
            <a:r>
              <a:rPr lang="it-IT" sz="2000" dirty="0"/>
              <a:t>K-12 </a:t>
            </a:r>
            <a:r>
              <a:rPr lang="it-IT" sz="2000" dirty="0" err="1"/>
              <a:t>is</a:t>
            </a:r>
            <a:r>
              <a:rPr lang="it-IT" sz="2000" dirty="0"/>
              <a:t> 4,639,221 </a:t>
            </a:r>
            <a:r>
              <a:rPr lang="it-IT" sz="2000" dirty="0" err="1"/>
              <a:t>bp</a:t>
            </a:r>
            <a:r>
              <a:rPr lang="en-US" sz="2000" dirty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3,666,906 error-corrected reads totaling 797,138,877 bp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98.18% of reads passed error-correction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85.03% of nucleotides passed error-correction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118 </a:t>
            </a:r>
            <a:r>
              <a:rPr lang="en-US" sz="2000" dirty="0" err="1"/>
              <a:t>contigs</a:t>
            </a:r>
            <a:r>
              <a:rPr lang="en-US" sz="2000" dirty="0"/>
              <a:t> in 118 scaffolds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5,247,627 bp sum contig length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D699"/>
                </a:solidFill>
              </a:rPr>
              <a:t>bases ≥ Q40 = 5,243,991 (99.9% of assembly; Q40 = 1 in 10,000 error rate)</a:t>
            </a:r>
            <a:endParaRPr lang="is-IS" sz="2000" dirty="0">
              <a:solidFill>
                <a:srgbClr val="FFD69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Longest scaffold = </a:t>
            </a:r>
            <a:r>
              <a:rPr lang="is-IS" sz="2000" dirty="0"/>
              <a:t>534,047 bp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Contig N50 = 166,170 bp (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 least 50% of the assembly is contained in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contigs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of this size or larger</a:t>
            </a: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GC content = 50.6%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Observed read coverage = 178.65 fold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Median = 154 fold; 10th percentile = 97 fold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5949280"/>
            <a:ext cx="28803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a nice review of A5 statistics, see http://</a:t>
            </a:r>
            <a:r>
              <a:rPr lang="en-US" sz="1400" dirty="0" err="1"/>
              <a:t>tinyurl.com</a:t>
            </a:r>
            <a:r>
              <a:rPr lang="en-US" sz="1400" dirty="0"/>
              <a:t>/zwng5cb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35CB0-2763-0848-96A1-3B078110DCEE}"/>
              </a:ext>
            </a:extLst>
          </p:cNvPr>
          <p:cNvSpPr txBox="1"/>
          <p:nvPr/>
        </p:nvSpPr>
        <p:spPr>
          <a:xfrm>
            <a:off x="10310648" y="525517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36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1AACFE1-C2AF-8742-BB2C-5050F27605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365403"/>
            <a:ext cx="8686800" cy="5277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N50</a:t>
            </a:r>
            <a:endParaRPr lang="en-US" sz="3200" dirty="0"/>
          </a:p>
        </p:txBody>
      </p:sp>
      <p:pic>
        <p:nvPicPr>
          <p:cNvPr id="8" name="Picture 7" descr="ordered.jpg">
            <a:extLst>
              <a:ext uri="{FF2B5EF4-FFF2-40B4-BE49-F238E27FC236}">
                <a16:creationId xmlns:a16="http://schemas.microsoft.com/office/drawing/2014/main" id="{6A58E619-388C-294B-A6F0-5D667518B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0" y="1445523"/>
            <a:ext cx="6430219" cy="4503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342556-A9FE-7948-9E65-178A03F08DDC}"/>
              </a:ext>
            </a:extLst>
          </p:cNvPr>
          <p:cNvSpPr txBox="1"/>
          <p:nvPr/>
        </p:nvSpPr>
        <p:spPr>
          <a:xfrm>
            <a:off x="2167348" y="5898758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contigs</a:t>
            </a:r>
            <a:r>
              <a:rPr lang="en-US" sz="1600" dirty="0"/>
              <a:t> ordered smallest to largest -&gt;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96FE0-7619-BD4B-A19E-13F892179789}"/>
              </a:ext>
            </a:extLst>
          </p:cNvPr>
          <p:cNvSpPr txBox="1"/>
          <p:nvPr/>
        </p:nvSpPr>
        <p:spPr>
          <a:xfrm rot="16200000">
            <a:off x="-548598" y="3509038"/>
            <a:ext cx="1506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</a:t>
            </a:r>
            <a:r>
              <a:rPr lang="en-US" sz="1600" dirty="0"/>
              <a:t> size (</a:t>
            </a:r>
            <a:r>
              <a:rPr lang="en-US" sz="1600" dirty="0" err="1"/>
              <a:t>bp</a:t>
            </a:r>
            <a:r>
              <a:rPr lang="en-US" sz="16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09A46-F90C-4944-BC63-1A6A3EC0B187}"/>
              </a:ext>
            </a:extLst>
          </p:cNvPr>
          <p:cNvSpPr txBox="1"/>
          <p:nvPr/>
        </p:nvSpPr>
        <p:spPr>
          <a:xfrm>
            <a:off x="950114" y="1661547"/>
            <a:ext cx="287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sum of all </a:t>
            </a:r>
            <a:r>
              <a:rPr lang="en-US" sz="1400" dirty="0" err="1">
                <a:solidFill>
                  <a:schemeClr val="bg2"/>
                </a:solidFill>
              </a:rPr>
              <a:t>contigs</a:t>
            </a:r>
            <a:r>
              <a:rPr lang="en-US" sz="1400" dirty="0">
                <a:solidFill>
                  <a:schemeClr val="bg2"/>
                </a:solidFill>
              </a:rPr>
              <a:t> = </a:t>
            </a:r>
            <a:r>
              <a:rPr lang="cs-CZ" sz="1400" dirty="0">
                <a:solidFill>
                  <a:schemeClr val="bg2"/>
                </a:solidFill>
              </a:rPr>
              <a:t>4,740,890 </a:t>
            </a:r>
            <a:r>
              <a:rPr lang="cs-CZ" sz="1400" dirty="0" err="1">
                <a:solidFill>
                  <a:schemeClr val="bg2"/>
                </a:solidFill>
              </a:rPr>
              <a:t>bp</a:t>
            </a:r>
            <a:endParaRPr lang="cs-CZ" sz="1400" dirty="0">
              <a:solidFill>
                <a:schemeClr val="bg2"/>
              </a:solidFill>
            </a:endParaRPr>
          </a:p>
          <a:p>
            <a:r>
              <a:rPr lang="cs-CZ" sz="1400" dirty="0">
                <a:solidFill>
                  <a:schemeClr val="bg2"/>
                </a:solidFill>
              </a:rPr>
              <a:t>1/2 sum </a:t>
            </a:r>
            <a:r>
              <a:rPr lang="cs-CZ" sz="1400" dirty="0" err="1">
                <a:solidFill>
                  <a:schemeClr val="bg2"/>
                </a:solidFill>
              </a:rPr>
              <a:t>of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all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contigs</a:t>
            </a:r>
            <a:r>
              <a:rPr lang="cs-CZ" sz="1400" dirty="0">
                <a:solidFill>
                  <a:schemeClr val="bg2"/>
                </a:solidFill>
              </a:rPr>
              <a:t> = </a:t>
            </a:r>
            <a:r>
              <a:rPr lang="is-IS" sz="1400" dirty="0">
                <a:solidFill>
                  <a:schemeClr val="bg2"/>
                </a:solidFill>
              </a:rPr>
              <a:t>2,370,445 bp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59E5C98F-BD0C-A042-95D9-88BFD9D1984E}"/>
              </a:ext>
            </a:extLst>
          </p:cNvPr>
          <p:cNvSpPr/>
          <p:nvPr/>
        </p:nvSpPr>
        <p:spPr bwMode="auto">
          <a:xfrm>
            <a:off x="6160090" y="2002537"/>
            <a:ext cx="550664" cy="381248"/>
          </a:xfrm>
          <a:prstGeom prst="rightBracke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7515F-8DD7-B844-B954-BD3E5125DBCD}"/>
              </a:ext>
            </a:extLst>
          </p:cNvPr>
          <p:cNvSpPr txBox="1"/>
          <p:nvPr/>
        </p:nvSpPr>
        <p:spPr>
          <a:xfrm>
            <a:off x="6876256" y="1877571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4 </a:t>
            </a:r>
            <a:r>
              <a:rPr lang="en-US" sz="1200" dirty="0" err="1"/>
              <a:t>contigs</a:t>
            </a:r>
            <a:r>
              <a:rPr lang="en-US" sz="1200" dirty="0"/>
              <a:t> </a:t>
            </a:r>
            <a:r>
              <a:rPr lang="en-US" sz="1200"/>
              <a:t>contain 1</a:t>
            </a:r>
            <a:r>
              <a:rPr lang="en-US" sz="1200" dirty="0"/>
              <a:t>/2 of the assembly, sum = </a:t>
            </a:r>
            <a:r>
              <a:rPr lang="is-IS" sz="1200" dirty="0"/>
              <a:t>2,705,716</a:t>
            </a:r>
            <a:r>
              <a:rPr lang="cs-CZ" sz="1200" dirty="0"/>
              <a:t> </a:t>
            </a:r>
            <a:r>
              <a:rPr lang="cs-CZ" sz="1200" dirty="0" err="1"/>
              <a:t>bp</a:t>
            </a:r>
            <a:r>
              <a:rPr lang="en-US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46CE2-2004-DA47-B527-34ED93BE4888}"/>
              </a:ext>
            </a:extLst>
          </p:cNvPr>
          <p:cNvSpPr txBox="1"/>
          <p:nvPr/>
        </p:nvSpPr>
        <p:spPr>
          <a:xfrm>
            <a:off x="4118466" y="166154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this is the N50 </a:t>
            </a:r>
            <a:r>
              <a:rPr lang="en-US" sz="1200" dirty="0" err="1">
                <a:solidFill>
                  <a:schemeClr val="bg2"/>
                </a:solidFill>
              </a:rPr>
              <a:t>contig</a:t>
            </a:r>
            <a:r>
              <a:rPr lang="en-US" sz="1200" dirty="0">
                <a:solidFill>
                  <a:schemeClr val="bg2"/>
                </a:solidFill>
              </a:rPr>
              <a:t>, with length </a:t>
            </a:r>
            <a:r>
              <a:rPr lang="is-IS" sz="1200" dirty="0">
                <a:solidFill>
                  <a:schemeClr val="bg2"/>
                </a:solidFill>
              </a:rPr>
              <a:t>405,903 bp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63329C-1D86-FD49-A8CA-D3C7D251429A}"/>
              </a:ext>
            </a:extLst>
          </p:cNvPr>
          <p:cNvCxnSpPr/>
          <p:nvPr/>
        </p:nvCxnSpPr>
        <p:spPr bwMode="auto">
          <a:xfrm>
            <a:off x="5630634" y="2093595"/>
            <a:ext cx="256282" cy="234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D7DE1-FAD7-B44A-AE23-4FE91C6F152B}"/>
              </a:ext>
            </a:extLst>
          </p:cNvPr>
          <p:cNvSpPr txBox="1"/>
          <p:nvPr/>
        </p:nvSpPr>
        <p:spPr>
          <a:xfrm>
            <a:off x="1115616" y="509419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N50 is the size of the </a:t>
            </a:r>
            <a:r>
              <a:rPr lang="en-US" sz="1200" dirty="0" err="1">
                <a:solidFill>
                  <a:srgbClr val="FFFFFF"/>
                </a:solidFill>
              </a:rPr>
              <a:t>contig</a:t>
            </a:r>
            <a:r>
              <a:rPr lang="en-US" sz="1200" dirty="0">
                <a:solidFill>
                  <a:srgbClr val="FFFFFF"/>
                </a:solidFill>
              </a:rPr>
              <a:t> which, along with all larger </a:t>
            </a:r>
            <a:r>
              <a:rPr lang="en-US" sz="1200" dirty="0" err="1">
                <a:solidFill>
                  <a:srgbClr val="FFFFFF"/>
                </a:solidFill>
              </a:rPr>
              <a:t>contigs</a:t>
            </a:r>
            <a:r>
              <a:rPr lang="en-US" sz="1200" dirty="0">
                <a:solidFill>
                  <a:srgbClr val="FFFFFF"/>
                </a:solidFill>
              </a:rPr>
              <a:t>, contains half of sequence of an assembly.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0A361-8991-2F49-A927-F25CA0E98730}"/>
              </a:ext>
            </a:extLst>
          </p:cNvPr>
          <p:cNvSpPr txBox="1"/>
          <p:nvPr/>
        </p:nvSpPr>
        <p:spPr>
          <a:xfrm>
            <a:off x="6876256" y="1600572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3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is-IS" sz="1200" dirty="0"/>
              <a:t>2,299,813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231B3-6CDA-504E-B9F2-9C08306675F7}"/>
              </a:ext>
            </a:extLst>
          </p:cNvPr>
          <p:cNvSpPr txBox="1"/>
          <p:nvPr/>
        </p:nvSpPr>
        <p:spPr>
          <a:xfrm>
            <a:off x="6878819" y="1312540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2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fi-FI" sz="1200" dirty="0"/>
              <a:t>1,871,154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9CC88-AEFE-E147-8894-353DEA17C964}"/>
              </a:ext>
            </a:extLst>
          </p:cNvPr>
          <p:cNvSpPr txBox="1"/>
          <p:nvPr/>
        </p:nvSpPr>
        <p:spPr>
          <a:xfrm>
            <a:off x="6876256" y="1024508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</a:t>
            </a:r>
            <a:r>
              <a:rPr lang="en-US" sz="1200" dirty="0" err="1"/>
              <a:t>contig</a:t>
            </a:r>
            <a:r>
              <a:rPr lang="en-US" sz="1200" dirty="0"/>
              <a:t> = </a:t>
            </a:r>
            <a:r>
              <a:rPr lang="is-IS" sz="1200" dirty="0"/>
              <a:t>1,223,670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C6833-56C9-E848-A407-83ABF42C75A3}"/>
              </a:ext>
            </a:extLst>
          </p:cNvPr>
          <p:cNvSpPr txBox="1"/>
          <p:nvPr/>
        </p:nvSpPr>
        <p:spPr>
          <a:xfrm>
            <a:off x="4139952" y="213598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b="1" dirty="0">
                <a:solidFill>
                  <a:schemeClr val="bg2"/>
                </a:solidFill>
              </a:rPr>
              <a:t>N50 </a:t>
            </a:r>
            <a:r>
              <a:rPr lang="en-US" sz="1200" b="1" dirty="0">
                <a:solidFill>
                  <a:schemeClr val="bg2"/>
                </a:solidFill>
              </a:rPr>
              <a:t>=</a:t>
            </a:r>
            <a:r>
              <a:rPr lang="mr-IN" sz="1200" b="1" dirty="0">
                <a:solidFill>
                  <a:schemeClr val="bg2"/>
                </a:solidFill>
              </a:rPr>
              <a:t> 405,903 bp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5C6B26-6230-0C42-98AF-149636E12F1A}"/>
              </a:ext>
            </a:extLst>
          </p:cNvPr>
          <p:cNvSpPr/>
          <p:nvPr/>
        </p:nvSpPr>
        <p:spPr bwMode="auto">
          <a:xfrm>
            <a:off x="387069" y="5821077"/>
            <a:ext cx="6408712" cy="10288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38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90178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‘Finishing’ traditionally refers to the costly and </a:t>
            </a:r>
            <a:r>
              <a:rPr lang="en-US" sz="2000" dirty="0" err="1"/>
              <a:t>labourious</a:t>
            </a:r>
            <a:r>
              <a:rPr lang="en-US" sz="2000" dirty="0"/>
              <a:t> steps required to ‘close’ all the sequencing gaps to provide high quality and 100% complete chromosome sequences (aka “closure”)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Finishing is workable for bacterial genomes but very hard for </a:t>
            </a:r>
            <a:r>
              <a:rPr lang="en-US" sz="2000" dirty="0" err="1"/>
              <a:t>eukyarotic</a:t>
            </a:r>
            <a:r>
              <a:rPr lang="en-US" sz="2000" dirty="0"/>
              <a:t>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centromeres and </a:t>
            </a:r>
            <a:r>
              <a:rPr lang="en-US" sz="2000" dirty="0" err="1"/>
              <a:t>teleomeres</a:t>
            </a:r>
            <a:r>
              <a:rPr lang="en-US" sz="2000" dirty="0"/>
              <a:t> are hard to clone or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yet important biology is encoded in these regions (e.g. </a:t>
            </a:r>
            <a:r>
              <a:rPr lang="en-US" sz="2000" i="1" dirty="0" err="1"/>
              <a:t>Trypanosoma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Most current genome projects do not attempt closure due to: 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the cost and time involved – closure does not get funded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</a:t>
            </a:r>
            <a:r>
              <a:rPr lang="is-IS" sz="2000" dirty="0"/>
              <a:t>hotgun routinely obtains &gt;90% closure and thus the majority of the biology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</a:t>
            </a:r>
            <a:r>
              <a:rPr lang="is-IS" sz="2000" dirty="0"/>
              <a:t>aps will be closed by research teams if it is relevant to their science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‘Finishing’ now most often refers to the scaffolding quality control steps in genome assembly – making the most out of the shotgun data – and is seen as distinct from ‘closure’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5900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Validation of genome assembly is difficult as our knowledge about the genome we are sequencing is often limited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a closely related genome sequence is known, a comparison can be made to determine possible errors – or are they real differences?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annotation can identify gaps in the assembly (e.g. missing genes known from PCR or biochemistry)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With limited prior knowledge, </a:t>
            </a:r>
            <a:r>
              <a:rPr lang="en-US" sz="2000" dirty="0" err="1"/>
              <a:t>bioinformaticians</a:t>
            </a:r>
            <a:r>
              <a:rPr lang="en-US" sz="2000" dirty="0"/>
              <a:t> rely on the assembly statistics such as Q40, N50, etc.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can we trust the assembly software?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Peer-reviewed publication of algorithms and open source release of software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Head-to-head comparison of assemblers on the same data to identify consensus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Simulated data and </a:t>
            </a:r>
            <a:r>
              <a:rPr lang="en-US" sz="2000" dirty="0" err="1"/>
              <a:t>Assemblathon</a:t>
            </a:r>
            <a:r>
              <a:rPr lang="en-US" sz="2000" dirty="0"/>
              <a:t> / GAGE competitions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172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A9B9E9E-5898-9C41-992E-326AC77771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week...</a:t>
            </a:r>
            <a:endParaRPr lang="en-US" sz="32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8F61EB1-9F84-9C23-5A74-455E7592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72816"/>
            <a:ext cx="7772400" cy="100548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30E957-4B30-B604-6B1E-6B65619D4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573016"/>
            <a:ext cx="7772400" cy="25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is Genome Assembly Difficult?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genome is 3 billion base pairs; </a:t>
            </a:r>
            <a:r>
              <a:rPr lang="en-US" sz="2000" i="1" dirty="0"/>
              <a:t>Arabidopsis thaliana </a:t>
            </a:r>
            <a:r>
              <a:rPr lang="en-US" sz="2000" dirty="0"/>
              <a:t>135 </a:t>
            </a:r>
            <a:r>
              <a:rPr lang="en-US" sz="2000" dirty="0" err="1"/>
              <a:t>Mbp</a:t>
            </a:r>
            <a:r>
              <a:rPr lang="en-US" sz="2000" dirty="0"/>
              <a:t>; </a:t>
            </a:r>
            <a:r>
              <a:rPr lang="en-US" sz="2000" i="1" dirty="0"/>
              <a:t>Salmonella </a:t>
            </a:r>
            <a:r>
              <a:rPr lang="en-US" sz="2000" i="1" dirty="0" err="1"/>
              <a:t>enterica</a:t>
            </a:r>
            <a:r>
              <a:rPr lang="en-US" sz="2000" i="1" dirty="0"/>
              <a:t> </a:t>
            </a:r>
            <a:r>
              <a:rPr lang="en-US" sz="2000" dirty="0"/>
              <a:t>4.8 </a:t>
            </a:r>
            <a:r>
              <a:rPr lang="en-US" sz="2000" dirty="0" err="1"/>
              <a:t>Mbp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Sanger DNA sequencing (low volume) 500-1200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Illumina</a:t>
            </a:r>
            <a:r>
              <a:rPr lang="en-US" sz="2000" dirty="0"/>
              <a:t> DNA sequencing (high volume) 250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Linear (directed) sequencing is prohibitively expensive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clone mapping &amp; sub-sequencing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are sequenced in tiny fragments using a ‘shotgun’ approach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massive jigsaw puzzle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has an error rate, so a single pass is insufficient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Some regions of genome clone poorly or sequence poorly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have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Two sequencing reads for different parts of the genome can have identical or near-identical sequence</a:t>
            </a:r>
          </a:p>
        </p:txBody>
      </p:sp>
    </p:spTree>
    <p:extLst>
      <p:ext uri="{BB962C8B-B14F-4D97-AF65-F5344CB8AC3E}">
        <p14:creationId xmlns:p14="http://schemas.microsoft.com/office/powerpoint/2010/main" val="211865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Shotgun Sequencing</a:t>
            </a:r>
            <a:endParaRPr lang="en-US" sz="3200" dirty="0"/>
          </a:p>
        </p:txBody>
      </p:sp>
      <p:pic>
        <p:nvPicPr>
          <p:cNvPr id="2" name="Picture 1" descr="kevi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1980"/>
            <a:ext cx="8064896" cy="4911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6053226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knowgenetics.org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38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</p:txBody>
      </p:sp>
      <p:pic>
        <p:nvPicPr>
          <p:cNvPr id="2" name="Picture 1" descr="intro-to-ngs-torsten-seemann-peter-mac-27-jul-2012-21-6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5076056" cy="3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9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Shotgun sequencing samples each region of the genome multiples times to generate a PHRED-correct consensus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depth of sampling of a genome is called ‘fold coverage’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example above illustrates 5-fold coverage</a:t>
            </a:r>
          </a:p>
        </p:txBody>
      </p:sp>
      <p:pic>
        <p:nvPicPr>
          <p:cNvPr id="4" name="Picture 9" descr=" Fig1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7056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79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Repeats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merge reads into consensus ‘</a:t>
            </a:r>
            <a:r>
              <a:rPr lang="en-US" sz="2000" dirty="0" err="1"/>
              <a:t>contig</a:t>
            </a:r>
            <a:r>
              <a:rPr lang="en-US" sz="2000" dirty="0"/>
              <a:t>’ sequences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What if reads are similar but from different parts of the genome?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are insufficient to handle this problem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9" descr=" Fig4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7312"/>
            <a:ext cx="370363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2860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3922</TotalTime>
  <Words>2261</Words>
  <Application>Microsoft Macintosh PowerPoint</Application>
  <PresentationFormat>On-screen Show (4:3)</PresentationFormat>
  <Paragraphs>334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Times</vt:lpstr>
      <vt:lpstr>Times New Roman</vt:lpstr>
      <vt:lpstr>DalhousieTemplate</vt:lpstr>
      <vt:lpstr>Biochem 3BP3  DNA Sequencing &amp; Genome Assembly</vt:lpstr>
      <vt:lpstr>Genome Sequences as References</vt:lpstr>
      <vt:lpstr>Genome Assembly</vt:lpstr>
      <vt:lpstr>Why is Genome Assembly Difficult?</vt:lpstr>
      <vt:lpstr>Shotgun Sequencing</vt:lpstr>
      <vt:lpstr>Greedy Assembly by Overlap</vt:lpstr>
      <vt:lpstr>Greedy Assembly by Overlap</vt:lpstr>
      <vt:lpstr>Repeats</vt:lpstr>
      <vt:lpstr>Bi-directional sequence (aka Mate Pairs)</vt:lpstr>
      <vt:lpstr>Bi-directional sequence (aka Mate Pairs)</vt:lpstr>
      <vt:lpstr>Bi-directional sequence (aka Mate Pairs)</vt:lpstr>
      <vt:lpstr>Then…</vt:lpstr>
      <vt:lpstr>Now…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A5QC / SSPACE ‘Finishing’</vt:lpstr>
      <vt:lpstr>A5QC / SSPACE ‘Finishing’</vt:lpstr>
      <vt:lpstr>A5QC / SSPACE ‘Finishing’</vt:lpstr>
      <vt:lpstr>PowerPoint Presentation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Try this example by hand…</vt:lpstr>
      <vt:lpstr>A complete assembly…</vt:lpstr>
      <vt:lpstr>Assembly Statistics – A5 example</vt:lpstr>
      <vt:lpstr>N50</vt:lpstr>
      <vt:lpstr>Finishing, Validation, Confidence</vt:lpstr>
      <vt:lpstr>Finishing, Validation, Confidence</vt:lpstr>
      <vt:lpstr>This week...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1509</cp:revision>
  <dcterms:created xsi:type="dcterms:W3CDTF">2013-12-16T15:15:05Z</dcterms:created>
  <dcterms:modified xsi:type="dcterms:W3CDTF">2023-09-04T15:49:56Z</dcterms:modified>
</cp:coreProperties>
</file>