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9"/>
  </p:notesMasterIdLst>
  <p:sldIdLst>
    <p:sldId id="662" r:id="rId2"/>
    <p:sldId id="584" r:id="rId3"/>
    <p:sldId id="721" r:id="rId4"/>
    <p:sldId id="722" r:id="rId5"/>
    <p:sldId id="723" r:id="rId6"/>
    <p:sldId id="724" r:id="rId7"/>
    <p:sldId id="725" r:id="rId8"/>
    <p:sldId id="692" r:id="rId9"/>
    <p:sldId id="726" r:id="rId10"/>
    <p:sldId id="727" r:id="rId11"/>
    <p:sldId id="728" r:id="rId12"/>
    <p:sldId id="729" r:id="rId13"/>
    <p:sldId id="730" r:id="rId14"/>
    <p:sldId id="755" r:id="rId15"/>
    <p:sldId id="754" r:id="rId16"/>
    <p:sldId id="731" r:id="rId17"/>
    <p:sldId id="732" r:id="rId18"/>
    <p:sldId id="733" r:id="rId19"/>
    <p:sldId id="734" r:id="rId20"/>
    <p:sldId id="735" r:id="rId21"/>
    <p:sldId id="737" r:id="rId22"/>
    <p:sldId id="756" r:id="rId23"/>
    <p:sldId id="740" r:id="rId24"/>
    <p:sldId id="739" r:id="rId25"/>
    <p:sldId id="741" r:id="rId26"/>
    <p:sldId id="742" r:id="rId27"/>
    <p:sldId id="743" r:id="rId28"/>
    <p:sldId id="744" r:id="rId29"/>
    <p:sldId id="745" r:id="rId30"/>
    <p:sldId id="746" r:id="rId31"/>
    <p:sldId id="747" r:id="rId32"/>
    <p:sldId id="757" r:id="rId33"/>
    <p:sldId id="750" r:id="rId34"/>
    <p:sldId id="749" r:id="rId35"/>
    <p:sldId id="751" r:id="rId36"/>
    <p:sldId id="752" r:id="rId37"/>
    <p:sldId id="716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4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7"/>
    <p:restoredTop sz="94706"/>
  </p:normalViewPr>
  <p:slideViewPr>
    <p:cSldViewPr>
      <p:cViewPr varScale="1">
        <p:scale>
          <a:sx n="171" d="100"/>
          <a:sy n="171" d="100"/>
        </p:scale>
        <p:origin x="3296" y="176"/>
      </p:cViewPr>
      <p:guideLst>
        <p:guide orient="horz" pos="981"/>
        <p:guide pos="4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44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0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4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57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Molecular Epidemiology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Motivation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Clinical </a:t>
            </a:r>
            <a:r>
              <a:rPr lang="en-US" sz="2000" dirty="0"/>
              <a:t>(i.e. patient level)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r>
              <a:rPr lang="en-US" sz="2000" dirty="0"/>
              <a:t>When an infection is suspected, it can take up to 72 hours to culture from a swab – precious time during which: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Inappropriate antibiotics are administered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Condition can worsen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Unnecessary exposure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Expensive hospital isolation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It’s now possible (and cheap enough) to directly sequence clinical samples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r>
              <a:rPr lang="en-US" sz="2000" b="1" dirty="0"/>
              <a:t>Public Health</a:t>
            </a:r>
            <a:r>
              <a:rPr lang="en-US" sz="2000" dirty="0"/>
              <a:t> (i.e. community level)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Historical migration patterns, humans and animals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Identify source of pathogen or contamination of the food chain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Is there a point source or are cases unrelated?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Existing tools lack resolution that DNA sequencing can provide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160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</p:txBody>
      </p:sp>
    </p:spTree>
    <p:extLst>
      <p:ext uri="{BB962C8B-B14F-4D97-AF65-F5344CB8AC3E}">
        <p14:creationId xmlns:p14="http://schemas.microsoft.com/office/powerpoint/2010/main" val="276895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</p:txBody>
      </p:sp>
      <p:pic>
        <p:nvPicPr>
          <p:cNvPr id="2" name="Picture 1" descr="hait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276872"/>
            <a:ext cx="5775951" cy="424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6525344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Mutreja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2011. </a:t>
            </a:r>
            <a:r>
              <a:rPr lang="en-US" sz="1200" i="1" dirty="0"/>
              <a:t>Nature</a:t>
            </a:r>
            <a:r>
              <a:rPr lang="en-US" sz="1200" dirty="0"/>
              <a:t> 477: 462-5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168" y="2489920"/>
            <a:ext cx="2915816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Sequencing of genomes to determine relationships among </a:t>
            </a:r>
            <a:r>
              <a:rPr lang="en-US" sz="1600" i="1" dirty="0"/>
              <a:t>V. </a:t>
            </a:r>
            <a:r>
              <a:rPr lang="en-US" sz="1600" i="1" dirty="0" err="1"/>
              <a:t>cholerae</a:t>
            </a:r>
            <a:r>
              <a:rPr lang="en-US" sz="1600" i="1" dirty="0"/>
              <a:t> </a:t>
            </a:r>
            <a:r>
              <a:rPr lang="en-US" sz="1600" dirty="0"/>
              <a:t>strains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Nucleotide difference among strains used in a </a:t>
            </a:r>
            <a:r>
              <a:rPr lang="en-US" sz="1600" dirty="0" err="1"/>
              <a:t>RAxML</a:t>
            </a:r>
            <a:r>
              <a:rPr lang="en-US" sz="1600" dirty="0"/>
              <a:t> analysis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Haiti strains had their origins in South Asia, likely via Bangladeshi relief workers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67744" y="4581128"/>
            <a:ext cx="1584176" cy="36004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DNA sequencing can provide a global perspective on disease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67744" y="4581128"/>
            <a:ext cx="1584176" cy="36004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62223"/>
            <a:ext cx="7882596" cy="34911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6525344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Mutreja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2011. </a:t>
            </a:r>
            <a:r>
              <a:rPr lang="en-US" sz="1200" i="1" dirty="0"/>
              <a:t>Nature</a:t>
            </a:r>
            <a:r>
              <a:rPr lang="en-US" sz="1200" dirty="0"/>
              <a:t> 477: 462-5 </a:t>
            </a:r>
          </a:p>
        </p:txBody>
      </p:sp>
    </p:spTree>
    <p:extLst>
      <p:ext uri="{BB962C8B-B14F-4D97-AF65-F5344CB8AC3E}">
        <p14:creationId xmlns:p14="http://schemas.microsoft.com/office/powerpoint/2010/main" val="203676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COVID-19</a:t>
            </a:r>
            <a:endParaRPr lang="en-US" sz="3200" dirty="0"/>
          </a:p>
        </p:txBody>
      </p:sp>
      <p:pic>
        <p:nvPicPr>
          <p:cNvPr id="7" name="Picture 6" descr="A close up of a flower&#10;&#10;Description automatically generated">
            <a:extLst>
              <a:ext uri="{FF2B5EF4-FFF2-40B4-BE49-F238E27FC236}">
                <a16:creationId xmlns:a16="http://schemas.microsoft.com/office/drawing/2014/main" id="{51D17B2D-FED7-104A-A8D1-06B19F76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88640"/>
            <a:ext cx="2476481" cy="1650987"/>
          </a:xfrm>
          <a:prstGeom prst="rect">
            <a:avLst/>
          </a:prstGeom>
        </p:spPr>
      </p:pic>
      <p:pic>
        <p:nvPicPr>
          <p:cNvPr id="13" name="Picture 12" descr="A picture containing implement, stationary, screenshot&#10;&#10;Description automatically generated">
            <a:extLst>
              <a:ext uri="{FF2B5EF4-FFF2-40B4-BE49-F238E27FC236}">
                <a16:creationId xmlns:a16="http://schemas.microsoft.com/office/drawing/2014/main" id="{6C3E63E1-EE51-1046-9260-AF3EA3FDD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76" y="1364432"/>
            <a:ext cx="5638620" cy="42716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43682B-7E58-FA4C-9598-F16589B29AEF}"/>
              </a:ext>
            </a:extLst>
          </p:cNvPr>
          <p:cNvSpPr txBox="1"/>
          <p:nvPr/>
        </p:nvSpPr>
        <p:spPr>
          <a:xfrm>
            <a:off x="380538" y="5636114"/>
            <a:ext cx="12987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nextstrain.org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1608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first widely used molecular tool was Pulse Field Typing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isolated and digested with a rare cutting restriction enzyme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Fragments separated in an acrylamide gel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 pattern assumed to equal related strains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7" name="Picture 6" descr="Figure-2-Pulse-field-gel-electrophoresis-results-of-representative-C-difficile-geno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2795"/>
            <a:ext cx="3744416" cy="31223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645333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López-Urēna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</a:t>
            </a:r>
            <a:r>
              <a:rPr lang="en-US" sz="1200" i="1" dirty="0" err="1"/>
              <a:t>Emerg</a:t>
            </a:r>
            <a:r>
              <a:rPr lang="en-US" sz="1200" i="1" dirty="0"/>
              <a:t>. Microbes Infect</a:t>
            </a:r>
            <a:r>
              <a:rPr lang="en-US" sz="1200" dirty="0"/>
              <a:t>. 5:e42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3140968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Costa Rica</a:t>
            </a:r>
          </a:p>
        </p:txBody>
      </p:sp>
    </p:spTree>
    <p:extLst>
      <p:ext uri="{BB962C8B-B14F-4D97-AF65-F5344CB8AC3E}">
        <p14:creationId xmlns:p14="http://schemas.microsoft.com/office/powerpoint/2010/main" val="265993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first widely used molecular tool was Pulse Field Typing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isolated and digested with a rare cutting restriction enzyme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Fragments separated in an acrylamide gel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 pattern assumed to equal related strains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Figure-2-Pulse-field-gel-electrophoresis-results-of-representative-C-difficile-geno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2795"/>
            <a:ext cx="3744416" cy="3122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45333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López-Urēna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</a:t>
            </a:r>
            <a:r>
              <a:rPr lang="en-US" sz="1200" i="1" dirty="0" err="1"/>
              <a:t>Emerg</a:t>
            </a:r>
            <a:r>
              <a:rPr lang="en-US" sz="1200" i="1" dirty="0"/>
              <a:t>. Microbes Infect</a:t>
            </a:r>
            <a:r>
              <a:rPr lang="en-US" sz="1200" dirty="0"/>
              <a:t>. 5:e42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3140968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Costa Rica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3524773"/>
            <a:ext cx="352839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Very low resolution </a:t>
            </a:r>
            <a:r>
              <a:rPr lang="mr-IN" sz="1600" dirty="0"/>
              <a:t>–</a:t>
            </a:r>
            <a:r>
              <a:rPr lang="en-US" sz="1600" dirty="0"/>
              <a:t> an entire genome of information reduced to a few restriction fragments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All isolates in an outbreak look the same </a:t>
            </a:r>
            <a:r>
              <a:rPr lang="mr-IN" sz="1600" dirty="0"/>
              <a:t>–</a:t>
            </a:r>
            <a:r>
              <a:rPr lang="en-US" sz="1600" dirty="0"/>
              <a:t> no resolution at all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Fast &amp; cheap &amp; still a useful indicator, e.g. NAP1 in </a:t>
            </a:r>
            <a:r>
              <a:rPr lang="en-US" sz="1600" i="1" dirty="0"/>
              <a:t>C. </a:t>
            </a:r>
            <a:r>
              <a:rPr lang="en-US" sz="1600" i="1" dirty="0" err="1"/>
              <a:t>difficile</a:t>
            </a:r>
            <a:r>
              <a:rPr lang="en-US" sz="1600" dirty="0"/>
              <a:t> is a dangerous hyper-virulent</a:t>
            </a:r>
          </a:p>
        </p:txBody>
      </p:sp>
    </p:spTree>
    <p:extLst>
      <p:ext uri="{BB962C8B-B14F-4D97-AF65-F5344CB8AC3E}">
        <p14:creationId xmlns:p14="http://schemas.microsoft.com/office/powerpoint/2010/main" val="128529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more recent advance is Multiple Locus Sequencing Typing (MLST)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PCR &amp; sequencing of 7 housekeeping genes: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seven sequences form a typing ‘fingerprint’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PubMLST</a:t>
            </a:r>
            <a:r>
              <a:rPr lang="en-US" sz="2000" dirty="0"/>
              <a:t> is a repository of MLST fingerprints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PCR is being replaced with genome sequencing to determine MLST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00494"/>
              </p:ext>
            </p:extLst>
          </p:nvPr>
        </p:nvGraphicFramePr>
        <p:xfrm>
          <a:off x="179512" y="3821893"/>
          <a:ext cx="549166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Peterborough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isolate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en-US" sz="1400" baseline="0" dirty="0"/>
                        <a:t> isolates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 isolates</a:t>
                      </a:r>
                      <a:r>
                        <a:rPr lang="en-US" sz="1400" baseline="0" dirty="0"/>
                        <a:t> / 22 MLSTs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isolates</a:t>
                      </a:r>
                      <a:r>
                        <a:rPr lang="en-US" sz="1400" baseline="0" dirty="0"/>
                        <a:t> / 10 MLSTs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57301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difficile</a:t>
            </a:r>
            <a:r>
              <a:rPr lang="en-US" sz="1200" dirty="0"/>
              <a:t> ~2014 in Ontario (McArthur lab, St. Joseph’s Healthcare, Public Health Ontario)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3789040"/>
            <a:ext cx="86409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adk</a:t>
            </a:r>
            <a:endParaRPr lang="en-US" i="1" dirty="0"/>
          </a:p>
          <a:p>
            <a:pPr algn="ctr"/>
            <a:r>
              <a:rPr lang="en-US" i="1" dirty="0" err="1"/>
              <a:t>atpA</a:t>
            </a:r>
            <a:endParaRPr lang="en-US" i="1" dirty="0"/>
          </a:p>
          <a:p>
            <a:pPr algn="ctr"/>
            <a:r>
              <a:rPr lang="en-US" i="1" dirty="0" err="1"/>
              <a:t>dxr</a:t>
            </a:r>
            <a:endParaRPr lang="en-US" i="1" dirty="0"/>
          </a:p>
          <a:p>
            <a:pPr algn="ctr"/>
            <a:r>
              <a:rPr lang="en-US" i="1" dirty="0" err="1"/>
              <a:t>glyA</a:t>
            </a:r>
            <a:endParaRPr lang="en-US" i="1" dirty="0"/>
          </a:p>
          <a:p>
            <a:pPr algn="ctr"/>
            <a:r>
              <a:rPr lang="en-US" i="1" dirty="0" err="1"/>
              <a:t>recA</a:t>
            </a:r>
            <a:endParaRPr lang="en-US" i="1" dirty="0"/>
          </a:p>
          <a:p>
            <a:pPr algn="ctr"/>
            <a:r>
              <a:rPr lang="en-US" i="1" dirty="0" err="1"/>
              <a:t>sodA</a:t>
            </a:r>
            <a:endParaRPr lang="en-US" i="1" dirty="0"/>
          </a:p>
          <a:p>
            <a:pPr algn="ctr"/>
            <a:r>
              <a:rPr lang="en-US" i="1" dirty="0" err="1"/>
              <a:t>tpi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1242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more recent advance is Multiple Locus Sequencing Typing (MLST)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PCR &amp; sequencing of 7 housekeeping genes: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seven sequences form a typing ‘fingerprint’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PubMLST</a:t>
            </a:r>
            <a:r>
              <a:rPr lang="en-US" sz="2000" dirty="0"/>
              <a:t> is a repository of MLST fingerprints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PCR is being replaced with genome sequencing to determine MLST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75199"/>
              </p:ext>
            </p:extLst>
          </p:nvPr>
        </p:nvGraphicFramePr>
        <p:xfrm>
          <a:off x="179512" y="3821893"/>
          <a:ext cx="549166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Peterborough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isolate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en-US" sz="1400" baseline="0" dirty="0"/>
                        <a:t> isolates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 isolates</a:t>
                      </a:r>
                      <a:r>
                        <a:rPr lang="en-US" sz="1400" baseline="0" dirty="0"/>
                        <a:t> / 22 MLSTs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isolates</a:t>
                      </a:r>
                      <a:r>
                        <a:rPr lang="en-US" sz="1400" baseline="0" dirty="0"/>
                        <a:t> / 10 MLSTs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57301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difficile</a:t>
            </a:r>
            <a:r>
              <a:rPr lang="en-US" sz="1200" dirty="0"/>
              <a:t> ~2014 in Ontario (McArthur lab, St. Joseph’s Healthcare, Public Health Ontario)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3531780"/>
            <a:ext cx="3096344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MLST provides a higher epidemiological resolution than North American pulsed-field (NAP) typing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MLST sequences can be used for phylogenetic analysis but not a lot of information in the data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Can be scaled up to all core genes, </a:t>
            </a:r>
            <a:r>
              <a:rPr lang="en-US" sz="1600" dirty="0" err="1"/>
              <a:t>e.g</a:t>
            </a:r>
            <a:r>
              <a:rPr lang="en-US" sz="1600" dirty="0"/>
              <a:t> </a:t>
            </a:r>
            <a:r>
              <a:rPr lang="en-US" sz="1600" dirty="0" err="1"/>
              <a:t>cgMLST</a:t>
            </a:r>
            <a:r>
              <a:rPr lang="en-US" sz="1600" dirty="0"/>
              <a:t> of </a:t>
            </a:r>
            <a:r>
              <a:rPr lang="en-US" sz="1600" i="1" dirty="0"/>
              <a:t>Salmonella</a:t>
            </a:r>
            <a:r>
              <a:rPr lang="en-US" sz="1600" dirty="0"/>
              <a:t> uses 330 genes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148064" y="4077072"/>
            <a:ext cx="576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6354" y="4375960"/>
            <a:ext cx="576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6056" y="5847655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NAP4, NAP7, NAP 10</a:t>
            </a:r>
          </a:p>
        </p:txBody>
      </p:sp>
    </p:spTree>
    <p:extLst>
      <p:ext uri="{BB962C8B-B14F-4D97-AF65-F5344CB8AC3E}">
        <p14:creationId xmlns:p14="http://schemas.microsoft.com/office/powerpoint/2010/main" val="5594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Whole Genome Single Nucleotide Variant Analysis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 DNA sequence variation throughout the entire draft genome sequence of all isolates to determine high resolution strain relationships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 the PARSNP algorithm to: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Align draft genomes to a reference genome sequence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Extract genome locations with sequence variation among isolates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 and exclude genome regions involved in horizontal gene transfer or recombination using the </a:t>
            </a:r>
            <a:r>
              <a:rPr lang="en-US" sz="2000" dirty="0" err="1"/>
              <a:t>PhiPack</a:t>
            </a:r>
            <a:r>
              <a:rPr lang="en-US" sz="2000" dirty="0"/>
              <a:t> algorithm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Reconstruct the phylogenetic history of the isolates using the </a:t>
            </a:r>
            <a:r>
              <a:rPr lang="en-US" sz="2000" dirty="0" err="1"/>
              <a:t>RAxML</a:t>
            </a:r>
            <a:r>
              <a:rPr lang="en-US" sz="2000" dirty="0"/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9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 the broadest sense - examines potential genetic and environmental risk factors, identified at the molecular level, to the etiology, distribution and prevention of disease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human disease </a:t>
            </a:r>
            <a:r>
              <a:rPr lang="mr-IN" sz="2000" dirty="0"/>
              <a:t>–</a:t>
            </a:r>
            <a:r>
              <a:rPr lang="en-US" sz="2000" dirty="0"/>
              <a:t> cohort studies, longitudinal studies, clinical metadata, </a:t>
            </a:r>
            <a:r>
              <a:rPr lang="en-US" sz="2000" dirty="0" err="1"/>
              <a:t>exome</a:t>
            </a:r>
            <a:r>
              <a:rPr lang="en-US" sz="2000" dirty="0"/>
              <a:t> sequencing, genome-wide association studies (GWAS)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animal health </a:t>
            </a:r>
            <a:r>
              <a:rPr lang="mr-IN" sz="2000" dirty="0"/>
              <a:t>–</a:t>
            </a:r>
            <a:r>
              <a:rPr lang="en-US" sz="2000" dirty="0"/>
              <a:t> maintain animal productivity &amp; quality of life, determine pathogen &amp; environmental impacts on health, food chain safety, environmental safety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infectious disease </a:t>
            </a:r>
            <a:r>
              <a:rPr lang="mr-IN" sz="2000" dirty="0"/>
              <a:t>–</a:t>
            </a:r>
            <a:r>
              <a:rPr lang="en-US" sz="2000" dirty="0"/>
              <a:t> our focus this week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track the movement, prevalence, and origin of pathogens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guide treatment, public health response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screen for virulence or drug resistance determinants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Whole Genome Single Nucleotide Variant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24656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mlst1_SJHH_2015_210	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TTTATCGCTAACAGAATAAAATATTGTAGTTGTCGTATTTTCGGTAATTACCCTAGACGTAGAAGAATTGAGTAATATTGTTCTACTAATGTTTGCTCTGAGTTCGTGACCTGGAGAATGTGCAACAGTAATTAGGATCCCGCGGTTCGAAGCTGATGTCCATTGAATCATCTGTGATAACGTATGGACTTGTAGTGGGAC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mlst1_SJHH_2015_218		TATTGATAGTGGTATAACT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GCTCTTGGACCAACTTTA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CGCTAACAGAATAAAATATTGTATTCGTCGTATTTTCGGTAATTATCCTAGACGTAGAAAAGTTGAGTAATATTGTTCTACTAATGTTTGCGTTGAGTTCGGGACCTGGAGAATGTGCAACAGTAATTAGGATCCCGCAGTGCGAAGCTGATGTCCAGTGAATCATTTGTGATAACGTATGGACTTGTAGTGGGAC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mlst1_noloc_noyear_4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TTTATCGTTAACAAAATAAAATATTGTATACGTCGTATTTTCGGTAATTATCTTGGACGTAGCAAAATTGAGTAATATTGTTCTACTAATGTTTGCGCTGAGTTCGGGACCTGGAGAATGTGCAACAGTAATTAGGATCCAGCGGTTCGAAGCTGATGTCCATTGAATCATCTGTGATAACGTACGGACTTGTAGTGGGAC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mlst1_noloc_noyear_38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CAACTTTATCGCTAACAGGATAAAATATTGTATTCGTCGTATTTTCGGTAATTATCCTAGACGTAGAAAAATCGGGTAATATTGTTCTACGAATGTTTGCGCTGAGTTCGGGACCTGGAGAATGTGCAACAGTAATTAGGATCCCGCGGTGCGAAGCTGATGTCCAGTGAAAAATCTGTGATAACGTATGGACTTGTAGTGAGGT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mlst1_SJHH_2010_255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mlst1_noloc_noyear_24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CAACTTTATCGCTAACAGAATAAAATATTGTATTCGTCGTATTTTCGGTAATTATCCTAGACGTAGAAAAATCGGGTAATATTGTTCTACGAATGTTTGCGCTGAGTTTGGGACCTGGAGAATGTGCAACAGTAATTAGGATCCCGCGGTGCGAAGCTGATGTCCAGTGAAAAATCTGTGATAACGTATGGACTTGTAGTGAGAC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mlst1_SJHH_2010_267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mlst1_SJHH_2013_200		TATTGATAGTGGTATAACTCGCTCTTGGACCAACTTTATCGCTAACAGAATAAAATATTGTATTCGTCGTATTTTCGGTAATTATCCTAGACGTAGAAAAATTGAGTAATATTGTTCTACTAATGTTTGCGCTTAGTTCGGGACCTGGAGAATGTGCAACAGTAATTAGGATCCCGCGTTGCGAAGCTGATGTCCAGTGAATCATCTGTGATAACGTATGGACTTGTAGTGGTGC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mlst1_noloc_noyear_6	TATTGATAG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CC</a:t>
            </a:r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TTTATCGCTAACAGAGTAAAATATTGTATTCGTCGTATTTTCGGTAATTATCCTAGACGAAGAAAAATTGAGTAATATTGTTCTTCTAATGTTTGCGCTGAGTTCGGGAACTGGAGAATGTGCAACAGTAATTAGGATCCCGCGGTTCGAAGCTGATGTCCATTGAATCATCTGTGATAACGTACGGACCTGTTGTGGGAC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mlst1_SJHH_2011_269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94BA7-74E3-7046-BADE-DEB61674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17032"/>
            <a:ext cx="690370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Whole Genome Single Nucleotide Variant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24656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mlst1_SJHH_2015_210	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TTTATCGCTAACAGAATAAAATATTGTAGTTGTCGTATTTTCGGTAATTACCCTAGACGTAGAAGAATTGAGTAATATTGTTCTACTAATGTTTGCTCTGAGTTCGTGACCTGGAGAATGTGCAACAGTAATTAGGATCCCGCGGTTCGAAGCTGATGTCCATTGAATCATCTGTGATAACGTATGGACTTGTAGTGGGAC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mlst1_SJHH_2015_218		TATTGATAGTGGTATAACT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GCTCTTGGACCAACTTTA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CGCTAACAGAATAAAATATTGTATTCGTCGTATTTTCGGTAATTATCCTAGACGTAGAAAAGTTGAGTAATATTGTTCTACTAATGTTTGCGTTGAGTTCGGGACCTGGAGAATGTGCAACAGTAATTAGGATCCCGCAGTGCGAAGCTGATGTCCAGTGAATCATTTGTGATAACGTATGGACTTGTAGTGGGAC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mlst1_noloc_noyear_4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TTTATCGTTAACAAAATAAAATATTGTATACGTCGTATTTTCGGTAATTATCTTGGACGTAGCAAAATTGAGTAATATTGTTCTACTAATGTTTGCGCTGAGTTCGGGACCTGGAGAATGTGCAACAGTAATTAGGATCCAGCGGTTCGAAGCTGATGTCCATTGAATCATCTGTGATAACGTACGGACTTGTAGTGGGAC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mlst1_noloc_noyear_38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CAACTTTATCGCTAACAGGATAAAATATTGTATTCGTCGTATTTTCGGTAATTATCCTAGACGTAGAAAAATCGGGTAATATTGTTCTACGAATGTTTGCGCTGAGTTCGGGACCTGGAGAATGTGCAACAGTAATTAGGATCCCGCGGTGCGAAGCTGATGTCCAGTGAAAAATCTGTGATAACGTATGGACTTGTAGTGAGGT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mlst1_SJHH_2010_255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mlst1_noloc_noyear_24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CAACTTTATCGCTAACAGAATAAAATATTGTATTCGTCGTATTTTCGGTAATTATCCTAGACGTAGAAAAATCGGGTAATATTGTTCTACGAATGTTTGCGCTGAGTTTGGGACCTGGAGAATGTGCAACAGTAATTAGGATCCCGCGGTGCGAAGCTGATGTCCAGTGAAAAATCTGTGATAACGTATGGACTTGTAGTGAGAC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mlst1_SJHH_2010_267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mlst1_SJHH_2013_200		TATTGATAGTGGTATAACTCGCTCTTGGACCAACTTTATCGCTAACAGAATAAAATATTGTATTCGTCGTATTTTCGGTAATTATCCTAGACGTAGAAAAATTGAGTAATATTGTTCTACTAATGTTTGCGCTTAGTTCGGGACCTGGAGAATGTGCAACAGTAATTAGGATCCCGCGTTGCGAAGCTGATGTCCAGTGAATCATCTGTGATAACGTATGGACTTGTAGTGGTGC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mlst1_noloc_noyear_6	TATTGATAG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CC</a:t>
            </a:r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TTTATCGCTAACAGAGTAAAATATTGTATTCGTCGTATTTTCGGTAATTATCCTAGACGAAGAAAAATTGAGTAATATTGTTCTTCTAATGTTTGCGCTGAGTTCGGGAACTGGAGAATGTGCAACAGTAATTAGGATCCCGCGGTTCGAAGCTGATGTCCATTGAATCATCTGTGATAACGTACGGACCTGTTGTGGGAC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mlst1_SJHH_2011_269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6" name="Picture 5" descr="RAxML_bipartitions.ou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52936"/>
            <a:ext cx="5929681" cy="386104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11760" y="3800073"/>
            <a:ext cx="93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35896" y="5085184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1 (NAP 1)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07904" y="5733256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58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19872" y="6021288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42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59832" y="6237312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59632" y="5255622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54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584" y="4653136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2 (NAP 4)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520" y="2924944"/>
            <a:ext cx="2283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McArthur </a:t>
            </a:r>
            <a:r>
              <a:rPr lang="en-US" sz="1400" i="1" dirty="0">
                <a:solidFill>
                  <a:schemeClr val="bg2"/>
                </a:solidFill>
              </a:rPr>
              <a:t>C. </a:t>
            </a:r>
            <a:r>
              <a:rPr lang="en-US" sz="1400" i="1" dirty="0" err="1">
                <a:solidFill>
                  <a:schemeClr val="bg2"/>
                </a:solidFill>
              </a:rPr>
              <a:t>difficile</a:t>
            </a:r>
            <a:r>
              <a:rPr lang="en-US" sz="1400" dirty="0">
                <a:solidFill>
                  <a:schemeClr val="bg2"/>
                </a:solidFill>
              </a:rPr>
              <a:t> study</a:t>
            </a:r>
          </a:p>
          <a:p>
            <a:r>
              <a:rPr lang="en-US" sz="1400" dirty="0">
                <a:solidFill>
                  <a:schemeClr val="bg2"/>
                </a:solidFill>
              </a:rPr>
              <a:t>121 diverse isolates</a:t>
            </a:r>
          </a:p>
          <a:p>
            <a:r>
              <a:rPr lang="en-US" sz="1400" dirty="0">
                <a:solidFill>
                  <a:schemeClr val="bg2"/>
                </a:solidFill>
              </a:rPr>
              <a:t>90,040 variable sites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8184" y="3717032"/>
            <a:ext cx="2772494" cy="2800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Whole genome SNP analysis provides very high resolution among strains </a:t>
            </a:r>
            <a:r>
              <a:rPr lang="mr-IN" sz="1600" dirty="0"/>
              <a:t>–</a:t>
            </a:r>
            <a:r>
              <a:rPr lang="en-US" sz="1600" dirty="0"/>
              <a:t> lots of data!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Superior to Pulse Field, MLST, or </a:t>
            </a:r>
            <a:r>
              <a:rPr lang="en-US" sz="1600" dirty="0" err="1"/>
              <a:t>cgMLST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Relies on well established phylogenetic methods you have been learning</a:t>
            </a:r>
          </a:p>
        </p:txBody>
      </p:sp>
    </p:spTree>
    <p:extLst>
      <p:ext uri="{BB962C8B-B14F-4D97-AF65-F5344CB8AC3E}">
        <p14:creationId xmlns:p14="http://schemas.microsoft.com/office/powerpoint/2010/main" val="771246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28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204864"/>
            <a:ext cx="3528392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HOMOLOGOUS</a:t>
            </a:r>
          </a:p>
          <a:p>
            <a:endParaRPr lang="en-US" sz="1600" dirty="0"/>
          </a:p>
          <a:p>
            <a:r>
              <a:rPr lang="en-US" sz="1600" dirty="0"/>
              <a:t>A homologous trait is shared between two species because they inherited it from a common ancestor.</a:t>
            </a:r>
          </a:p>
          <a:p>
            <a:endParaRPr lang="en-US" sz="1600" dirty="0"/>
          </a:p>
          <a:p>
            <a:r>
              <a:rPr lang="en-US" sz="1600" dirty="0"/>
              <a:t>Information from homologous traits can be used to infer evolutionary relationships.</a:t>
            </a:r>
          </a:p>
          <a:p>
            <a:endParaRPr lang="en-US" sz="1600" dirty="0"/>
          </a:p>
          <a:p>
            <a:r>
              <a:rPr lang="en-US" sz="1600" dirty="0"/>
              <a:t>Non-homologous traits do not reflect evolutionary history but instead convergence. They can mislead inference of evolutionary relationships. Example: octopus eye versus human eye.</a:t>
            </a:r>
          </a:p>
        </p:txBody>
      </p:sp>
    </p:spTree>
    <p:extLst>
      <p:ext uri="{BB962C8B-B14F-4D97-AF65-F5344CB8AC3E}">
        <p14:creationId xmlns:p14="http://schemas.microsoft.com/office/powerpoint/2010/main" val="3667924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204864"/>
            <a:ext cx="3528392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HOMOLOGOUS</a:t>
            </a:r>
          </a:p>
          <a:p>
            <a:endParaRPr lang="en-US" sz="1600" dirty="0"/>
          </a:p>
          <a:p>
            <a:r>
              <a:rPr lang="en-US" sz="1600" dirty="0"/>
              <a:t>A homologous trait is shared between two species because they inherited it from a common ancestor.</a:t>
            </a:r>
          </a:p>
          <a:p>
            <a:endParaRPr lang="en-US" sz="1600" dirty="0"/>
          </a:p>
          <a:p>
            <a:r>
              <a:rPr lang="en-US" sz="1600" dirty="0"/>
              <a:t>Information from homologous traits can be used to infer evolutionary relationships.</a:t>
            </a:r>
          </a:p>
          <a:p>
            <a:endParaRPr lang="en-US" sz="1600" dirty="0"/>
          </a:p>
          <a:p>
            <a:r>
              <a:rPr lang="en-US" sz="1600" dirty="0"/>
              <a:t>Non-homologous traits do not reflect evolutionary history but instead convergence. They can mislead inference of evolutionary relationships. Example: octopus eye versus human eye.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2060848"/>
            <a:ext cx="4320480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Like any other phylogenetic analysis, we need our sampled nucleotide variation to be homologous, otherwise we will get the wrong results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Transposable elements, plasmids, genomic islands all represent horizontal gene transfer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Two general ways to exclude these from analyses: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Only use identified core genes that are essential and uninvolved in horizontal gene transfer, e.g. core genes identified using the </a:t>
            </a:r>
            <a:r>
              <a:rPr lang="en-US" sz="1600" dirty="0" err="1"/>
              <a:t>chewBACCA</a:t>
            </a:r>
            <a:r>
              <a:rPr lang="en-US" sz="1600" dirty="0"/>
              <a:t> algorithms</a:t>
            </a:r>
          </a:p>
          <a:p>
            <a:pPr marL="800100" lvl="1" indent="-342900">
              <a:buFont typeface="Arial"/>
              <a:buChar char="•"/>
            </a:pP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Exclude regions with SNP density, which is a signature of HGT, using the </a:t>
            </a:r>
            <a:r>
              <a:rPr lang="en-US" sz="1600" dirty="0" err="1"/>
              <a:t>PhiPack</a:t>
            </a:r>
            <a:r>
              <a:rPr lang="en-US" sz="1600" dirty="0"/>
              <a:t> or related algorithms</a:t>
            </a:r>
          </a:p>
        </p:txBody>
      </p:sp>
    </p:spTree>
    <p:extLst>
      <p:ext uri="{BB962C8B-B14F-4D97-AF65-F5344CB8AC3E}">
        <p14:creationId xmlns:p14="http://schemas.microsoft.com/office/powerpoint/2010/main" val="2188058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i="1" dirty="0"/>
              <a:t>C. </a:t>
            </a:r>
            <a:r>
              <a:rPr lang="en-US" sz="3200" b="1" i="1" dirty="0" err="1"/>
              <a:t>difficle</a:t>
            </a:r>
            <a:r>
              <a:rPr lang="en-US" sz="3200" b="1" i="1" dirty="0"/>
              <a:t> </a:t>
            </a:r>
            <a:r>
              <a:rPr lang="en-US" sz="3200" b="1" dirty="0"/>
              <a:t>Example...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9730" y="1092527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401" y="220515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423" y="3325446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401" y="4886665"/>
            <a:ext cx="3507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whole genome shotgun assemblies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1168" y="1608019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876" y="1636045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6860" y="2752902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278092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9838" y="3833766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546" y="3819104"/>
            <a:ext cx="633173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UNICYCLER genome assembly to create a draft genome sequence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1168" y="5455875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76" y="5473229"/>
            <a:ext cx="58626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4">
                    <a:lumMod val="90000"/>
                  </a:schemeClr>
                </a:solidFill>
              </a:rPr>
              <a:t>KRAKEN taxonomic assessment of draft genome sequences</a:t>
            </a:r>
            <a:r>
              <a:rPr lang="en-US" sz="1800" i="1" baseline="30000" dirty="0">
                <a:solidFill>
                  <a:schemeClr val="accent4">
                    <a:lumMod val="90000"/>
                  </a:schemeClr>
                </a:solidFill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2344" y="6031547"/>
            <a:ext cx="3318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workable draft genome sequences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51920" y="622645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16147" y="6021288"/>
            <a:ext cx="1336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PHYLIP file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84168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48395" y="6032144"/>
            <a:ext cx="185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Phylogenetic Tree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3681" y="6330806"/>
            <a:ext cx="9540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/>
              <a:t>PARSNP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0152" y="6309320"/>
            <a:ext cx="866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RAxML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394724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Skipping Genome Assembly...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9730" y="1092527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401" y="220515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423" y="3325446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401" y="4886665"/>
            <a:ext cx="5017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1168" y="1608019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876" y="1636045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6860" y="2752902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278092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9838" y="3833766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546" y="3819104"/>
            <a:ext cx="62426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1168" y="5455875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76" y="5473229"/>
            <a:ext cx="1659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SNP CALLING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536" y="6021288"/>
            <a:ext cx="1336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PHYLIP file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863557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27784" y="6032144"/>
            <a:ext cx="185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Phylogenetic Tree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9541" y="6309320"/>
            <a:ext cx="866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RAxML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41990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Short reads (supposedly) have low error rates, especially after trimming and filtering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goal is to accurately align the short sequencing reads to the reference genomes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Earlier techniques used a tweaked version of seed + extend (like BLAST) but they did not scale to NGS </a:t>
            </a:r>
            <a:r>
              <a:rPr lang="mr-IN" sz="2000" dirty="0"/>
              <a:t>–</a:t>
            </a:r>
            <a:r>
              <a:rPr lang="en-US" sz="2000" dirty="0"/>
              <a:t> too slow and too much memory!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two heavyweight short read aligners are BWA and Bowtie2 but both use a technique called </a:t>
            </a:r>
            <a:r>
              <a:rPr lang="en-US" sz="2000" u="sng" dirty="0"/>
              <a:t>Burrows-Wheeler Transform </a:t>
            </a:r>
            <a:r>
              <a:rPr lang="en-US" sz="2000" dirty="0"/>
              <a:t>(BWT) to generate data structures that are: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Space/memory efficient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Suffix sorted, indexed, fast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Capable of gapped, inexact search mapping (can be slow – a tradeoff)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97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suffi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7"/>
            <a:ext cx="6480720" cy="2438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3645024"/>
            <a:ext cx="835292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Due to the very large amount sequencing reads that need to be aligned to the reference genome, BWT uses some advanced computer science: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 compression &amp; indexing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“Suffixes” </a:t>
            </a:r>
            <a:r>
              <a:rPr lang="mr-IN" sz="2000" dirty="0"/>
              <a:t>–</a:t>
            </a:r>
            <a:r>
              <a:rPr lang="en-US" sz="2000" dirty="0"/>
              <a:t> like BLAST words or K-</a:t>
            </a:r>
            <a:r>
              <a:rPr lang="en-US" sz="2000" dirty="0" err="1"/>
              <a:t>mers</a:t>
            </a:r>
            <a:r>
              <a:rPr lang="en-US" sz="2000" dirty="0"/>
              <a:t> but with an additional emphasis upon the last letter of the sequencing read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“Suffix Trees” and reversible, cyclic permutation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Take home message: BWT is not like BLAST </a:t>
            </a:r>
            <a:r>
              <a:rPr lang="mr-IN" sz="2000" dirty="0"/>
              <a:t>–</a:t>
            </a:r>
            <a:r>
              <a:rPr lang="en-US" sz="2000" dirty="0"/>
              <a:t> it emphasizes mapping due to high similarity only! The result is high resolution mapping of reads to reference (default is only tolerant up to ~4% nucleotide divergence)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60848"/>
            <a:ext cx="939318" cy="9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52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9"/>
          <a:stretch/>
        </p:blipFill>
        <p:spPr>
          <a:xfrm>
            <a:off x="611560" y="1052736"/>
            <a:ext cx="7898926" cy="46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9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</p:spTree>
    <p:extLst>
      <p:ext uri="{BB962C8B-B14F-4D97-AF65-F5344CB8AC3E}">
        <p14:creationId xmlns:p14="http://schemas.microsoft.com/office/powerpoint/2010/main" val="1971613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9"/>
          <a:stretch/>
        </p:blipFill>
        <p:spPr>
          <a:xfrm>
            <a:off x="611560" y="1052736"/>
            <a:ext cx="7848871" cy="4627353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Variants!</a:t>
            </a:r>
            <a:endParaRPr lang="en-US" sz="3200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3436860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4939551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5108780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5174160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313791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5512202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91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SNP Calling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Positions where variant genotype does not match reference genotype are potential variants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Variants are prioritized by: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Depth of coverage - more is better!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Sequences mapped to both strands </a:t>
            </a:r>
            <a:r>
              <a:rPr lang="mr-IN" sz="2000" dirty="0"/>
              <a:t>–</a:t>
            </a:r>
            <a:r>
              <a:rPr lang="en-US" sz="2000" dirty="0"/>
              <a:t> no library bias!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High-quality base calls in reads (i.e. PHRED scores)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Reads with high mapping quality score (MAPQ) in the Burrows-Wheeler Transform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number of software tools and algorithms exist to call SNPs from Burrows-Wheeler Transform mapped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Allows avoidance of genome assembly step in Molecular Epidemiology studies </a:t>
            </a:r>
            <a:r>
              <a:rPr lang="mr-IN" sz="2000" dirty="0"/>
              <a:t>–</a:t>
            </a:r>
            <a:r>
              <a:rPr lang="en-US" sz="2000" dirty="0"/>
              <a:t> saves times, allows lower-coverage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important for human </a:t>
            </a:r>
            <a:r>
              <a:rPr lang="en-US" sz="2000" dirty="0" err="1"/>
              <a:t>exome</a:t>
            </a:r>
            <a:r>
              <a:rPr lang="en-US" sz="2000" dirty="0"/>
              <a:t> sequencing and genome-wide association studies (GWAS)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24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&amp; Burrows-Wheeler Transform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865" y="1521591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536" y="2634215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558" y="3754510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5315729"/>
            <a:ext cx="5017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9303" y="2037083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6011" y="2065109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4995" y="3181966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703" y="3209992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7973" y="4262830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81" y="4248168"/>
            <a:ext cx="62426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3667341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&amp; Burrows-Wheeler Transform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865" y="1521591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558" y="3754510"/>
            <a:ext cx="5919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 from all organisms in the sample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5315729"/>
            <a:ext cx="5183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genome(s)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34995" y="2060848"/>
            <a:ext cx="4557" cy="1558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568" y="242088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7973" y="4262830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81" y="4248168"/>
            <a:ext cx="648623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genome(s)</a:t>
            </a:r>
          </a:p>
        </p:txBody>
      </p:sp>
    </p:spTree>
    <p:extLst>
      <p:ext uri="{BB962C8B-B14F-4D97-AF65-F5344CB8AC3E}">
        <p14:creationId xmlns:p14="http://schemas.microsoft.com/office/powerpoint/2010/main" val="133690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, BWT, &amp; AMR</a:t>
            </a:r>
            <a:r>
              <a:rPr lang="en-US" sz="3200" b="1" baseline="30000" dirty="0"/>
              <a:t>++</a:t>
            </a:r>
            <a:endParaRPr lang="en-US" sz="3200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468416" y="1708303"/>
            <a:ext cx="1622137" cy="47800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1707418"/>
            <a:ext cx="1622137" cy="2733494"/>
          </a:xfrm>
          <a:prstGeom prst="rect">
            <a:avLst/>
          </a:prstGeom>
          <a:solidFill>
            <a:srgbClr val="6193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416" y="4462810"/>
            <a:ext cx="1622137" cy="1456177"/>
          </a:xfrm>
          <a:prstGeom prst="rect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416" y="5929936"/>
            <a:ext cx="1622137" cy="569333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781" y="281004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host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781" y="500985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cs typeface="Impact"/>
              </a:rPr>
              <a:t>microbiome</a:t>
            </a:r>
            <a:endParaRPr lang="en-US" sz="1800" dirty="0">
              <a:solidFill>
                <a:srgbClr val="000000"/>
              </a:solidFill>
              <a:cs typeface="Impac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781" y="6013333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AMR</a:t>
            </a:r>
          </a:p>
        </p:txBody>
      </p:sp>
    </p:spTree>
    <p:extLst>
      <p:ext uri="{BB962C8B-B14F-4D97-AF65-F5344CB8AC3E}">
        <p14:creationId xmlns:p14="http://schemas.microsoft.com/office/powerpoint/2010/main" val="422481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8416" y="1708303"/>
            <a:ext cx="1622137" cy="47800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1707418"/>
            <a:ext cx="1622137" cy="2733494"/>
          </a:xfrm>
          <a:prstGeom prst="rect">
            <a:avLst/>
          </a:prstGeom>
          <a:solidFill>
            <a:srgbClr val="6193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416" y="4462810"/>
            <a:ext cx="1622137" cy="1456177"/>
          </a:xfrm>
          <a:prstGeom prst="rect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416" y="5929936"/>
            <a:ext cx="1622137" cy="569333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781" y="281004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host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781" y="500985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cs typeface="Impact"/>
              </a:rPr>
              <a:t>microbiome</a:t>
            </a:r>
            <a:endParaRPr lang="en-US" sz="1800" dirty="0">
              <a:solidFill>
                <a:srgbClr val="000000"/>
              </a:solidFill>
              <a:cs typeface="Impac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781" y="6013333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AMR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1172" y="2157547"/>
            <a:ext cx="15540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Host reference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7434" y="1437467"/>
            <a:ext cx="9199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discard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1807" y="3093651"/>
            <a:ext cx="15540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AMR reference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626" y="4096334"/>
            <a:ext cx="9199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discard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1147" y="4051241"/>
            <a:ext cx="12331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AMR hits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2431" y="5287195"/>
            <a:ext cx="1233173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False +</a:t>
            </a:r>
          </a:p>
          <a:p>
            <a:pPr algn="ctr"/>
            <a:r>
              <a:rPr lang="en-US" sz="1600" dirty="0">
                <a:cs typeface="Impact"/>
              </a:rPr>
              <a:t>False 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77718" y="5292496"/>
            <a:ext cx="1501755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classification</a:t>
            </a:r>
          </a:p>
          <a:p>
            <a:pPr algn="ctr"/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cs typeface="Impact"/>
              </a:rPr>
              <a:t>rarefaction</a:t>
            </a:r>
            <a:endParaRPr lang="en-US" sz="1600" baseline="30000" dirty="0">
              <a:solidFill>
                <a:schemeClr val="accent3">
                  <a:lumMod val="40000"/>
                  <a:lumOff val="60000"/>
                </a:schemeClr>
              </a:solidFill>
              <a:cs typeface="Impact"/>
            </a:endParaRPr>
          </a:p>
        </p:txBody>
      </p:sp>
      <p:sp>
        <p:nvSpPr>
          <p:cNvPr id="26" name="Striped Right Arrow 25"/>
          <p:cNvSpPr/>
          <p:nvPr/>
        </p:nvSpPr>
        <p:spPr>
          <a:xfrm>
            <a:off x="3458993" y="2085539"/>
            <a:ext cx="686231" cy="455274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Striped Right Arrow 26"/>
          <p:cNvSpPr/>
          <p:nvPr/>
        </p:nvSpPr>
        <p:spPr>
          <a:xfrm rot="2191427">
            <a:off x="5816916" y="2643266"/>
            <a:ext cx="686231" cy="455274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47864" y="2136565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Impact"/>
              </a:rPr>
              <a:t>BWA</a:t>
            </a:r>
          </a:p>
        </p:txBody>
      </p:sp>
      <p:sp>
        <p:nvSpPr>
          <p:cNvPr id="29" name="TextBox 28"/>
          <p:cNvSpPr txBox="1"/>
          <p:nvPr/>
        </p:nvSpPr>
        <p:spPr>
          <a:xfrm rot="2136098">
            <a:off x="5715975" y="2692441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Impact"/>
              </a:rPr>
              <a:t>BWA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869292" y="1722166"/>
            <a:ext cx="514350" cy="27811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62091" y="3573307"/>
            <a:ext cx="393535" cy="42566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058682" y="3604855"/>
            <a:ext cx="616586" cy="35997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900249" y="4533811"/>
            <a:ext cx="794205" cy="640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03250" y="4533811"/>
            <a:ext cx="625346" cy="640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77727" y="1609046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85945" y="3480025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26813" y="3525699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-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08581" y="2459039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-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3768" y="2123564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, BWT, &amp; AMR</a:t>
            </a:r>
            <a:r>
              <a:rPr lang="en-US" sz="3200" b="1" baseline="30000" dirty="0"/>
              <a:t>++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2654275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</a:t>
            </a:r>
            <a:r>
              <a:rPr lang="mr-IN" sz="3200" b="1" dirty="0"/>
              <a:t>–</a:t>
            </a:r>
            <a:r>
              <a:rPr lang="en-US" sz="3200" b="1" dirty="0"/>
              <a:t> how much do you sequence?</a:t>
            </a:r>
            <a:endParaRPr lang="en-US" sz="3200" baseline="30000" dirty="0"/>
          </a:p>
        </p:txBody>
      </p:sp>
      <p:sp>
        <p:nvSpPr>
          <p:cNvPr id="41" name="TextBox 40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Microbiome</a:t>
            </a:r>
            <a:r>
              <a:rPr lang="en-US" sz="2000" dirty="0"/>
              <a:t> are large and complex so need to be sequenced very heavily to find all the DNA sequences within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requires at least an order of magnitude of DNA sequences above normal isolate whole genome assembly </a:t>
            </a:r>
            <a:r>
              <a:rPr lang="mr-IN" sz="2000" dirty="0"/>
              <a:t>–</a:t>
            </a:r>
            <a:r>
              <a:rPr lang="en-US" sz="2000" dirty="0"/>
              <a:t> costly &amp; time consuming!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you don’t know what is in the </a:t>
            </a:r>
            <a:r>
              <a:rPr lang="en-US" sz="2000" dirty="0" err="1"/>
              <a:t>microbiome</a:t>
            </a:r>
            <a:r>
              <a:rPr lang="en-US" sz="2000" dirty="0"/>
              <a:t>, how do you know how much to sequence? </a:t>
            </a:r>
            <a:r>
              <a:rPr lang="mr-IN" sz="2000" dirty="0"/>
              <a:t>–</a:t>
            </a:r>
            <a:r>
              <a:rPr lang="en-US" sz="2000" dirty="0"/>
              <a:t> You don’t but you can perform rarefaction analysis.</a:t>
            </a:r>
          </a:p>
        </p:txBody>
      </p:sp>
      <p:pic>
        <p:nvPicPr>
          <p:cNvPr id="2" name="Picture 1" descr="alhpa_webs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433563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89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week…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FEEB7-1B7C-790F-983D-9621A030A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28800"/>
            <a:ext cx="7772400" cy="734955"/>
          </a:xfrm>
          <a:prstGeom prst="rect">
            <a:avLst/>
          </a:prstGeom>
        </p:spPr>
      </p:pic>
      <p:pic>
        <p:nvPicPr>
          <p:cNvPr id="6" name="Picture 5" descr="A close-up of a test&#10;&#10;Description automatically generated">
            <a:extLst>
              <a:ext uri="{FF2B5EF4-FFF2-40B4-BE49-F238E27FC236}">
                <a16:creationId xmlns:a16="http://schemas.microsoft.com/office/drawing/2014/main" id="{AFDFC878-8093-CCB9-A645-26B1E9B2E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203473"/>
            <a:ext cx="7772400" cy="258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</p:spTree>
    <p:extLst>
      <p:ext uri="{BB962C8B-B14F-4D97-AF65-F5344CB8AC3E}">
        <p14:creationId xmlns:p14="http://schemas.microsoft.com/office/powerpoint/2010/main" val="76568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8490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508518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Primarily assays &amp; sensors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Holy grail for DNA sequencing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Sepsis is a priority!</a:t>
            </a:r>
          </a:p>
        </p:txBody>
      </p:sp>
    </p:spTree>
    <p:extLst>
      <p:ext uri="{BB962C8B-B14F-4D97-AF65-F5344CB8AC3E}">
        <p14:creationId xmlns:p14="http://schemas.microsoft.com/office/powerpoint/2010/main" val="81597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508518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Primarily assays &amp; sensors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Holy grail for DNA sequencing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Sepsis is a priority!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3203848" y="3789040"/>
            <a:ext cx="2808312" cy="1728192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 of Pathogens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/>
              <a:t>Who</a:t>
            </a:r>
            <a:r>
              <a:rPr lang="en-US" sz="2000" dirty="0"/>
              <a:t> – which organisms are present?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How do we tell them apart?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What</a:t>
            </a:r>
            <a:r>
              <a:rPr lang="en-US" sz="2000" dirty="0"/>
              <a:t> – what are they doing?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Antibiotic resistance?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Virulence?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What’s happening in their genomes?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Where</a:t>
            </a:r>
            <a:r>
              <a:rPr lang="en-US" sz="2000" dirty="0"/>
              <a:t> – where were they sampled?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Phylo</a:t>
            </a:r>
            <a:r>
              <a:rPr lang="en-US" sz="2000" dirty="0"/>
              <a:t>/biogeography?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Route of transmission?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When</a:t>
            </a:r>
            <a:r>
              <a:rPr lang="en-US" sz="2000" dirty="0"/>
              <a:t> – when were they sampled?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How</a:t>
            </a:r>
            <a:r>
              <a:rPr lang="en-US" sz="2000" dirty="0"/>
              <a:t> – based on the patterns, can we explain how they got there?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Origin of Epidemiology </a:t>
            </a:r>
            <a:r>
              <a:rPr lang="mr-IN" sz="3200" b="1" dirty="0"/>
              <a:t>–</a:t>
            </a:r>
            <a:r>
              <a:rPr lang="en-US" sz="3200" b="1" dirty="0"/>
              <a:t> Cholera in London</a:t>
            </a:r>
            <a:endParaRPr lang="en-US" sz="32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196752"/>
            <a:ext cx="5028106" cy="466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7544" y="5877272"/>
            <a:ext cx="64552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ralucanicola.github.io</a:t>
            </a:r>
            <a:r>
              <a:rPr lang="en-US" sz="1100" dirty="0"/>
              <a:t>/cholera-map-3D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68760"/>
            <a:ext cx="864096" cy="1400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717032"/>
            <a:ext cx="1008112" cy="1512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84168" y="2636912"/>
            <a:ext cx="15841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John Snow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4168" y="5229200"/>
            <a:ext cx="23042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Broad Street Pump</a:t>
            </a:r>
          </a:p>
        </p:txBody>
      </p:sp>
    </p:spTree>
    <p:extLst>
      <p:ext uri="{BB962C8B-B14F-4D97-AF65-F5344CB8AC3E}">
        <p14:creationId xmlns:p14="http://schemas.microsoft.com/office/powerpoint/2010/main" val="436384022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4053</TotalTime>
  <Words>2408</Words>
  <Application>Microsoft Macintosh PowerPoint</Application>
  <PresentationFormat>On-screen Show (4:3)</PresentationFormat>
  <Paragraphs>455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Courier New</vt:lpstr>
      <vt:lpstr>Times</vt:lpstr>
      <vt:lpstr>Times New Roman</vt:lpstr>
      <vt:lpstr>DalhousieTemplate</vt:lpstr>
      <vt:lpstr>Biochem 3BP3  Molecular Epidemiology</vt:lpstr>
      <vt:lpstr>Molecular Epidemiology</vt:lpstr>
      <vt:lpstr>Molecular Epidemiology</vt:lpstr>
      <vt:lpstr>Molecular Epidemiology</vt:lpstr>
      <vt:lpstr>Molecular Epidemiology</vt:lpstr>
      <vt:lpstr>Molecular Epidemiology</vt:lpstr>
      <vt:lpstr>Molecular Epidemiology</vt:lpstr>
      <vt:lpstr>Molecular Epidemiology of Pathogens</vt:lpstr>
      <vt:lpstr>Origin of Epidemiology – Cholera in London</vt:lpstr>
      <vt:lpstr>Motivation</vt:lpstr>
      <vt:lpstr>Cholera in Haiti after the 2010 Earthquake</vt:lpstr>
      <vt:lpstr>Cholera in Haiti after the 2010 Earthquake</vt:lpstr>
      <vt:lpstr>Cholera in Haiti after the 2010 Earthquake</vt:lpstr>
      <vt:lpstr>COVID-19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Horizontal Gene Transfer</vt:lpstr>
      <vt:lpstr>Horizontal Gene Transfer</vt:lpstr>
      <vt:lpstr>Horizontal Gene Transfer</vt:lpstr>
      <vt:lpstr>C. difficle Example...</vt:lpstr>
      <vt:lpstr>Skipping Genome Assembly...</vt:lpstr>
      <vt:lpstr>Short Read Alignment / Mapping</vt:lpstr>
      <vt:lpstr>Short Read Alignment / Mapping</vt:lpstr>
      <vt:lpstr>Short Read Alignment / Mapping</vt:lpstr>
      <vt:lpstr>Variants!</vt:lpstr>
      <vt:lpstr>SNP Calling</vt:lpstr>
      <vt:lpstr>Metagenomics &amp; Burrows-Wheeler Transform</vt:lpstr>
      <vt:lpstr>Metagenomics &amp; Burrows-Wheeler Transform</vt:lpstr>
      <vt:lpstr>Metagenomics, BWT, &amp; AMR++</vt:lpstr>
      <vt:lpstr>Metagenomics, BWT, &amp; AMR++</vt:lpstr>
      <vt:lpstr>Metagenomics – how much do you sequence?</vt:lpstr>
      <vt:lpstr>This week…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1637</cp:revision>
  <dcterms:created xsi:type="dcterms:W3CDTF">2013-12-16T15:15:05Z</dcterms:created>
  <dcterms:modified xsi:type="dcterms:W3CDTF">2023-09-04T15:53:13Z</dcterms:modified>
</cp:coreProperties>
</file>