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9" r:id="rId1"/>
  </p:sldMasterIdLst>
  <p:notesMasterIdLst>
    <p:notesMasterId r:id="rId46"/>
  </p:notesMasterIdLst>
  <p:sldIdLst>
    <p:sldId id="662" r:id="rId2"/>
    <p:sldId id="584" r:id="rId3"/>
    <p:sldId id="736" r:id="rId4"/>
    <p:sldId id="737" r:id="rId5"/>
    <p:sldId id="738" r:id="rId6"/>
    <p:sldId id="739" r:id="rId7"/>
    <p:sldId id="742" r:id="rId8"/>
    <p:sldId id="740" r:id="rId9"/>
    <p:sldId id="741" r:id="rId10"/>
    <p:sldId id="743" r:id="rId11"/>
    <p:sldId id="744" r:id="rId12"/>
    <p:sldId id="745" r:id="rId13"/>
    <p:sldId id="748" r:id="rId14"/>
    <p:sldId id="761" r:id="rId15"/>
    <p:sldId id="777" r:id="rId16"/>
    <p:sldId id="749" r:id="rId17"/>
    <p:sldId id="770" r:id="rId18"/>
    <p:sldId id="762" r:id="rId19"/>
    <p:sldId id="750" r:id="rId20"/>
    <p:sldId id="767" r:id="rId21"/>
    <p:sldId id="771" r:id="rId22"/>
    <p:sldId id="772" r:id="rId23"/>
    <p:sldId id="752" r:id="rId24"/>
    <p:sldId id="753" r:id="rId25"/>
    <p:sldId id="756" r:id="rId26"/>
    <p:sldId id="751" r:id="rId27"/>
    <p:sldId id="755" r:id="rId28"/>
    <p:sldId id="754" r:id="rId29"/>
    <p:sldId id="778" r:id="rId30"/>
    <p:sldId id="757" r:id="rId31"/>
    <p:sldId id="758" r:id="rId32"/>
    <p:sldId id="759" r:id="rId33"/>
    <p:sldId id="768" r:id="rId34"/>
    <p:sldId id="769" r:id="rId35"/>
    <p:sldId id="760" r:id="rId36"/>
    <p:sldId id="766" r:id="rId37"/>
    <p:sldId id="746" r:id="rId38"/>
    <p:sldId id="774" r:id="rId39"/>
    <p:sldId id="773" r:id="rId40"/>
    <p:sldId id="775" r:id="rId41"/>
    <p:sldId id="763" r:id="rId42"/>
    <p:sldId id="765" r:id="rId43"/>
    <p:sldId id="716" r:id="rId44"/>
    <p:sldId id="776" r:id="rId45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572">
          <p15:clr>
            <a:srgbClr val="A4A3A4"/>
          </p15:clr>
        </p15:guide>
        <p15:guide id="2" pos="3333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1E1C"/>
    <a:srgbClr val="EF1F1D"/>
    <a:srgbClr val="1D0B66"/>
    <a:srgbClr val="ED181E"/>
    <a:srgbClr val="619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0735" autoAdjust="0"/>
  </p:normalViewPr>
  <p:slideViewPr>
    <p:cSldViewPr>
      <p:cViewPr varScale="1">
        <p:scale>
          <a:sx n="106" d="100"/>
          <a:sy n="106" d="100"/>
        </p:scale>
        <p:origin x="1800" y="184"/>
      </p:cViewPr>
      <p:guideLst>
        <p:guide orient="horz" pos="3572"/>
        <p:guide pos="3333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917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66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66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966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66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E4AA2E1-A085-4041-9455-EAED26D5DF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271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10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11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12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13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14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15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4670212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16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17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18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19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2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20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21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22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23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24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25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26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27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28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29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08948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3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30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31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32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33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dirty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34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35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36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37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38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39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4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40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41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42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43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44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2462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5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6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7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8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9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0574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A5E3B6-6E25-8746-A1EF-0C61A376E0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43650" y="0"/>
            <a:ext cx="211455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19125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BA3A9-4E0B-FD49-BE1E-B8179035C6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470F46-84F3-4841-A00A-8EAA56A984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1B18E3-807F-A74B-B9B0-A9E08F5863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2A4FA1-8607-774C-AA86-B851504868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DEFB5A-64A6-F140-A391-B0801BFA2F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C0F981-277B-684F-AAEB-A34E77847A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276C80-C17C-B849-A7BB-D707942CF5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9B9732-B1FD-164D-AD68-D75168F368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F60BCE-8921-4E48-960B-3B67C08157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Pr>
        <a:gradFill rotWithShape="0">
          <a:gsLst>
            <a:gs pos="0">
              <a:schemeClr val="bg2"/>
            </a:gs>
            <a:gs pos="100000">
              <a:schemeClr val="bg1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1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86" name="Rectangle 1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87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88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fld id="{2CFD5FCD-E7F1-EF43-8B4F-0EEE40AC40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tiff"/><Relationship Id="rId4" Type="http://schemas.openxmlformats.org/officeDocument/2006/relationships/image" Target="../media/image5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jpe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tiff"/><Relationship Id="rId4" Type="http://schemas.openxmlformats.org/officeDocument/2006/relationships/image" Target="../media/image7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tiff"/><Relationship Id="rId4" Type="http://schemas.openxmlformats.org/officeDocument/2006/relationships/image" Target="../media/image7.jpe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tiff"/><Relationship Id="rId4" Type="http://schemas.openxmlformats.org/officeDocument/2006/relationships/image" Target="../media/image7.jpe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tiff"/><Relationship Id="rId4" Type="http://schemas.openxmlformats.org/officeDocument/2006/relationships/image" Target="../media/image7.jpe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tiff"/><Relationship Id="rId4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iff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tiff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tiff"/><Relationship Id="rId4" Type="http://schemas.openxmlformats.org/officeDocument/2006/relationships/image" Target="../media/image7.jpe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tiff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381000"/>
            <a:ext cx="8686800" cy="1676400"/>
          </a:xfrm>
        </p:spPr>
        <p:txBody>
          <a:bodyPr/>
          <a:lstStyle/>
          <a:p>
            <a:pPr eaLnBrk="1" hangingPunct="1"/>
            <a:r>
              <a:rPr lang="en-US" sz="3200" b="1" dirty="0" err="1"/>
              <a:t>Biochem</a:t>
            </a:r>
            <a:r>
              <a:rPr lang="en-US" sz="3200" b="1" dirty="0"/>
              <a:t> 3BP3</a:t>
            </a:r>
            <a:br>
              <a:rPr lang="en-US" sz="3200" b="1" dirty="0"/>
            </a:br>
            <a:br>
              <a:rPr lang="en-US" sz="3200" b="1" dirty="0"/>
            </a:br>
            <a:r>
              <a:rPr lang="en-US" sz="3200" b="1" dirty="0"/>
              <a:t>Gene Expression Analysis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2094515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Microarrays – Two-Dye Methods</a:t>
            </a:r>
            <a:endParaRPr lang="en-US" sz="3200" dirty="0"/>
          </a:p>
        </p:txBody>
      </p:sp>
      <p:pic>
        <p:nvPicPr>
          <p:cNvPr id="12" name="Picture 11" descr="microarray-design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0219" y="1912314"/>
            <a:ext cx="6985001" cy="3302000"/>
          </a:xfrm>
          <a:prstGeom prst="rect">
            <a:avLst/>
          </a:prstGeom>
        </p:spPr>
      </p:pic>
      <p:pic>
        <p:nvPicPr>
          <p:cNvPr id="13" name="Picture 12" descr="cDNA-microarray-experiment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752" y="4939935"/>
            <a:ext cx="1764107" cy="1376004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01752" y="4939935"/>
            <a:ext cx="1454023" cy="114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555776" y="5373216"/>
            <a:ext cx="6336704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Each spot is a collection of thousands of identical probes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The more mRNA that bind to a probe within a spot, the brighter the overall signal for that spot</a:t>
            </a:r>
          </a:p>
        </p:txBody>
      </p:sp>
    </p:spTree>
    <p:extLst>
      <p:ext uri="{BB962C8B-B14F-4D97-AF65-F5344CB8AC3E}">
        <p14:creationId xmlns:p14="http://schemas.microsoft.com/office/powerpoint/2010/main" val="32716936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Microarrays – Two-Dye Methods</a:t>
            </a:r>
            <a:endParaRPr lang="en-US" sz="3200" dirty="0"/>
          </a:p>
        </p:txBody>
      </p:sp>
      <p:pic>
        <p:nvPicPr>
          <p:cNvPr id="7" name="Picture 6" descr="cDNA-microarray-experiment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1752" y="1600268"/>
            <a:ext cx="3143813" cy="2452175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301752" y="1600268"/>
            <a:ext cx="3143813" cy="231903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486155" y="3059042"/>
            <a:ext cx="2814718" cy="971843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pic>
        <p:nvPicPr>
          <p:cNvPr id="11" name="Picture 10" descr="ap0066_fig4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34333" y="1832171"/>
            <a:ext cx="4445001" cy="4419600"/>
          </a:xfrm>
          <a:prstGeom prst="rect">
            <a:avLst/>
          </a:prstGeom>
        </p:spPr>
      </p:pic>
      <p:pic>
        <p:nvPicPr>
          <p:cNvPr id="15" name="Picture 14" descr="dots.tif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42117" y="1997199"/>
            <a:ext cx="1238057" cy="675304"/>
          </a:xfrm>
          <a:prstGeom prst="rect">
            <a:avLst/>
          </a:prstGeom>
        </p:spPr>
      </p:pic>
      <p:sp>
        <p:nvSpPr>
          <p:cNvPr id="16" name="TextBox 15"/>
          <p:cNvSpPr txBox="1"/>
          <p:nvPr/>
        </p:nvSpPr>
        <p:spPr>
          <a:xfrm>
            <a:off x="290311" y="2833848"/>
            <a:ext cx="4873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Cy3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2358429" y="2845290"/>
            <a:ext cx="4873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Cy5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533996" y="4241738"/>
            <a:ext cx="182749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Cy3 – green, 532 nm</a:t>
            </a:r>
          </a:p>
          <a:p>
            <a:r>
              <a:rPr lang="en-US" sz="1400" dirty="0"/>
              <a:t>Cy5 – red, 635 nm</a:t>
            </a:r>
          </a:p>
        </p:txBody>
      </p:sp>
    </p:spTree>
    <p:extLst>
      <p:ext uri="{BB962C8B-B14F-4D97-AF65-F5344CB8AC3E}">
        <p14:creationId xmlns:p14="http://schemas.microsoft.com/office/powerpoint/2010/main" val="150929326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Microarrays – Two-Dye Methods</a:t>
            </a:r>
            <a:endParaRPr lang="en-US" sz="3200" dirty="0"/>
          </a:p>
        </p:txBody>
      </p:sp>
      <p:pic>
        <p:nvPicPr>
          <p:cNvPr id="24" name="Picture 23" descr="reviewfig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450" y="1495838"/>
            <a:ext cx="2453565" cy="2126423"/>
          </a:xfrm>
          <a:prstGeom prst="rect">
            <a:avLst/>
          </a:prstGeom>
        </p:spPr>
      </p:pic>
      <p:pic>
        <p:nvPicPr>
          <p:cNvPr id="25" name="Picture 24" descr="JCI39731.f2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96306" y="1617311"/>
            <a:ext cx="5020963" cy="4676706"/>
          </a:xfrm>
          <a:prstGeom prst="rect">
            <a:avLst/>
          </a:prstGeom>
        </p:spPr>
      </p:pic>
      <p:sp>
        <p:nvSpPr>
          <p:cNvPr id="26" name="TextBox 25"/>
          <p:cNvSpPr txBox="1"/>
          <p:nvPr/>
        </p:nvSpPr>
        <p:spPr>
          <a:xfrm>
            <a:off x="3407349" y="1649961"/>
            <a:ext cx="203854" cy="4225172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4305433" y="5313367"/>
            <a:ext cx="865191" cy="261610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000000"/>
                </a:solidFill>
              </a:rPr>
              <a:t>Treatment 1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5252929" y="5311165"/>
            <a:ext cx="865191" cy="261610"/>
          </a:xfrm>
          <a:prstGeom prst="rect">
            <a:avLst/>
          </a:prstGeom>
          <a:solidFill>
            <a:srgbClr val="FFFFFF"/>
          </a:solidFill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rgbClr val="000000"/>
                </a:solidFill>
              </a:rPr>
              <a:t>Treatment 2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4687176" y="1638918"/>
            <a:ext cx="1131506" cy="161938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endParaRPr lang="en-US" dirty="0"/>
          </a:p>
        </p:txBody>
      </p:sp>
      <p:sp>
        <p:nvSpPr>
          <p:cNvPr id="30" name="TextBox 29"/>
          <p:cNvSpPr txBox="1"/>
          <p:nvPr/>
        </p:nvSpPr>
        <p:spPr>
          <a:xfrm>
            <a:off x="7359943" y="6147337"/>
            <a:ext cx="901408" cy="146680"/>
          </a:xfrm>
          <a:prstGeom prst="rect">
            <a:avLst/>
          </a:prstGeom>
          <a:solidFill>
            <a:srgbClr val="FFFFFF"/>
          </a:solidFill>
        </p:spPr>
        <p:txBody>
          <a:bodyPr wrap="square" rtlCol="0">
            <a:spAutoFit/>
          </a:bodyPr>
          <a:lstStyle/>
          <a:p>
            <a:endParaRPr lang="en-US" sz="1100" dirty="0"/>
          </a:p>
        </p:txBody>
      </p:sp>
      <p:sp>
        <p:nvSpPr>
          <p:cNvPr id="31" name="TextBox 30"/>
          <p:cNvSpPr txBox="1"/>
          <p:nvPr/>
        </p:nvSpPr>
        <p:spPr>
          <a:xfrm>
            <a:off x="533996" y="4241738"/>
            <a:ext cx="252583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Fold change between the two samples is calculated</a:t>
            </a:r>
          </a:p>
          <a:p>
            <a:endParaRPr lang="en-US" sz="1400" dirty="0"/>
          </a:p>
          <a:p>
            <a:r>
              <a:rPr lang="en-US" sz="1400" dirty="0"/>
              <a:t>GREEN – </a:t>
            </a:r>
            <a:r>
              <a:rPr lang="en-US" sz="1400" dirty="0" err="1"/>
              <a:t>downregulated</a:t>
            </a:r>
            <a:endParaRPr lang="en-US" sz="1400" dirty="0"/>
          </a:p>
          <a:p>
            <a:endParaRPr lang="en-US" sz="1400" dirty="0"/>
          </a:p>
          <a:p>
            <a:r>
              <a:rPr lang="en-US" sz="1400" dirty="0"/>
              <a:t>RED - </a:t>
            </a:r>
            <a:r>
              <a:rPr lang="en-US" sz="1400" dirty="0" err="1"/>
              <a:t>upregulated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308719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Flow Chart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519132" y="1944622"/>
            <a:ext cx="1277068" cy="276999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RNA extraction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771800" y="1772816"/>
            <a:ext cx="1227650" cy="646331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solidFill>
                  <a:srgbClr val="000000"/>
                </a:solidFill>
              </a:rPr>
              <a:t>cDNA</a:t>
            </a:r>
            <a:r>
              <a:rPr lang="en-US" sz="1200" dirty="0">
                <a:solidFill>
                  <a:srgbClr val="000000"/>
                </a:solidFill>
              </a:rPr>
              <a:t> synthesis and Cy3/5 labeling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60032" y="1844824"/>
            <a:ext cx="1292262" cy="461665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Hybridize to Microarray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154670" y="1954906"/>
            <a:ext cx="1292262" cy="276999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Dry &amp; Scan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835696" y="2093864"/>
            <a:ext cx="895536" cy="211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104916" y="2096122"/>
            <a:ext cx="634618" cy="158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" name="Picture 19" descr="ap0066_fig4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101" y="3216644"/>
            <a:ext cx="1047040" cy="1041057"/>
          </a:xfrm>
          <a:prstGeom prst="rect">
            <a:avLst/>
          </a:prstGeom>
        </p:spPr>
      </p:pic>
      <p:cxnSp>
        <p:nvCxnSpPr>
          <p:cNvPr id="21" name="Straight Arrow Connector 20"/>
          <p:cNvCxnSpPr/>
          <p:nvPr/>
        </p:nvCxnSpPr>
        <p:spPr>
          <a:xfrm rot="10800000" flipV="1">
            <a:off x="1219200" y="2325040"/>
            <a:ext cx="6553200" cy="82593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051546" y="3518529"/>
            <a:ext cx="1227650" cy="461665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Feature Extraction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1711796" y="3749023"/>
            <a:ext cx="274578" cy="158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702700" y="3599971"/>
            <a:ext cx="1227650" cy="276999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Normalization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3362950" y="3750371"/>
            <a:ext cx="274578" cy="158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361656" y="3599971"/>
            <a:ext cx="1227650" cy="276999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Data Filtering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5021906" y="3750371"/>
            <a:ext cx="274578" cy="158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047132" y="3430799"/>
            <a:ext cx="1422681" cy="646331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Data Transformations &amp; Adjustments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6684501" y="3752829"/>
            <a:ext cx="274578" cy="158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8" name="Picture 37" descr="reviewfig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101" y="5076063"/>
            <a:ext cx="1047040" cy="907434"/>
          </a:xfrm>
          <a:prstGeom prst="rect">
            <a:avLst/>
          </a:prstGeom>
        </p:spPr>
      </p:pic>
      <p:cxnSp>
        <p:nvCxnSpPr>
          <p:cNvPr id="39" name="Straight Arrow Connector 38"/>
          <p:cNvCxnSpPr/>
          <p:nvPr/>
        </p:nvCxnSpPr>
        <p:spPr>
          <a:xfrm rot="10800000" flipV="1">
            <a:off x="1169962" y="4166165"/>
            <a:ext cx="6553200" cy="82593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066654" y="5327787"/>
            <a:ext cx="1227650" cy="276999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Statistical Tests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1726904" y="5558281"/>
            <a:ext cx="274578" cy="158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706174" y="5418984"/>
            <a:ext cx="1227650" cy="276999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Post-hoc Tests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3366424" y="5557942"/>
            <a:ext cx="274578" cy="158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353689" y="5423489"/>
            <a:ext cx="1227650" cy="276999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Visualization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5013939" y="5573889"/>
            <a:ext cx="274578" cy="158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6658144" y="5568533"/>
            <a:ext cx="274578" cy="158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7" name="Picture 46" descr="heatmap.tif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90294" y="4851334"/>
            <a:ext cx="1102451" cy="1439213"/>
          </a:xfrm>
          <a:prstGeom prst="rect">
            <a:avLst/>
          </a:prstGeom>
        </p:spPr>
      </p:pic>
      <p:cxnSp>
        <p:nvCxnSpPr>
          <p:cNvPr id="48" name="Straight Arrow Connector 47"/>
          <p:cNvCxnSpPr/>
          <p:nvPr/>
        </p:nvCxnSpPr>
        <p:spPr>
          <a:xfrm>
            <a:off x="6204666" y="2107880"/>
            <a:ext cx="895536" cy="211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7118211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 descr="A close up of a logo&#10;&#10;Description automatically generated">
            <a:extLst>
              <a:ext uri="{FF2B5EF4-FFF2-40B4-BE49-F238E27FC236}">
                <a16:creationId xmlns:a16="http://schemas.microsoft.com/office/drawing/2014/main" id="{417110C4-90D7-C24A-A443-9CCDB06C9C8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2000" y="2159000"/>
            <a:ext cx="2540000" cy="2540000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9811205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Flow Chart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519132" y="1944622"/>
            <a:ext cx="1277068" cy="276999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RNA extraction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771800" y="1772816"/>
            <a:ext cx="1227650" cy="646331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solidFill>
                  <a:srgbClr val="000000"/>
                </a:solidFill>
              </a:rPr>
              <a:t>cDNA</a:t>
            </a:r>
            <a:r>
              <a:rPr lang="en-US" sz="1200" dirty="0">
                <a:solidFill>
                  <a:srgbClr val="000000"/>
                </a:solidFill>
              </a:rPr>
              <a:t> synthesis and Cy3/5 labeling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60032" y="1844824"/>
            <a:ext cx="1292262" cy="461665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Hybridize to Microarray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154670" y="1954906"/>
            <a:ext cx="1292262" cy="276999"/>
          </a:xfrm>
          <a:prstGeom prst="rect">
            <a:avLst/>
          </a:prstGeom>
          <a:solidFill>
            <a:schemeClr val="accent2">
              <a:lumMod val="25000"/>
              <a:lumOff val="7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Dry &amp; Scan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835696" y="2093864"/>
            <a:ext cx="895536" cy="211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104916" y="2096122"/>
            <a:ext cx="634618" cy="158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" name="Picture 19" descr="ap0066_fig4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101" y="3216644"/>
            <a:ext cx="1047040" cy="1041057"/>
          </a:xfrm>
          <a:prstGeom prst="rect">
            <a:avLst/>
          </a:prstGeom>
        </p:spPr>
      </p:pic>
      <p:cxnSp>
        <p:nvCxnSpPr>
          <p:cNvPr id="21" name="Straight Arrow Connector 20"/>
          <p:cNvCxnSpPr/>
          <p:nvPr/>
        </p:nvCxnSpPr>
        <p:spPr>
          <a:xfrm rot="10800000" flipV="1">
            <a:off x="1219200" y="2325040"/>
            <a:ext cx="6553200" cy="82593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051546" y="3518529"/>
            <a:ext cx="1227650" cy="46166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Feature Extraction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1711796" y="3749023"/>
            <a:ext cx="274578" cy="158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702700" y="3599971"/>
            <a:ext cx="1227650" cy="276999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Normalization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3362950" y="3750371"/>
            <a:ext cx="274578" cy="158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361656" y="3599971"/>
            <a:ext cx="1227650" cy="276999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Data Filtering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5021906" y="3750371"/>
            <a:ext cx="274578" cy="158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047132" y="3430799"/>
            <a:ext cx="1422681" cy="646331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Data Transformations &amp; Adjustments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6684501" y="3752829"/>
            <a:ext cx="274578" cy="158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8" name="Picture 37" descr="reviewfig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101" y="5076063"/>
            <a:ext cx="1047040" cy="907434"/>
          </a:xfrm>
          <a:prstGeom prst="rect">
            <a:avLst/>
          </a:prstGeom>
        </p:spPr>
      </p:pic>
      <p:cxnSp>
        <p:nvCxnSpPr>
          <p:cNvPr id="39" name="Straight Arrow Connector 38"/>
          <p:cNvCxnSpPr/>
          <p:nvPr/>
        </p:nvCxnSpPr>
        <p:spPr>
          <a:xfrm rot="10800000" flipV="1">
            <a:off x="1169962" y="4166165"/>
            <a:ext cx="6553200" cy="82593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066654" y="5327787"/>
            <a:ext cx="1227650" cy="276999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Statistical Tests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1726904" y="5558281"/>
            <a:ext cx="274578" cy="158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706174" y="5418984"/>
            <a:ext cx="1227650" cy="276999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Post-hoc Tests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3366424" y="5557942"/>
            <a:ext cx="274578" cy="158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353689" y="5423489"/>
            <a:ext cx="1227650" cy="276999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Visualization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5013939" y="5573889"/>
            <a:ext cx="274578" cy="158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6658144" y="5568533"/>
            <a:ext cx="274578" cy="158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7" name="Picture 46" descr="heatmap.tif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90294" y="4851334"/>
            <a:ext cx="1102451" cy="1439213"/>
          </a:xfrm>
          <a:prstGeom prst="rect">
            <a:avLst/>
          </a:prstGeom>
        </p:spPr>
      </p:pic>
      <p:cxnSp>
        <p:nvCxnSpPr>
          <p:cNvPr id="48" name="Straight Arrow Connector 47"/>
          <p:cNvCxnSpPr/>
          <p:nvPr/>
        </p:nvCxnSpPr>
        <p:spPr>
          <a:xfrm>
            <a:off x="6204666" y="2107880"/>
            <a:ext cx="895536" cy="211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47993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Feature Extraction</a:t>
            </a:r>
            <a:endParaRPr lang="en-US" sz="3200" dirty="0"/>
          </a:p>
        </p:txBody>
      </p:sp>
      <p:sp>
        <p:nvSpPr>
          <p:cNvPr id="21" name="TextBox 20"/>
          <p:cNvSpPr txBox="1"/>
          <p:nvPr/>
        </p:nvSpPr>
        <p:spPr>
          <a:xfrm>
            <a:off x="395536" y="1124744"/>
            <a:ext cx="7992888" cy="19389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Vendor Software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Spot finding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Outlier detection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Measure feature intensity (Cy3 and/or Cy5)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Background Subtraction or </a:t>
            </a:r>
            <a:r>
              <a:rPr lang="en-US" sz="2000" dirty="0" err="1"/>
              <a:t>Detrending</a:t>
            </a: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Commercial microarrays make extensive use of internal control probes</a:t>
            </a:r>
          </a:p>
        </p:txBody>
      </p:sp>
    </p:spTree>
    <p:extLst>
      <p:ext uri="{BB962C8B-B14F-4D97-AF65-F5344CB8AC3E}">
        <p14:creationId xmlns:p14="http://schemas.microsoft.com/office/powerpoint/2010/main" val="240349581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Feature Extraction</a:t>
            </a:r>
            <a:endParaRPr lang="en-US" sz="3200" dirty="0"/>
          </a:p>
        </p:txBody>
      </p:sp>
      <p:sp>
        <p:nvSpPr>
          <p:cNvPr id="21" name="TextBox 20"/>
          <p:cNvSpPr txBox="1"/>
          <p:nvPr/>
        </p:nvSpPr>
        <p:spPr>
          <a:xfrm>
            <a:off x="395536" y="1124744"/>
            <a:ext cx="7992888" cy="19389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Vendor Software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Spot finding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Outlier detection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Measure feature intensity (Cy3 and/or Cy5)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Background Subtraction or </a:t>
            </a:r>
            <a:r>
              <a:rPr lang="en-US" sz="2000" dirty="0" err="1"/>
              <a:t>Detrending</a:t>
            </a: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Commercial microarrays make extensive use of internal control probes</a:t>
            </a:r>
          </a:p>
        </p:txBody>
      </p:sp>
      <p:sp>
        <p:nvSpPr>
          <p:cNvPr id="4" name="Rectangle 2"/>
          <p:cNvSpPr txBox="1">
            <a:spLocks noChangeArrowheads="1"/>
          </p:cNvSpPr>
          <p:nvPr/>
        </p:nvSpPr>
        <p:spPr bwMode="auto">
          <a:xfrm>
            <a:off x="323528" y="2852936"/>
            <a:ext cx="8568952" cy="1535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9pPr>
          </a:lstStyle>
          <a:p>
            <a:pPr algn="l" eaLnBrk="1" hangingPunct="1"/>
            <a:r>
              <a:rPr lang="en-US" sz="3200" b="1" dirty="0"/>
              <a:t>Two-Dye Approaches - Normalization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395536" y="4149080"/>
            <a:ext cx="7992888" cy="25545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Human error and imprecision of tools leads to slightly different loading of Cy3 labeled </a:t>
            </a:r>
            <a:r>
              <a:rPr lang="en-US" sz="2000" dirty="0" err="1"/>
              <a:t>cDNA</a:t>
            </a:r>
            <a:r>
              <a:rPr lang="en-US" sz="2000" dirty="0"/>
              <a:t> and the Cy5 labeled </a:t>
            </a:r>
            <a:r>
              <a:rPr lang="en-US" sz="2000" dirty="0" err="1"/>
              <a:t>cDNA</a:t>
            </a:r>
            <a:r>
              <a:rPr lang="en-US" sz="2000" dirty="0"/>
              <a:t> on the microarray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Normalization attempts to factor out this technical variation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Normalize within microarrays (Cy3 versus Cy5 load)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Normalize among microarrays (each microarray will have slightly different loadings)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err="1"/>
              <a:t>Lowess</a:t>
            </a:r>
            <a:r>
              <a:rPr lang="en-US" sz="2000" dirty="0"/>
              <a:t> normalization most commonly used (see Flash Update)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768644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Single Sample Approaches</a:t>
            </a:r>
            <a:endParaRPr lang="en-US" sz="3200" dirty="0"/>
          </a:p>
        </p:txBody>
      </p:sp>
      <p:sp>
        <p:nvSpPr>
          <p:cNvPr id="11" name="Text Box 33"/>
          <p:cNvSpPr txBox="1">
            <a:spLocks noChangeArrowheads="1"/>
          </p:cNvSpPr>
          <p:nvPr/>
        </p:nvSpPr>
        <p:spPr bwMode="auto">
          <a:xfrm>
            <a:off x="5512661" y="2102985"/>
            <a:ext cx="1143000" cy="46672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dirty="0" err="1">
                <a:solidFill>
                  <a:srgbClr val="000000"/>
                </a:solidFill>
              </a:rPr>
              <a:t>BaP</a:t>
            </a:r>
            <a:r>
              <a:rPr lang="en-US" sz="1200" dirty="0">
                <a:solidFill>
                  <a:srgbClr val="000000"/>
                </a:solidFill>
              </a:rPr>
              <a:t> Replicate #1</a:t>
            </a:r>
          </a:p>
        </p:txBody>
      </p:sp>
      <p:sp>
        <p:nvSpPr>
          <p:cNvPr id="12" name="Line 38"/>
          <p:cNvSpPr>
            <a:spLocks noChangeShapeType="1"/>
          </p:cNvSpPr>
          <p:nvPr/>
        </p:nvSpPr>
        <p:spPr bwMode="auto">
          <a:xfrm flipV="1">
            <a:off x="6046061" y="3855585"/>
            <a:ext cx="457200" cy="9906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Text Box 56"/>
          <p:cNvSpPr txBox="1">
            <a:spLocks noChangeArrowheads="1"/>
          </p:cNvSpPr>
          <p:nvPr/>
        </p:nvSpPr>
        <p:spPr bwMode="auto">
          <a:xfrm>
            <a:off x="5512661" y="4912860"/>
            <a:ext cx="1143000" cy="466725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dirty="0">
                <a:solidFill>
                  <a:srgbClr val="000000"/>
                </a:solidFill>
              </a:rPr>
              <a:t>DMSO Replicate #1</a:t>
            </a:r>
          </a:p>
        </p:txBody>
      </p:sp>
      <p:sp>
        <p:nvSpPr>
          <p:cNvPr id="14" name="Text Box 63"/>
          <p:cNvSpPr txBox="1">
            <a:spLocks noChangeArrowheads="1"/>
          </p:cNvSpPr>
          <p:nvPr/>
        </p:nvSpPr>
        <p:spPr bwMode="auto">
          <a:xfrm>
            <a:off x="5413799" y="4220710"/>
            <a:ext cx="1295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000" i="1" dirty="0"/>
              <a:t>Cy3</a:t>
            </a:r>
          </a:p>
        </p:txBody>
      </p:sp>
      <p:sp>
        <p:nvSpPr>
          <p:cNvPr id="15" name="Text Box 69"/>
          <p:cNvSpPr txBox="1">
            <a:spLocks noChangeArrowheads="1"/>
          </p:cNvSpPr>
          <p:nvPr/>
        </p:nvSpPr>
        <p:spPr bwMode="auto">
          <a:xfrm>
            <a:off x="5202925" y="3550785"/>
            <a:ext cx="685800" cy="2462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000" i="1" dirty="0" err="1">
                <a:solidFill>
                  <a:srgbClr val="000000"/>
                </a:solidFill>
              </a:rPr>
              <a:t>hyb</a:t>
            </a:r>
            <a:r>
              <a:rPr lang="en-US" sz="1000" i="1" dirty="0">
                <a:solidFill>
                  <a:srgbClr val="000000"/>
                </a:solidFill>
              </a:rPr>
              <a:t> #1</a:t>
            </a:r>
          </a:p>
        </p:txBody>
      </p:sp>
      <p:sp>
        <p:nvSpPr>
          <p:cNvPr id="16" name="Line 83"/>
          <p:cNvSpPr>
            <a:spLocks noChangeShapeType="1"/>
          </p:cNvSpPr>
          <p:nvPr/>
        </p:nvSpPr>
        <p:spPr bwMode="auto">
          <a:xfrm flipH="1">
            <a:off x="5512661" y="2636385"/>
            <a:ext cx="533400" cy="838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7" name="Text Box 69"/>
          <p:cNvSpPr txBox="1">
            <a:spLocks noChangeArrowheads="1"/>
          </p:cNvSpPr>
          <p:nvPr/>
        </p:nvSpPr>
        <p:spPr bwMode="auto">
          <a:xfrm>
            <a:off x="6216627" y="3550785"/>
            <a:ext cx="685800" cy="24622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000" i="1" dirty="0" err="1">
                <a:solidFill>
                  <a:srgbClr val="000000"/>
                </a:solidFill>
              </a:rPr>
              <a:t>hyb</a:t>
            </a:r>
            <a:r>
              <a:rPr lang="en-US" sz="1000" i="1" dirty="0">
                <a:solidFill>
                  <a:srgbClr val="000000"/>
                </a:solidFill>
              </a:rPr>
              <a:t> #2</a:t>
            </a:r>
          </a:p>
        </p:txBody>
      </p:sp>
      <p:sp>
        <p:nvSpPr>
          <p:cNvPr id="18" name="Text Box 68"/>
          <p:cNvSpPr txBox="1">
            <a:spLocks noChangeArrowheads="1"/>
          </p:cNvSpPr>
          <p:nvPr/>
        </p:nvSpPr>
        <p:spPr bwMode="auto">
          <a:xfrm>
            <a:off x="5348600" y="2941185"/>
            <a:ext cx="1295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000" i="1" dirty="0"/>
              <a:t>Cy3</a:t>
            </a:r>
          </a:p>
        </p:txBody>
      </p:sp>
      <p:pic>
        <p:nvPicPr>
          <p:cNvPr id="19" name="Picture 18" descr="Female_VEN_H3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61736" y="1892022"/>
            <a:ext cx="958175" cy="1714713"/>
          </a:xfrm>
          <a:prstGeom prst="rect">
            <a:avLst/>
          </a:prstGeom>
        </p:spPr>
      </p:pic>
      <p:pic>
        <p:nvPicPr>
          <p:cNvPr id="20" name="Picture 19" descr="Female_VEN_H3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flipH="1" flipV="1">
            <a:off x="7261736" y="3759135"/>
            <a:ext cx="958175" cy="1714713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395536" y="1124744"/>
            <a:ext cx="4392488" cy="501675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Single sample approaches best for high quality microarrays &amp; </a:t>
            </a:r>
            <a:r>
              <a:rPr lang="en-US" sz="2000" dirty="0" err="1"/>
              <a:t>BeadChip</a:t>
            </a:r>
            <a:r>
              <a:rPr lang="en-US" sz="2000" dirty="0"/>
              <a:t> technologies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Each sample is hybridized to its own microarray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You rarely see two-dye approaches anymore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Only uses Cy3 and thus saves money on dye usage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Cy3 is also more stable to laboratory ozone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Avoids difficult statistical properties of fold change estimates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Measurement is the intensity of Cy3 for each sample </a:t>
            </a:r>
            <a:r>
              <a:rPr lang="mr-IN" sz="2000" dirty="0"/>
              <a:t>–</a:t>
            </a:r>
            <a:r>
              <a:rPr lang="en-US" sz="2000" dirty="0"/>
              <a:t> how bright is the green?</a:t>
            </a:r>
          </a:p>
        </p:txBody>
      </p:sp>
    </p:spTree>
    <p:extLst>
      <p:ext uri="{BB962C8B-B14F-4D97-AF65-F5344CB8AC3E}">
        <p14:creationId xmlns:p14="http://schemas.microsoft.com/office/powerpoint/2010/main" val="29275646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Normalization</a:t>
            </a:r>
            <a:endParaRPr lang="en-US" sz="3200" dirty="0"/>
          </a:p>
        </p:txBody>
      </p:sp>
      <p:sp>
        <p:nvSpPr>
          <p:cNvPr id="22" name="Text Box 33"/>
          <p:cNvSpPr txBox="1">
            <a:spLocks noChangeArrowheads="1"/>
          </p:cNvSpPr>
          <p:nvPr/>
        </p:nvSpPr>
        <p:spPr bwMode="auto">
          <a:xfrm>
            <a:off x="3934544" y="1484784"/>
            <a:ext cx="1143000" cy="4667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dirty="0" err="1">
                <a:solidFill>
                  <a:srgbClr val="000000"/>
                </a:solidFill>
              </a:rPr>
              <a:t>BaP</a:t>
            </a:r>
            <a:r>
              <a:rPr lang="en-US" sz="1200" dirty="0">
                <a:solidFill>
                  <a:srgbClr val="000000"/>
                </a:solidFill>
              </a:rPr>
              <a:t> Replicate #1</a:t>
            </a:r>
          </a:p>
        </p:txBody>
      </p:sp>
      <p:sp>
        <p:nvSpPr>
          <p:cNvPr id="23" name="Line 38"/>
          <p:cNvSpPr>
            <a:spLocks noChangeShapeType="1"/>
          </p:cNvSpPr>
          <p:nvPr/>
        </p:nvSpPr>
        <p:spPr bwMode="auto">
          <a:xfrm flipV="1">
            <a:off x="4467944" y="3770784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Text Box 53"/>
          <p:cNvSpPr txBox="1">
            <a:spLocks noChangeArrowheads="1"/>
          </p:cNvSpPr>
          <p:nvPr/>
        </p:nvSpPr>
        <p:spPr bwMode="auto">
          <a:xfrm>
            <a:off x="5763344" y="1484784"/>
            <a:ext cx="1143000" cy="4667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solidFill>
                  <a:srgbClr val="000000"/>
                </a:solidFill>
              </a:rPr>
              <a:t>BaP Replicate #2</a:t>
            </a:r>
          </a:p>
        </p:txBody>
      </p:sp>
      <p:sp>
        <p:nvSpPr>
          <p:cNvPr id="25" name="Text Box 54"/>
          <p:cNvSpPr txBox="1">
            <a:spLocks noChangeArrowheads="1"/>
          </p:cNvSpPr>
          <p:nvPr/>
        </p:nvSpPr>
        <p:spPr bwMode="auto">
          <a:xfrm>
            <a:off x="7668344" y="1484784"/>
            <a:ext cx="1143000" cy="4667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solidFill>
                  <a:srgbClr val="000000"/>
                </a:solidFill>
              </a:rPr>
              <a:t>BaP Replicate #3</a:t>
            </a:r>
          </a:p>
        </p:txBody>
      </p:sp>
      <p:sp>
        <p:nvSpPr>
          <p:cNvPr id="26" name="Text Box 56"/>
          <p:cNvSpPr txBox="1">
            <a:spLocks noChangeArrowheads="1"/>
          </p:cNvSpPr>
          <p:nvPr/>
        </p:nvSpPr>
        <p:spPr bwMode="auto">
          <a:xfrm>
            <a:off x="3934544" y="4294659"/>
            <a:ext cx="1143000" cy="4667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solidFill>
                  <a:srgbClr val="000000"/>
                </a:solidFill>
              </a:rPr>
              <a:t>DMSO Replicate #1</a:t>
            </a:r>
          </a:p>
        </p:txBody>
      </p:sp>
      <p:sp>
        <p:nvSpPr>
          <p:cNvPr id="27" name="Text Box 57"/>
          <p:cNvSpPr txBox="1">
            <a:spLocks noChangeArrowheads="1"/>
          </p:cNvSpPr>
          <p:nvPr/>
        </p:nvSpPr>
        <p:spPr bwMode="auto">
          <a:xfrm>
            <a:off x="5763344" y="4294659"/>
            <a:ext cx="1143000" cy="4667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solidFill>
                  <a:srgbClr val="000000"/>
                </a:solidFill>
              </a:rPr>
              <a:t>DMSO Replicate #2</a:t>
            </a:r>
          </a:p>
        </p:txBody>
      </p:sp>
      <p:sp>
        <p:nvSpPr>
          <p:cNvPr id="28" name="Text Box 58"/>
          <p:cNvSpPr txBox="1">
            <a:spLocks noChangeArrowheads="1"/>
          </p:cNvSpPr>
          <p:nvPr/>
        </p:nvSpPr>
        <p:spPr bwMode="auto">
          <a:xfrm>
            <a:off x="7668344" y="4294659"/>
            <a:ext cx="1143000" cy="4667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solidFill>
                  <a:srgbClr val="000000"/>
                </a:solidFill>
              </a:rPr>
              <a:t>DMSO Replicate #3</a:t>
            </a:r>
          </a:p>
        </p:txBody>
      </p:sp>
      <p:sp>
        <p:nvSpPr>
          <p:cNvPr id="29" name="Text Box 63"/>
          <p:cNvSpPr txBox="1">
            <a:spLocks noChangeArrowheads="1"/>
          </p:cNvSpPr>
          <p:nvPr/>
        </p:nvSpPr>
        <p:spPr bwMode="auto">
          <a:xfrm>
            <a:off x="3858344" y="4745509"/>
            <a:ext cx="1295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000" i="1" dirty="0"/>
              <a:t>Cy3 labeled  </a:t>
            </a:r>
            <a:r>
              <a:rPr lang="en-US" sz="1000" i="1" dirty="0" err="1"/>
              <a:t>cRNA</a:t>
            </a:r>
            <a:endParaRPr lang="en-US" sz="1000" i="1" dirty="0"/>
          </a:p>
        </p:txBody>
      </p:sp>
      <p:sp>
        <p:nvSpPr>
          <p:cNvPr id="30" name="Text Box 64"/>
          <p:cNvSpPr txBox="1">
            <a:spLocks noChangeArrowheads="1"/>
          </p:cNvSpPr>
          <p:nvPr/>
        </p:nvSpPr>
        <p:spPr bwMode="auto">
          <a:xfrm>
            <a:off x="5687144" y="4761384"/>
            <a:ext cx="1295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000" i="1" dirty="0"/>
              <a:t>Cy3 labeled  </a:t>
            </a:r>
            <a:r>
              <a:rPr lang="en-US" sz="1000" i="1" dirty="0" err="1"/>
              <a:t>cRNA</a:t>
            </a:r>
            <a:endParaRPr lang="en-US" sz="1000" i="1" dirty="0"/>
          </a:p>
        </p:txBody>
      </p:sp>
      <p:sp>
        <p:nvSpPr>
          <p:cNvPr id="31" name="Text Box 65"/>
          <p:cNvSpPr txBox="1">
            <a:spLocks noChangeArrowheads="1"/>
          </p:cNvSpPr>
          <p:nvPr/>
        </p:nvSpPr>
        <p:spPr bwMode="auto">
          <a:xfrm>
            <a:off x="7592144" y="4761384"/>
            <a:ext cx="1295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000" i="1" dirty="0"/>
              <a:t>Cy3 labeled  </a:t>
            </a:r>
            <a:r>
              <a:rPr lang="en-US" sz="1000" i="1" dirty="0" err="1"/>
              <a:t>cRNA</a:t>
            </a:r>
            <a:endParaRPr lang="en-US" sz="1000" i="1" dirty="0"/>
          </a:p>
        </p:txBody>
      </p:sp>
      <p:sp>
        <p:nvSpPr>
          <p:cNvPr id="32" name="Text Box 66"/>
          <p:cNvSpPr txBox="1">
            <a:spLocks noChangeArrowheads="1"/>
          </p:cNvSpPr>
          <p:nvPr/>
        </p:nvSpPr>
        <p:spPr bwMode="auto">
          <a:xfrm>
            <a:off x="7592144" y="1256184"/>
            <a:ext cx="1295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000" i="1" dirty="0"/>
              <a:t>Cy3 labeled  </a:t>
            </a:r>
            <a:r>
              <a:rPr lang="en-US" sz="1000" i="1" dirty="0" err="1"/>
              <a:t>cRNA</a:t>
            </a:r>
            <a:endParaRPr lang="en-US" sz="1000" i="1" dirty="0"/>
          </a:p>
        </p:txBody>
      </p:sp>
      <p:sp>
        <p:nvSpPr>
          <p:cNvPr id="33" name="Text Box 67"/>
          <p:cNvSpPr txBox="1">
            <a:spLocks noChangeArrowheads="1"/>
          </p:cNvSpPr>
          <p:nvPr/>
        </p:nvSpPr>
        <p:spPr bwMode="auto">
          <a:xfrm>
            <a:off x="5687144" y="1256184"/>
            <a:ext cx="1295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000" i="1" dirty="0"/>
              <a:t>Cy3 labeled  </a:t>
            </a:r>
            <a:r>
              <a:rPr lang="en-US" sz="1000" i="1" dirty="0" err="1"/>
              <a:t>cRNA</a:t>
            </a:r>
            <a:endParaRPr lang="en-US" sz="1000" i="1" dirty="0"/>
          </a:p>
        </p:txBody>
      </p:sp>
      <p:sp>
        <p:nvSpPr>
          <p:cNvPr id="34" name="Text Box 68"/>
          <p:cNvSpPr txBox="1">
            <a:spLocks noChangeArrowheads="1"/>
          </p:cNvSpPr>
          <p:nvPr/>
        </p:nvSpPr>
        <p:spPr bwMode="auto">
          <a:xfrm>
            <a:off x="3858344" y="1256184"/>
            <a:ext cx="1295400" cy="244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000" i="1" dirty="0"/>
              <a:t>Cy3 labeled  </a:t>
            </a:r>
            <a:r>
              <a:rPr lang="en-US" sz="1000" i="1" dirty="0" err="1"/>
              <a:t>cRNA</a:t>
            </a:r>
            <a:endParaRPr lang="en-US" sz="1000" i="1" dirty="0"/>
          </a:p>
        </p:txBody>
      </p:sp>
      <p:sp>
        <p:nvSpPr>
          <p:cNvPr id="35" name="Text Box 69"/>
          <p:cNvSpPr txBox="1">
            <a:spLocks noChangeArrowheads="1"/>
          </p:cNvSpPr>
          <p:nvPr/>
        </p:nvSpPr>
        <p:spPr bwMode="auto">
          <a:xfrm>
            <a:off x="3858344" y="3410422"/>
            <a:ext cx="1143000" cy="254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000" i="1" dirty="0">
                <a:solidFill>
                  <a:srgbClr val="000000"/>
                </a:solidFill>
              </a:rPr>
              <a:t>hybridization #4</a:t>
            </a:r>
          </a:p>
        </p:txBody>
      </p:sp>
      <p:sp>
        <p:nvSpPr>
          <p:cNvPr id="36" name="Text Box 70"/>
          <p:cNvSpPr txBox="1">
            <a:spLocks noChangeArrowheads="1"/>
          </p:cNvSpPr>
          <p:nvPr/>
        </p:nvSpPr>
        <p:spPr bwMode="auto">
          <a:xfrm>
            <a:off x="5763344" y="3745384"/>
            <a:ext cx="1143000" cy="254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000" i="1">
                <a:solidFill>
                  <a:srgbClr val="000000"/>
                </a:solidFill>
              </a:rPr>
              <a:t>hybridization #2</a:t>
            </a:r>
          </a:p>
        </p:txBody>
      </p:sp>
      <p:sp>
        <p:nvSpPr>
          <p:cNvPr id="37" name="Text Box 71"/>
          <p:cNvSpPr txBox="1">
            <a:spLocks noChangeArrowheads="1"/>
          </p:cNvSpPr>
          <p:nvPr/>
        </p:nvSpPr>
        <p:spPr bwMode="auto">
          <a:xfrm>
            <a:off x="7668344" y="3389784"/>
            <a:ext cx="1143000" cy="254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000" i="1">
                <a:solidFill>
                  <a:srgbClr val="000000"/>
                </a:solidFill>
              </a:rPr>
              <a:t>hybridization #3</a:t>
            </a:r>
          </a:p>
        </p:txBody>
      </p:sp>
      <p:sp>
        <p:nvSpPr>
          <p:cNvPr id="38" name="Text Box 72"/>
          <p:cNvSpPr txBox="1">
            <a:spLocks noChangeArrowheads="1"/>
          </p:cNvSpPr>
          <p:nvPr/>
        </p:nvSpPr>
        <p:spPr bwMode="auto">
          <a:xfrm>
            <a:off x="7668344" y="2399184"/>
            <a:ext cx="1143000" cy="254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000" i="1">
                <a:solidFill>
                  <a:srgbClr val="000000"/>
                </a:solidFill>
              </a:rPr>
              <a:t>hybridization #6</a:t>
            </a:r>
          </a:p>
        </p:txBody>
      </p:sp>
      <p:sp>
        <p:nvSpPr>
          <p:cNvPr id="39" name="Text Box 73"/>
          <p:cNvSpPr txBox="1">
            <a:spLocks noChangeArrowheads="1"/>
          </p:cNvSpPr>
          <p:nvPr/>
        </p:nvSpPr>
        <p:spPr bwMode="auto">
          <a:xfrm>
            <a:off x="5763344" y="2246784"/>
            <a:ext cx="1143000" cy="254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000" i="1">
                <a:solidFill>
                  <a:srgbClr val="000000"/>
                </a:solidFill>
              </a:rPr>
              <a:t>hybridization #5</a:t>
            </a:r>
          </a:p>
        </p:txBody>
      </p:sp>
      <p:sp>
        <p:nvSpPr>
          <p:cNvPr id="40" name="Text Box 74"/>
          <p:cNvSpPr txBox="1">
            <a:spLocks noChangeArrowheads="1"/>
          </p:cNvSpPr>
          <p:nvPr/>
        </p:nvSpPr>
        <p:spPr bwMode="auto">
          <a:xfrm>
            <a:off x="3858344" y="2399184"/>
            <a:ext cx="1143000" cy="254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000" i="1" dirty="0">
                <a:solidFill>
                  <a:srgbClr val="000000"/>
                </a:solidFill>
              </a:rPr>
              <a:t>hybridization #1</a:t>
            </a:r>
          </a:p>
        </p:txBody>
      </p:sp>
      <p:sp>
        <p:nvSpPr>
          <p:cNvPr id="41" name="Line 80"/>
          <p:cNvSpPr>
            <a:spLocks noChangeShapeType="1"/>
          </p:cNvSpPr>
          <p:nvPr/>
        </p:nvSpPr>
        <p:spPr bwMode="auto">
          <a:xfrm flipV="1">
            <a:off x="8277944" y="3770784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Line 81"/>
          <p:cNvSpPr>
            <a:spLocks noChangeShapeType="1"/>
          </p:cNvSpPr>
          <p:nvPr/>
        </p:nvSpPr>
        <p:spPr bwMode="auto">
          <a:xfrm flipV="1">
            <a:off x="6372944" y="4075584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Line 82"/>
          <p:cNvSpPr>
            <a:spLocks noChangeShapeType="1"/>
          </p:cNvSpPr>
          <p:nvPr/>
        </p:nvSpPr>
        <p:spPr bwMode="auto">
          <a:xfrm>
            <a:off x="8277944" y="2018184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Line 83"/>
          <p:cNvSpPr>
            <a:spLocks noChangeShapeType="1"/>
          </p:cNvSpPr>
          <p:nvPr/>
        </p:nvSpPr>
        <p:spPr bwMode="auto">
          <a:xfrm>
            <a:off x="4467944" y="2018184"/>
            <a:ext cx="0" cy="3048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Line 84"/>
          <p:cNvSpPr>
            <a:spLocks noChangeShapeType="1"/>
          </p:cNvSpPr>
          <p:nvPr/>
        </p:nvSpPr>
        <p:spPr bwMode="auto">
          <a:xfrm>
            <a:off x="6372944" y="2018184"/>
            <a:ext cx="0" cy="1524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251520" y="1412776"/>
            <a:ext cx="3312368" cy="378565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Each sample is hybridized to its own microarray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Dye normalization is needed to factor out microarray loading error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Non-linear scaling method based on rank invariant probes (see lab)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Result is reliable estimates of relative transcript abundance not fold change estimates</a:t>
            </a:r>
          </a:p>
        </p:txBody>
      </p:sp>
    </p:spTree>
    <p:extLst>
      <p:ext uri="{BB962C8B-B14F-4D97-AF65-F5344CB8AC3E}">
        <p14:creationId xmlns:p14="http://schemas.microsoft.com/office/powerpoint/2010/main" val="5988507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Gene Expression Analysis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395536" y="1124744"/>
            <a:ext cx="8352928" cy="470898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Gene Expression Analysis used primarily for two purposes:</a:t>
            </a:r>
          </a:p>
          <a:p>
            <a:pPr marL="800100" lvl="1" indent="-342900">
              <a:buFont typeface="Arial"/>
              <a:buChar char="•"/>
            </a:pPr>
            <a:endParaRPr lang="en-US" sz="2000" dirty="0"/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Determine genetic underpinnings of observed phenotype – experimental </a:t>
            </a:r>
          </a:p>
          <a:p>
            <a:pPr marL="800100" lvl="1" indent="-342900">
              <a:buFont typeface="Arial"/>
              <a:buChar char="•"/>
            </a:pPr>
            <a:endParaRPr lang="en-US" sz="2000" dirty="0"/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Annotation of genomes – development of gene models (intron/exon)</a:t>
            </a:r>
          </a:p>
          <a:p>
            <a:pPr marL="800100" lvl="1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The complete set of RNAs in a cell is called the “</a:t>
            </a:r>
            <a:r>
              <a:rPr lang="en-US" sz="2000" dirty="0" err="1"/>
              <a:t>Transcriptome</a:t>
            </a:r>
            <a:r>
              <a:rPr lang="en-US" sz="2000" dirty="0"/>
              <a:t>”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 err="1"/>
              <a:t>Transcriptomes</a:t>
            </a:r>
            <a:r>
              <a:rPr lang="en-US" sz="2000" dirty="0"/>
              <a:t> are dynamic while genomes are static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the </a:t>
            </a:r>
            <a:r>
              <a:rPr lang="en-US" sz="2000" dirty="0" err="1"/>
              <a:t>transcriptome</a:t>
            </a:r>
            <a:r>
              <a:rPr lang="en-US" sz="2000" dirty="0"/>
              <a:t> will vary among cells, organs, life-stages, over time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many </a:t>
            </a:r>
            <a:r>
              <a:rPr lang="en-US" sz="2000" dirty="0" err="1"/>
              <a:t>transcriptome</a:t>
            </a:r>
            <a:r>
              <a:rPr lang="en-US" sz="2000" dirty="0"/>
              <a:t> libraries are needed for a full sampling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cell sorting technologies + NGS = single cell </a:t>
            </a:r>
            <a:r>
              <a:rPr lang="en-US" sz="2000" dirty="0" err="1"/>
              <a:t>transcriptomics</a:t>
            </a:r>
            <a:endParaRPr lang="en-US" sz="2000" dirty="0"/>
          </a:p>
          <a:p>
            <a:pPr marL="800100" lvl="1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 err="1"/>
              <a:t>Transcriptome</a:t>
            </a:r>
            <a:r>
              <a:rPr lang="en-US" sz="2000" dirty="0"/>
              <a:t> analysis is both genomic and statistical in methodology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63168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Normalization</a:t>
            </a:r>
            <a:endParaRPr lang="en-US" sz="3200" dirty="0"/>
          </a:p>
        </p:txBody>
      </p:sp>
      <p:sp>
        <p:nvSpPr>
          <p:cNvPr id="46" name="TextBox 45"/>
          <p:cNvSpPr txBox="1"/>
          <p:nvPr/>
        </p:nvSpPr>
        <p:spPr>
          <a:xfrm>
            <a:off x="251520" y="1412776"/>
            <a:ext cx="3312368" cy="378565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Each sample is hybridized to its own microarray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Dye normalization is needed to factor out microarray loading error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Non-linear scaling method based on rank invariant probes (see lab)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Result is reliable estimates of relative transcript abundance not fold change estimates</a:t>
            </a:r>
          </a:p>
        </p:txBody>
      </p:sp>
      <p:pic>
        <p:nvPicPr>
          <p:cNvPr id="2" name="Picture 1" descr="tBHQ-Rep3.rankinvariant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1268760"/>
            <a:ext cx="4427984" cy="4427984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4067944" y="5661248"/>
            <a:ext cx="45365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Cy3 intensity between two samples. Putative housekeeping genes in red </a:t>
            </a:r>
            <a:r>
              <a:rPr lang="mr-IN" sz="1400" dirty="0"/>
              <a:t>–</a:t>
            </a:r>
            <a:r>
              <a:rPr lang="en-US" sz="1400" dirty="0"/>
              <a:t> expected to be in equal abundance in both samples. Non-linear normalization needed based on plot above.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752503" y="4967590"/>
            <a:ext cx="979737" cy="26161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/>
                </a:solidFill>
              </a:rPr>
              <a:t>microarray #1</a:t>
            </a:r>
          </a:p>
        </p:txBody>
      </p:sp>
      <p:sp>
        <p:nvSpPr>
          <p:cNvPr id="7" name="TextBox 6"/>
          <p:cNvSpPr txBox="1"/>
          <p:nvPr/>
        </p:nvSpPr>
        <p:spPr>
          <a:xfrm rot="16200000">
            <a:off x="3852897" y="3356016"/>
            <a:ext cx="979737" cy="26161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/>
                </a:solidFill>
              </a:rPr>
              <a:t>microarray #2</a:t>
            </a:r>
          </a:p>
        </p:txBody>
      </p:sp>
      <p:sp>
        <p:nvSpPr>
          <p:cNvPr id="8" name="Rectangle 7"/>
          <p:cNvSpPr/>
          <p:nvPr/>
        </p:nvSpPr>
        <p:spPr bwMode="auto">
          <a:xfrm>
            <a:off x="5076056" y="1628800"/>
            <a:ext cx="2232248" cy="432048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4153500" y="1295182"/>
            <a:ext cx="1210588" cy="26161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/>
                </a:solidFill>
              </a:rPr>
              <a:t>pre-normalization</a:t>
            </a:r>
          </a:p>
        </p:txBody>
      </p:sp>
    </p:spTree>
    <p:extLst>
      <p:ext uri="{BB962C8B-B14F-4D97-AF65-F5344CB8AC3E}">
        <p14:creationId xmlns:p14="http://schemas.microsoft.com/office/powerpoint/2010/main" val="3540808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Normalization</a:t>
            </a:r>
            <a:endParaRPr lang="en-US" sz="3200" dirty="0"/>
          </a:p>
        </p:txBody>
      </p:sp>
      <p:sp>
        <p:nvSpPr>
          <p:cNvPr id="46" name="TextBox 45"/>
          <p:cNvSpPr txBox="1"/>
          <p:nvPr/>
        </p:nvSpPr>
        <p:spPr>
          <a:xfrm>
            <a:off x="251520" y="1412776"/>
            <a:ext cx="3312368" cy="378565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Each sample is hybridized to its own microarray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Dye normalization is needed to factor out microarray loading error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Non-linear scaling method based on rank invariant probes (see lab)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Result is reliable estimates of relative transcript abundance not fold change estimates</a:t>
            </a:r>
          </a:p>
        </p:txBody>
      </p:sp>
      <p:pic>
        <p:nvPicPr>
          <p:cNvPr id="2" name="Picture 1" descr="tBHQ-Rep3.rankinvariant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4" y="1268760"/>
            <a:ext cx="4427984" cy="4427984"/>
          </a:xfrm>
          <a:prstGeom prst="rect">
            <a:avLst/>
          </a:prstGeom>
        </p:spPr>
      </p:pic>
      <p:sp>
        <p:nvSpPr>
          <p:cNvPr id="47" name="TextBox 46"/>
          <p:cNvSpPr txBox="1"/>
          <p:nvPr/>
        </p:nvSpPr>
        <p:spPr>
          <a:xfrm>
            <a:off x="4067944" y="5661248"/>
            <a:ext cx="45365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Cy3 intensity between two samples. Putative housekeeping genes in red </a:t>
            </a:r>
            <a:r>
              <a:rPr lang="mr-IN" sz="1400" dirty="0"/>
              <a:t>–</a:t>
            </a:r>
            <a:r>
              <a:rPr lang="en-US" sz="1400" dirty="0"/>
              <a:t> expected to be in equal abundance in both samples. Non-linear normalization needed based on plot above.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752503" y="4967590"/>
            <a:ext cx="979737" cy="26161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/>
                </a:solidFill>
              </a:rPr>
              <a:t>microarray #1</a:t>
            </a:r>
          </a:p>
        </p:txBody>
      </p:sp>
      <p:sp>
        <p:nvSpPr>
          <p:cNvPr id="7" name="TextBox 6"/>
          <p:cNvSpPr txBox="1"/>
          <p:nvPr/>
        </p:nvSpPr>
        <p:spPr>
          <a:xfrm rot="16200000">
            <a:off x="3852897" y="3356016"/>
            <a:ext cx="979737" cy="26161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/>
                </a:solidFill>
              </a:rPr>
              <a:t>microarray #2</a:t>
            </a:r>
          </a:p>
        </p:txBody>
      </p:sp>
      <p:cxnSp>
        <p:nvCxnSpPr>
          <p:cNvPr id="10" name="Straight Connector 9"/>
          <p:cNvCxnSpPr/>
          <p:nvPr/>
        </p:nvCxnSpPr>
        <p:spPr bwMode="auto">
          <a:xfrm flipV="1">
            <a:off x="4943475" y="2152650"/>
            <a:ext cx="2670175" cy="265112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Rectangle 10"/>
          <p:cNvSpPr/>
          <p:nvPr/>
        </p:nvSpPr>
        <p:spPr bwMode="auto">
          <a:xfrm>
            <a:off x="5076056" y="1628800"/>
            <a:ext cx="2232248" cy="432048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153500" y="1295182"/>
            <a:ext cx="1210588" cy="26161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/>
                </a:solidFill>
              </a:rPr>
              <a:t>pre-normalization</a:t>
            </a:r>
          </a:p>
        </p:txBody>
      </p:sp>
    </p:spTree>
    <p:extLst>
      <p:ext uri="{BB962C8B-B14F-4D97-AF65-F5344CB8AC3E}">
        <p14:creationId xmlns:p14="http://schemas.microsoft.com/office/powerpoint/2010/main" val="6135392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tBHQ-Rep3.rankinvariantnorm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67943" y="1268759"/>
            <a:ext cx="4425181" cy="4425181"/>
          </a:xfrm>
          <a:prstGeom prst="rect">
            <a:avLst/>
          </a:prstGeom>
        </p:spPr>
      </p:pic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Normalization</a:t>
            </a:r>
            <a:endParaRPr lang="en-US" sz="3200" dirty="0"/>
          </a:p>
        </p:txBody>
      </p:sp>
      <p:sp>
        <p:nvSpPr>
          <p:cNvPr id="46" name="TextBox 45"/>
          <p:cNvSpPr txBox="1"/>
          <p:nvPr/>
        </p:nvSpPr>
        <p:spPr>
          <a:xfrm>
            <a:off x="251520" y="1412776"/>
            <a:ext cx="3312368" cy="378565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Each sample is hybridized to its own microarray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Dye normalization is needed to factor out microarray loading error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Non-linear scaling method based on rank invariant probes (see lab)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Result is reliable estimates of relative transcript abundance not fold change estimates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4067944" y="5661248"/>
            <a:ext cx="453650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Cy3 intensity between two samples. Putative housekeeping genes in red </a:t>
            </a:r>
            <a:r>
              <a:rPr lang="mr-IN" sz="1400" dirty="0"/>
              <a:t>–</a:t>
            </a:r>
            <a:r>
              <a:rPr lang="en-US" sz="1400" dirty="0"/>
              <a:t> expected to be in equal abundance in both samples. Non-linear normalization needed based on plot above.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752503" y="4967590"/>
            <a:ext cx="979737" cy="26161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/>
                </a:solidFill>
              </a:rPr>
              <a:t>microarray #1</a:t>
            </a:r>
          </a:p>
        </p:txBody>
      </p:sp>
      <p:sp>
        <p:nvSpPr>
          <p:cNvPr id="7" name="TextBox 6"/>
          <p:cNvSpPr txBox="1"/>
          <p:nvPr/>
        </p:nvSpPr>
        <p:spPr>
          <a:xfrm rot="16200000">
            <a:off x="3852897" y="3356016"/>
            <a:ext cx="979737" cy="26161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/>
                </a:solidFill>
              </a:rPr>
              <a:t>microarray #2</a:t>
            </a:r>
          </a:p>
        </p:txBody>
      </p:sp>
      <p:cxnSp>
        <p:nvCxnSpPr>
          <p:cNvPr id="10" name="Straight Connector 9"/>
          <p:cNvCxnSpPr/>
          <p:nvPr/>
        </p:nvCxnSpPr>
        <p:spPr bwMode="auto">
          <a:xfrm flipV="1">
            <a:off x="4943475" y="2152650"/>
            <a:ext cx="2670175" cy="2651125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11" name="Rectangle 10"/>
          <p:cNvSpPr/>
          <p:nvPr/>
        </p:nvSpPr>
        <p:spPr bwMode="auto">
          <a:xfrm>
            <a:off x="5076056" y="1628800"/>
            <a:ext cx="2232248" cy="432048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4153500" y="1295182"/>
            <a:ext cx="1261884" cy="261610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/>
                </a:solidFill>
              </a:rPr>
              <a:t>post-normalization</a:t>
            </a:r>
          </a:p>
        </p:txBody>
      </p:sp>
    </p:spTree>
    <p:extLst>
      <p:ext uri="{BB962C8B-B14F-4D97-AF65-F5344CB8AC3E}">
        <p14:creationId xmlns:p14="http://schemas.microsoft.com/office/powerpoint/2010/main" val="30182208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Flow Chart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519132" y="1944622"/>
            <a:ext cx="1277068" cy="276999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RNA extraction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771800" y="1772816"/>
            <a:ext cx="1227650" cy="646331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solidFill>
                  <a:srgbClr val="000000"/>
                </a:solidFill>
              </a:rPr>
              <a:t>cDNA</a:t>
            </a:r>
            <a:r>
              <a:rPr lang="en-US" sz="1200" dirty="0">
                <a:solidFill>
                  <a:srgbClr val="000000"/>
                </a:solidFill>
              </a:rPr>
              <a:t> synthesis and Cy3/5 labeling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60032" y="1844824"/>
            <a:ext cx="1292262" cy="461665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Hybridize to Microarray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154670" y="1954906"/>
            <a:ext cx="1292262" cy="276999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Dry &amp; Scan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835696" y="2093864"/>
            <a:ext cx="895536" cy="211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104916" y="2096122"/>
            <a:ext cx="634618" cy="158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" name="Picture 19" descr="ap0066_fig4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101" y="3216644"/>
            <a:ext cx="1047040" cy="1041057"/>
          </a:xfrm>
          <a:prstGeom prst="rect">
            <a:avLst/>
          </a:prstGeom>
        </p:spPr>
      </p:pic>
      <p:cxnSp>
        <p:nvCxnSpPr>
          <p:cNvPr id="21" name="Straight Arrow Connector 20"/>
          <p:cNvCxnSpPr/>
          <p:nvPr/>
        </p:nvCxnSpPr>
        <p:spPr>
          <a:xfrm rot="10800000" flipV="1">
            <a:off x="1219200" y="2325040"/>
            <a:ext cx="6553200" cy="82593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051546" y="3518529"/>
            <a:ext cx="1227650" cy="46166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Feature Extraction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1711796" y="3749023"/>
            <a:ext cx="274578" cy="158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702700" y="3599971"/>
            <a:ext cx="1227650" cy="27699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Normalization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3362950" y="3750371"/>
            <a:ext cx="274578" cy="158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361656" y="3599971"/>
            <a:ext cx="1227650" cy="276999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Data Filtering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5021906" y="3750371"/>
            <a:ext cx="274578" cy="158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047132" y="3430799"/>
            <a:ext cx="1422681" cy="646331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Data Transformations &amp; Adjustments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6684501" y="3752829"/>
            <a:ext cx="274578" cy="158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8" name="Picture 37" descr="reviewfig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101" y="5076063"/>
            <a:ext cx="1047040" cy="907434"/>
          </a:xfrm>
          <a:prstGeom prst="rect">
            <a:avLst/>
          </a:prstGeom>
        </p:spPr>
      </p:pic>
      <p:cxnSp>
        <p:nvCxnSpPr>
          <p:cNvPr id="39" name="Straight Arrow Connector 38"/>
          <p:cNvCxnSpPr/>
          <p:nvPr/>
        </p:nvCxnSpPr>
        <p:spPr>
          <a:xfrm rot="10800000" flipV="1">
            <a:off x="1169962" y="4166165"/>
            <a:ext cx="6553200" cy="82593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066654" y="5327787"/>
            <a:ext cx="1227650" cy="276999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Statistical Tests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1726904" y="5558281"/>
            <a:ext cx="274578" cy="158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706174" y="5418984"/>
            <a:ext cx="1227650" cy="276999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Post-hoc Tests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3366424" y="5557942"/>
            <a:ext cx="274578" cy="158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353689" y="5423489"/>
            <a:ext cx="1227650" cy="276999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Visualization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5013939" y="5573889"/>
            <a:ext cx="274578" cy="158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6658144" y="5568533"/>
            <a:ext cx="274578" cy="158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7" name="Picture 46" descr="heatmap.tif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90294" y="4851334"/>
            <a:ext cx="1102451" cy="1439213"/>
          </a:xfrm>
          <a:prstGeom prst="rect">
            <a:avLst/>
          </a:prstGeom>
        </p:spPr>
      </p:pic>
      <p:cxnSp>
        <p:nvCxnSpPr>
          <p:cNvPr id="48" name="Straight Arrow Connector 47"/>
          <p:cNvCxnSpPr/>
          <p:nvPr/>
        </p:nvCxnSpPr>
        <p:spPr>
          <a:xfrm>
            <a:off x="6204666" y="2107880"/>
            <a:ext cx="895536" cy="211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798126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Filtering</a:t>
            </a:r>
            <a:endParaRPr lang="en-US" sz="3200" dirty="0"/>
          </a:p>
        </p:txBody>
      </p:sp>
      <p:sp>
        <p:nvSpPr>
          <p:cNvPr id="71" name="TextBox 70"/>
          <p:cNvSpPr txBox="1"/>
          <p:nvPr/>
        </p:nvSpPr>
        <p:spPr>
          <a:xfrm>
            <a:off x="395536" y="1124744"/>
            <a:ext cx="8280920" cy="16312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Saturated probes </a:t>
            </a:r>
            <a:r>
              <a:rPr lang="mr-IN" sz="2000" dirty="0"/>
              <a:t>–</a:t>
            </a:r>
            <a:r>
              <a:rPr lang="en-US" sz="2000" dirty="0"/>
              <a:t> Cy3 signal at it’s maximum </a:t>
            </a:r>
            <a:r>
              <a:rPr lang="mr-IN" sz="2000" dirty="0"/>
              <a:t>–</a:t>
            </a:r>
            <a:r>
              <a:rPr lang="en-US" sz="2000" dirty="0"/>
              <a:t> all probes hybridized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Probes not above background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within 2.6 x standard error of background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Non-uniform probes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Poorly replicated probes</a:t>
            </a:r>
          </a:p>
        </p:txBody>
      </p:sp>
    </p:spTree>
    <p:extLst>
      <p:ext uri="{BB962C8B-B14F-4D97-AF65-F5344CB8AC3E}">
        <p14:creationId xmlns:p14="http://schemas.microsoft.com/office/powerpoint/2010/main" val="8552133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Flow Chart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519132" y="1944622"/>
            <a:ext cx="1277068" cy="276999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RNA extraction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771800" y="1772816"/>
            <a:ext cx="1227650" cy="646331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solidFill>
                  <a:srgbClr val="000000"/>
                </a:solidFill>
              </a:rPr>
              <a:t>cDNA</a:t>
            </a:r>
            <a:r>
              <a:rPr lang="en-US" sz="1200" dirty="0">
                <a:solidFill>
                  <a:srgbClr val="000000"/>
                </a:solidFill>
              </a:rPr>
              <a:t> synthesis and Cy3/5 labeling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60032" y="1844824"/>
            <a:ext cx="1292262" cy="461665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Hybridize to Microarray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154670" y="1954906"/>
            <a:ext cx="1292262" cy="276999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Dry &amp; Scan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835696" y="2093864"/>
            <a:ext cx="895536" cy="211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104916" y="2096122"/>
            <a:ext cx="634618" cy="158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" name="Picture 19" descr="ap0066_fig4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101" y="3216644"/>
            <a:ext cx="1047040" cy="1041057"/>
          </a:xfrm>
          <a:prstGeom prst="rect">
            <a:avLst/>
          </a:prstGeom>
        </p:spPr>
      </p:pic>
      <p:cxnSp>
        <p:nvCxnSpPr>
          <p:cNvPr id="21" name="Straight Arrow Connector 20"/>
          <p:cNvCxnSpPr/>
          <p:nvPr/>
        </p:nvCxnSpPr>
        <p:spPr>
          <a:xfrm rot="10800000" flipV="1">
            <a:off x="1219200" y="2325040"/>
            <a:ext cx="6553200" cy="82593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051546" y="3501008"/>
            <a:ext cx="1227650" cy="46166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Feature Extraction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1711796" y="3749023"/>
            <a:ext cx="274578" cy="158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702700" y="3599971"/>
            <a:ext cx="1227650" cy="27699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Normalization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3362950" y="3750371"/>
            <a:ext cx="274578" cy="158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361656" y="3599971"/>
            <a:ext cx="1227650" cy="27699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Data Filtering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5021906" y="3750371"/>
            <a:ext cx="274578" cy="158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047132" y="3430799"/>
            <a:ext cx="1422681" cy="646331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Data Transformations &amp; Adjustments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6684501" y="3752829"/>
            <a:ext cx="274578" cy="158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8" name="Picture 37" descr="reviewfig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101" y="5076063"/>
            <a:ext cx="1047040" cy="907434"/>
          </a:xfrm>
          <a:prstGeom prst="rect">
            <a:avLst/>
          </a:prstGeom>
        </p:spPr>
      </p:pic>
      <p:cxnSp>
        <p:nvCxnSpPr>
          <p:cNvPr id="39" name="Straight Arrow Connector 38"/>
          <p:cNvCxnSpPr/>
          <p:nvPr/>
        </p:nvCxnSpPr>
        <p:spPr>
          <a:xfrm rot="10800000" flipV="1">
            <a:off x="1169962" y="4166165"/>
            <a:ext cx="6553200" cy="82593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066654" y="5327787"/>
            <a:ext cx="1227650" cy="276999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Statistical Tests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1726904" y="5558281"/>
            <a:ext cx="274578" cy="158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706174" y="5418984"/>
            <a:ext cx="1227650" cy="276999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Post-hoc Tests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3366424" y="5557942"/>
            <a:ext cx="274578" cy="158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353689" y="5423489"/>
            <a:ext cx="1227650" cy="276999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Visualization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5013939" y="5573889"/>
            <a:ext cx="274578" cy="158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6658144" y="5568533"/>
            <a:ext cx="274578" cy="158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7" name="Picture 46" descr="heatmap.tif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90294" y="4851334"/>
            <a:ext cx="1102451" cy="1439213"/>
          </a:xfrm>
          <a:prstGeom prst="rect">
            <a:avLst/>
          </a:prstGeom>
        </p:spPr>
      </p:pic>
      <p:cxnSp>
        <p:nvCxnSpPr>
          <p:cNvPr id="48" name="Straight Arrow Connector 47"/>
          <p:cNvCxnSpPr/>
          <p:nvPr/>
        </p:nvCxnSpPr>
        <p:spPr>
          <a:xfrm>
            <a:off x="6204666" y="2107880"/>
            <a:ext cx="895536" cy="211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88362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Experimental Design</a:t>
            </a:r>
            <a:endParaRPr lang="en-US" sz="3200" dirty="0"/>
          </a:p>
        </p:txBody>
      </p:sp>
      <p:sp>
        <p:nvSpPr>
          <p:cNvPr id="47" name="Text Box 33"/>
          <p:cNvSpPr txBox="1">
            <a:spLocks noChangeArrowheads="1"/>
          </p:cNvSpPr>
          <p:nvPr/>
        </p:nvSpPr>
        <p:spPr bwMode="auto">
          <a:xfrm>
            <a:off x="301752" y="1515471"/>
            <a:ext cx="1143000" cy="4667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dirty="0" err="1">
                <a:solidFill>
                  <a:srgbClr val="000000"/>
                </a:solidFill>
              </a:rPr>
              <a:t>BaP</a:t>
            </a:r>
            <a:r>
              <a:rPr lang="en-US" sz="1200" dirty="0">
                <a:solidFill>
                  <a:srgbClr val="000000"/>
                </a:solidFill>
              </a:rPr>
              <a:t> Replicate #1</a:t>
            </a:r>
          </a:p>
        </p:txBody>
      </p:sp>
      <p:sp>
        <p:nvSpPr>
          <p:cNvPr id="48" name="Text Box 53"/>
          <p:cNvSpPr txBox="1">
            <a:spLocks noChangeArrowheads="1"/>
          </p:cNvSpPr>
          <p:nvPr/>
        </p:nvSpPr>
        <p:spPr bwMode="auto">
          <a:xfrm>
            <a:off x="301752" y="2201271"/>
            <a:ext cx="1143000" cy="4667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solidFill>
                  <a:srgbClr val="000000"/>
                </a:solidFill>
              </a:rPr>
              <a:t>BaP Replicate #2</a:t>
            </a:r>
          </a:p>
        </p:txBody>
      </p:sp>
      <p:sp>
        <p:nvSpPr>
          <p:cNvPr id="49" name="Text Box 54"/>
          <p:cNvSpPr txBox="1">
            <a:spLocks noChangeArrowheads="1"/>
          </p:cNvSpPr>
          <p:nvPr/>
        </p:nvSpPr>
        <p:spPr bwMode="auto">
          <a:xfrm>
            <a:off x="301752" y="2896596"/>
            <a:ext cx="1143000" cy="4667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solidFill>
                  <a:srgbClr val="000000"/>
                </a:solidFill>
              </a:rPr>
              <a:t>BaP Replicate #3</a:t>
            </a:r>
          </a:p>
        </p:txBody>
      </p:sp>
      <p:sp>
        <p:nvSpPr>
          <p:cNvPr id="50" name="Text Box 56"/>
          <p:cNvSpPr txBox="1">
            <a:spLocks noChangeArrowheads="1"/>
          </p:cNvSpPr>
          <p:nvPr/>
        </p:nvSpPr>
        <p:spPr bwMode="auto">
          <a:xfrm>
            <a:off x="301752" y="3573200"/>
            <a:ext cx="1143000" cy="4667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dirty="0">
                <a:solidFill>
                  <a:srgbClr val="000000"/>
                </a:solidFill>
              </a:rPr>
              <a:t>DMSO Replicate #1</a:t>
            </a:r>
          </a:p>
        </p:txBody>
      </p:sp>
      <p:sp>
        <p:nvSpPr>
          <p:cNvPr id="51" name="Text Box 57"/>
          <p:cNvSpPr txBox="1">
            <a:spLocks noChangeArrowheads="1"/>
          </p:cNvSpPr>
          <p:nvPr/>
        </p:nvSpPr>
        <p:spPr bwMode="auto">
          <a:xfrm>
            <a:off x="301752" y="4242796"/>
            <a:ext cx="1143000" cy="4667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>
                <a:solidFill>
                  <a:srgbClr val="000000"/>
                </a:solidFill>
              </a:rPr>
              <a:t>DMSO Replicate #2</a:t>
            </a:r>
          </a:p>
        </p:txBody>
      </p:sp>
      <p:sp>
        <p:nvSpPr>
          <p:cNvPr id="52" name="Text Box 58"/>
          <p:cNvSpPr txBox="1">
            <a:spLocks noChangeArrowheads="1"/>
          </p:cNvSpPr>
          <p:nvPr/>
        </p:nvSpPr>
        <p:spPr bwMode="auto">
          <a:xfrm>
            <a:off x="301752" y="4906491"/>
            <a:ext cx="1143000" cy="466725"/>
          </a:xfrm>
          <a:prstGeom prst="rect">
            <a:avLst/>
          </a:prstGeom>
          <a:solidFill>
            <a:schemeClr val="tx1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200" dirty="0">
                <a:solidFill>
                  <a:srgbClr val="000000"/>
                </a:solidFill>
              </a:rPr>
              <a:t>DMSO Replicate #3</a:t>
            </a:r>
          </a:p>
        </p:txBody>
      </p:sp>
      <p:sp>
        <p:nvSpPr>
          <p:cNvPr id="53" name="Text Box 69"/>
          <p:cNvSpPr txBox="1">
            <a:spLocks noChangeArrowheads="1"/>
          </p:cNvSpPr>
          <p:nvPr/>
        </p:nvSpPr>
        <p:spPr bwMode="auto">
          <a:xfrm>
            <a:off x="1600200" y="3566521"/>
            <a:ext cx="1143000" cy="254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000" i="1" dirty="0">
                <a:solidFill>
                  <a:srgbClr val="000000"/>
                </a:solidFill>
              </a:rPr>
              <a:t>hybridization #4</a:t>
            </a:r>
          </a:p>
        </p:txBody>
      </p:sp>
      <p:sp>
        <p:nvSpPr>
          <p:cNvPr id="54" name="Text Box 70"/>
          <p:cNvSpPr txBox="1">
            <a:spLocks noChangeArrowheads="1"/>
          </p:cNvSpPr>
          <p:nvPr/>
        </p:nvSpPr>
        <p:spPr bwMode="auto">
          <a:xfrm>
            <a:off x="1600200" y="4242796"/>
            <a:ext cx="1143000" cy="254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000" i="1">
                <a:solidFill>
                  <a:srgbClr val="000000"/>
                </a:solidFill>
              </a:rPr>
              <a:t>hybridization #2</a:t>
            </a:r>
          </a:p>
        </p:txBody>
      </p:sp>
      <p:sp>
        <p:nvSpPr>
          <p:cNvPr id="55" name="Text Box 71"/>
          <p:cNvSpPr txBox="1">
            <a:spLocks noChangeArrowheads="1"/>
          </p:cNvSpPr>
          <p:nvPr/>
        </p:nvSpPr>
        <p:spPr bwMode="auto">
          <a:xfrm>
            <a:off x="1600200" y="4906491"/>
            <a:ext cx="1143000" cy="254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000" i="1">
                <a:solidFill>
                  <a:srgbClr val="000000"/>
                </a:solidFill>
              </a:rPr>
              <a:t>hybridization #3</a:t>
            </a:r>
          </a:p>
        </p:txBody>
      </p:sp>
      <p:sp>
        <p:nvSpPr>
          <p:cNvPr id="56" name="Text Box 72"/>
          <p:cNvSpPr txBox="1">
            <a:spLocks noChangeArrowheads="1"/>
          </p:cNvSpPr>
          <p:nvPr/>
        </p:nvSpPr>
        <p:spPr bwMode="auto">
          <a:xfrm>
            <a:off x="1600200" y="2896596"/>
            <a:ext cx="1143000" cy="254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000" i="1">
                <a:solidFill>
                  <a:srgbClr val="000000"/>
                </a:solidFill>
              </a:rPr>
              <a:t>hybridization #6</a:t>
            </a:r>
          </a:p>
        </p:txBody>
      </p:sp>
      <p:sp>
        <p:nvSpPr>
          <p:cNvPr id="57" name="Text Box 73"/>
          <p:cNvSpPr txBox="1">
            <a:spLocks noChangeArrowheads="1"/>
          </p:cNvSpPr>
          <p:nvPr/>
        </p:nvSpPr>
        <p:spPr bwMode="auto">
          <a:xfrm>
            <a:off x="1600200" y="2201271"/>
            <a:ext cx="1143000" cy="254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000" i="1">
                <a:solidFill>
                  <a:srgbClr val="000000"/>
                </a:solidFill>
              </a:rPr>
              <a:t>hybridization #5</a:t>
            </a:r>
          </a:p>
        </p:txBody>
      </p:sp>
      <p:sp>
        <p:nvSpPr>
          <p:cNvPr id="58" name="Text Box 74"/>
          <p:cNvSpPr txBox="1">
            <a:spLocks noChangeArrowheads="1"/>
          </p:cNvSpPr>
          <p:nvPr/>
        </p:nvSpPr>
        <p:spPr bwMode="auto">
          <a:xfrm>
            <a:off x="1600200" y="1515471"/>
            <a:ext cx="1143000" cy="254000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>
            <a:prstTxWarp prst="textNoShape">
              <a:avLst/>
            </a:prstTxWarp>
            <a:spAutoFit/>
          </a:bodyPr>
          <a:lstStyle/>
          <a:p>
            <a:pPr algn="ctr">
              <a:spcBef>
                <a:spcPct val="50000"/>
              </a:spcBef>
            </a:pPr>
            <a:r>
              <a:rPr lang="en-US" sz="1000" i="1" dirty="0">
                <a:solidFill>
                  <a:srgbClr val="000000"/>
                </a:solidFill>
              </a:rPr>
              <a:t>hybridization #1</a:t>
            </a:r>
          </a:p>
        </p:txBody>
      </p:sp>
      <p:sp>
        <p:nvSpPr>
          <p:cNvPr id="59" name="Text Box 74"/>
          <p:cNvSpPr txBox="1">
            <a:spLocks noChangeArrowheads="1"/>
          </p:cNvSpPr>
          <p:nvPr/>
        </p:nvSpPr>
        <p:spPr bwMode="auto">
          <a:xfrm>
            <a:off x="2918481" y="1515471"/>
            <a:ext cx="2527303" cy="246221"/>
          </a:xfrm>
          <a:prstGeom prst="rect">
            <a:avLst/>
          </a:prstGeom>
          <a:solidFill>
            <a:schemeClr val="accent6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i="1" dirty="0">
                <a:solidFill>
                  <a:srgbClr val="000000"/>
                </a:solidFill>
              </a:rPr>
              <a:t>Probe #59 (CYP19) Cy3 = 51</a:t>
            </a:r>
          </a:p>
        </p:txBody>
      </p:sp>
      <p:sp>
        <p:nvSpPr>
          <p:cNvPr id="60" name="Text Box 74"/>
          <p:cNvSpPr txBox="1">
            <a:spLocks noChangeArrowheads="1"/>
          </p:cNvSpPr>
          <p:nvPr/>
        </p:nvSpPr>
        <p:spPr bwMode="auto">
          <a:xfrm>
            <a:off x="2910707" y="2194203"/>
            <a:ext cx="2527303" cy="246221"/>
          </a:xfrm>
          <a:prstGeom prst="rect">
            <a:avLst/>
          </a:prstGeom>
          <a:solidFill>
            <a:schemeClr val="accent6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i="1" dirty="0">
                <a:solidFill>
                  <a:srgbClr val="000000"/>
                </a:solidFill>
              </a:rPr>
              <a:t>Probe #59 (CYP19) Cy3 = 59</a:t>
            </a:r>
          </a:p>
        </p:txBody>
      </p:sp>
      <p:sp>
        <p:nvSpPr>
          <p:cNvPr id="61" name="Text Box 74"/>
          <p:cNvSpPr txBox="1">
            <a:spLocks noChangeArrowheads="1"/>
          </p:cNvSpPr>
          <p:nvPr/>
        </p:nvSpPr>
        <p:spPr bwMode="auto">
          <a:xfrm>
            <a:off x="2910707" y="2896596"/>
            <a:ext cx="2527303" cy="246221"/>
          </a:xfrm>
          <a:prstGeom prst="rect">
            <a:avLst/>
          </a:prstGeom>
          <a:solidFill>
            <a:schemeClr val="accent6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i="1" dirty="0">
                <a:solidFill>
                  <a:srgbClr val="000000"/>
                </a:solidFill>
              </a:rPr>
              <a:t>Probe #59 (CYP19) Cy3 = 63</a:t>
            </a:r>
          </a:p>
        </p:txBody>
      </p:sp>
      <p:sp>
        <p:nvSpPr>
          <p:cNvPr id="62" name="Text Box 74"/>
          <p:cNvSpPr txBox="1">
            <a:spLocks noChangeArrowheads="1"/>
          </p:cNvSpPr>
          <p:nvPr/>
        </p:nvSpPr>
        <p:spPr bwMode="auto">
          <a:xfrm>
            <a:off x="2910707" y="3574300"/>
            <a:ext cx="2527303" cy="246221"/>
          </a:xfrm>
          <a:prstGeom prst="rect">
            <a:avLst/>
          </a:prstGeom>
          <a:solidFill>
            <a:schemeClr val="accent6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i="1" dirty="0">
                <a:solidFill>
                  <a:srgbClr val="000000"/>
                </a:solidFill>
              </a:rPr>
              <a:t>Probe #59 (CYP19) Cy3 = 105</a:t>
            </a:r>
          </a:p>
        </p:txBody>
      </p:sp>
      <p:sp>
        <p:nvSpPr>
          <p:cNvPr id="63" name="Text Box 74"/>
          <p:cNvSpPr txBox="1">
            <a:spLocks noChangeArrowheads="1"/>
          </p:cNvSpPr>
          <p:nvPr/>
        </p:nvSpPr>
        <p:spPr bwMode="auto">
          <a:xfrm>
            <a:off x="2910707" y="4242796"/>
            <a:ext cx="2527303" cy="246221"/>
          </a:xfrm>
          <a:prstGeom prst="rect">
            <a:avLst/>
          </a:prstGeom>
          <a:solidFill>
            <a:schemeClr val="accent6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i="1" dirty="0">
                <a:solidFill>
                  <a:srgbClr val="000000"/>
                </a:solidFill>
              </a:rPr>
              <a:t>Probe #59 (CYP19) Cy3 = 130</a:t>
            </a:r>
          </a:p>
        </p:txBody>
      </p:sp>
      <p:sp>
        <p:nvSpPr>
          <p:cNvPr id="64" name="Text Box 74"/>
          <p:cNvSpPr txBox="1">
            <a:spLocks noChangeArrowheads="1"/>
          </p:cNvSpPr>
          <p:nvPr/>
        </p:nvSpPr>
        <p:spPr bwMode="auto">
          <a:xfrm>
            <a:off x="2910707" y="4906491"/>
            <a:ext cx="2527303" cy="246221"/>
          </a:xfrm>
          <a:prstGeom prst="rect">
            <a:avLst/>
          </a:prstGeom>
          <a:solidFill>
            <a:schemeClr val="accent6">
              <a:lumMod val="10000"/>
              <a:lumOff val="90000"/>
            </a:schemeClr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i="1" dirty="0">
                <a:solidFill>
                  <a:srgbClr val="000000"/>
                </a:solidFill>
              </a:rPr>
              <a:t>Probe #59 (CYP19) Cy3 = 118</a:t>
            </a:r>
          </a:p>
        </p:txBody>
      </p:sp>
      <p:sp>
        <p:nvSpPr>
          <p:cNvPr id="65" name="Text Box 74"/>
          <p:cNvSpPr txBox="1">
            <a:spLocks noChangeArrowheads="1"/>
          </p:cNvSpPr>
          <p:nvPr/>
        </p:nvSpPr>
        <p:spPr bwMode="auto">
          <a:xfrm>
            <a:off x="6148436" y="2194203"/>
            <a:ext cx="2527303" cy="246221"/>
          </a:xfrm>
          <a:prstGeom prst="rect">
            <a:avLst/>
          </a:prstGeom>
          <a:solidFill>
            <a:srgbClr val="D2D2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i="1" dirty="0">
                <a:solidFill>
                  <a:srgbClr val="000000"/>
                </a:solidFill>
              </a:rPr>
              <a:t>Average </a:t>
            </a:r>
            <a:r>
              <a:rPr lang="en-US" sz="1000" i="1" dirty="0" err="1">
                <a:solidFill>
                  <a:srgbClr val="000000"/>
                </a:solidFill>
              </a:rPr>
              <a:t>BaP</a:t>
            </a:r>
            <a:r>
              <a:rPr lang="en-US" sz="1000" i="1" dirty="0">
                <a:solidFill>
                  <a:srgbClr val="000000"/>
                </a:solidFill>
              </a:rPr>
              <a:t> = 57.7</a:t>
            </a:r>
          </a:p>
        </p:txBody>
      </p:sp>
      <p:sp>
        <p:nvSpPr>
          <p:cNvPr id="66" name="Text Box 74"/>
          <p:cNvSpPr txBox="1">
            <a:spLocks noChangeArrowheads="1"/>
          </p:cNvSpPr>
          <p:nvPr/>
        </p:nvSpPr>
        <p:spPr bwMode="auto">
          <a:xfrm>
            <a:off x="6148436" y="4242796"/>
            <a:ext cx="2527303" cy="246221"/>
          </a:xfrm>
          <a:prstGeom prst="rect">
            <a:avLst/>
          </a:prstGeom>
          <a:solidFill>
            <a:srgbClr val="D2D2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i="1" dirty="0">
                <a:solidFill>
                  <a:srgbClr val="000000"/>
                </a:solidFill>
              </a:rPr>
              <a:t>Average DMSO = 117.7</a:t>
            </a:r>
          </a:p>
        </p:txBody>
      </p:sp>
      <p:sp>
        <p:nvSpPr>
          <p:cNvPr id="67" name="Text Box 74"/>
          <p:cNvSpPr txBox="1">
            <a:spLocks noChangeArrowheads="1"/>
          </p:cNvSpPr>
          <p:nvPr/>
        </p:nvSpPr>
        <p:spPr bwMode="auto">
          <a:xfrm>
            <a:off x="6148436" y="2943266"/>
            <a:ext cx="2527303" cy="784830"/>
          </a:xfrm>
          <a:prstGeom prst="rect">
            <a:avLst/>
          </a:prstGeom>
          <a:solidFill>
            <a:srgbClr val="FFFF00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i="1" dirty="0">
                <a:solidFill>
                  <a:srgbClr val="000000"/>
                </a:solidFill>
              </a:rPr>
              <a:t>Average </a:t>
            </a:r>
            <a:r>
              <a:rPr lang="en-US" sz="1000" i="1" dirty="0" err="1">
                <a:solidFill>
                  <a:srgbClr val="000000"/>
                </a:solidFill>
              </a:rPr>
              <a:t>BaP</a:t>
            </a:r>
            <a:r>
              <a:rPr lang="en-US" sz="1000" i="1" dirty="0">
                <a:solidFill>
                  <a:srgbClr val="000000"/>
                </a:solidFill>
              </a:rPr>
              <a:t> / DMSO = 0.49</a:t>
            </a:r>
          </a:p>
          <a:p>
            <a:pPr>
              <a:spcBef>
                <a:spcPct val="50000"/>
              </a:spcBef>
            </a:pPr>
            <a:r>
              <a:rPr lang="en-US" sz="1000" i="1" dirty="0">
                <a:solidFill>
                  <a:srgbClr val="000000"/>
                </a:solidFill>
              </a:rPr>
              <a:t>Exposure to </a:t>
            </a:r>
            <a:r>
              <a:rPr lang="en-US" sz="1000" i="1" dirty="0" err="1">
                <a:solidFill>
                  <a:srgbClr val="000000"/>
                </a:solidFill>
              </a:rPr>
              <a:t>BaP</a:t>
            </a:r>
            <a:r>
              <a:rPr lang="en-US" sz="1000" i="1" dirty="0">
                <a:solidFill>
                  <a:srgbClr val="000000"/>
                </a:solidFill>
              </a:rPr>
              <a:t> results in a 2.04 fold </a:t>
            </a:r>
            <a:r>
              <a:rPr lang="en-US" sz="1000" b="1" i="1" dirty="0">
                <a:solidFill>
                  <a:srgbClr val="000000"/>
                </a:solidFill>
              </a:rPr>
              <a:t>decrease </a:t>
            </a:r>
            <a:r>
              <a:rPr lang="en-US" sz="1000" i="1" dirty="0">
                <a:solidFill>
                  <a:srgbClr val="000000"/>
                </a:solidFill>
              </a:rPr>
              <a:t>in CYP19 transcript abundance compared to DMSO control</a:t>
            </a:r>
          </a:p>
        </p:txBody>
      </p:sp>
      <p:sp>
        <p:nvSpPr>
          <p:cNvPr id="68" name="Line 80"/>
          <p:cNvSpPr>
            <a:spLocks noChangeShapeType="1"/>
          </p:cNvSpPr>
          <p:nvPr/>
        </p:nvSpPr>
        <p:spPr bwMode="auto">
          <a:xfrm flipV="1">
            <a:off x="7333505" y="3785596"/>
            <a:ext cx="0" cy="457200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69" name="Line 82"/>
          <p:cNvSpPr>
            <a:spLocks noChangeShapeType="1"/>
          </p:cNvSpPr>
          <p:nvPr/>
        </p:nvSpPr>
        <p:spPr bwMode="auto">
          <a:xfrm>
            <a:off x="7333505" y="2440424"/>
            <a:ext cx="0" cy="456172"/>
          </a:xfrm>
          <a:prstGeom prst="line">
            <a:avLst/>
          </a:prstGeom>
          <a:noFill/>
          <a:ln w="19050">
            <a:solidFill>
              <a:schemeClr val="tx1"/>
            </a:solidFill>
            <a:round/>
            <a:headEnd/>
            <a:tailEnd type="triangle" w="med" len="med"/>
          </a:ln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>
              <a:solidFill>
                <a:srgbClr val="000000"/>
              </a:solidFill>
            </a:endParaRPr>
          </a:p>
        </p:txBody>
      </p:sp>
      <p:sp>
        <p:nvSpPr>
          <p:cNvPr id="71" name="TextBox 70"/>
          <p:cNvSpPr txBox="1"/>
          <p:nvPr/>
        </p:nvSpPr>
        <p:spPr>
          <a:xfrm>
            <a:off x="179512" y="5745450"/>
            <a:ext cx="8280920" cy="70788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Normalized values are quantitative and have normal statistical properties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Mean, standard error, and ANOVA calculations follow normal formulas</a:t>
            </a:r>
          </a:p>
        </p:txBody>
      </p:sp>
    </p:spTree>
    <p:extLst>
      <p:ext uri="{BB962C8B-B14F-4D97-AF65-F5344CB8AC3E}">
        <p14:creationId xmlns:p14="http://schemas.microsoft.com/office/powerpoint/2010/main" val="136844888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Data Transformations</a:t>
            </a:r>
            <a:endParaRPr lang="en-US" sz="3200" dirty="0"/>
          </a:p>
        </p:txBody>
      </p:sp>
      <p:sp>
        <p:nvSpPr>
          <p:cNvPr id="71" name="TextBox 70"/>
          <p:cNvSpPr txBox="1"/>
          <p:nvPr/>
        </p:nvSpPr>
        <p:spPr>
          <a:xfrm>
            <a:off x="395536" y="1124744"/>
            <a:ext cx="8280920" cy="347787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Log transformation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Correction for fold change data in two dye experiments</a:t>
            </a:r>
          </a:p>
          <a:p>
            <a:pPr marL="1257300" lvl="2" indent="-342900">
              <a:buFont typeface="Arial"/>
              <a:buChar char="•"/>
            </a:pPr>
            <a:r>
              <a:rPr lang="en-US" sz="2000" dirty="0"/>
              <a:t>2 fold increase = 2.0</a:t>
            </a:r>
          </a:p>
          <a:p>
            <a:pPr marL="1257300" lvl="2" indent="-342900">
              <a:buFont typeface="Arial"/>
              <a:buChar char="•"/>
            </a:pPr>
            <a:r>
              <a:rPr lang="en-US" sz="2000" dirty="0"/>
              <a:t>no change = 1.0</a:t>
            </a:r>
          </a:p>
          <a:p>
            <a:pPr marL="1257300" lvl="2" indent="-342900">
              <a:buFont typeface="Arial"/>
              <a:buChar char="•"/>
            </a:pPr>
            <a:r>
              <a:rPr lang="en-US" sz="2000" dirty="0"/>
              <a:t>2 fold decrease = 0.5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Reduce mean and variance relationships in one dye experiments, reduce Type I and Type II error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Median centering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Focus analysis upon variation in the data, not magnitude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Important so analysis is not biased toward most abundant transcripts</a:t>
            </a:r>
          </a:p>
        </p:txBody>
      </p:sp>
    </p:spTree>
    <p:extLst>
      <p:ext uri="{BB962C8B-B14F-4D97-AF65-F5344CB8AC3E}">
        <p14:creationId xmlns:p14="http://schemas.microsoft.com/office/powerpoint/2010/main" val="349558907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 descr="A close up of a logo&#10;&#10;Description automatically generated">
            <a:extLst>
              <a:ext uri="{FF2B5EF4-FFF2-40B4-BE49-F238E27FC236}">
                <a16:creationId xmlns:a16="http://schemas.microsoft.com/office/drawing/2014/main" id="{77963631-BA9B-234E-8D5D-68B2756E5D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2000" y="2159000"/>
            <a:ext cx="2540000" cy="2540000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3070098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Flow Chart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519132" y="1944622"/>
            <a:ext cx="1277068" cy="276999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RNA extraction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771800" y="1772816"/>
            <a:ext cx="1227650" cy="646331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solidFill>
                  <a:srgbClr val="000000"/>
                </a:solidFill>
              </a:rPr>
              <a:t>cDNA</a:t>
            </a:r>
            <a:r>
              <a:rPr lang="en-US" sz="1200" dirty="0">
                <a:solidFill>
                  <a:srgbClr val="000000"/>
                </a:solidFill>
              </a:rPr>
              <a:t> synthesis and Cy3/5 labeling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60032" y="1844824"/>
            <a:ext cx="1292262" cy="461665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Hybridize to Microarray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154670" y="1954906"/>
            <a:ext cx="1292262" cy="276999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Dry &amp; Scan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835696" y="2093864"/>
            <a:ext cx="895536" cy="211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104916" y="2096122"/>
            <a:ext cx="634618" cy="158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" name="Picture 19" descr="ap0066_fig4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101" y="3216644"/>
            <a:ext cx="1047040" cy="1041057"/>
          </a:xfrm>
          <a:prstGeom prst="rect">
            <a:avLst/>
          </a:prstGeom>
        </p:spPr>
      </p:pic>
      <p:cxnSp>
        <p:nvCxnSpPr>
          <p:cNvPr id="21" name="Straight Arrow Connector 20"/>
          <p:cNvCxnSpPr/>
          <p:nvPr/>
        </p:nvCxnSpPr>
        <p:spPr>
          <a:xfrm rot="10800000" flipV="1">
            <a:off x="1219200" y="2325040"/>
            <a:ext cx="6553200" cy="82593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051546" y="3518529"/>
            <a:ext cx="1227650" cy="46166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Feature Extraction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1711796" y="3749023"/>
            <a:ext cx="274578" cy="158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702700" y="3599971"/>
            <a:ext cx="1227650" cy="27699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Normalization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3362950" y="3750371"/>
            <a:ext cx="274578" cy="158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361656" y="3599971"/>
            <a:ext cx="1227650" cy="27699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Data Filtering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5021906" y="3750371"/>
            <a:ext cx="274578" cy="158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047132" y="3430799"/>
            <a:ext cx="1422681" cy="64633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Data Transformations &amp; Adjustments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6684501" y="3752829"/>
            <a:ext cx="274578" cy="158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8" name="Picture 37" descr="reviewfig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101" y="5076063"/>
            <a:ext cx="1047040" cy="907434"/>
          </a:xfrm>
          <a:prstGeom prst="rect">
            <a:avLst/>
          </a:prstGeom>
        </p:spPr>
      </p:pic>
      <p:cxnSp>
        <p:nvCxnSpPr>
          <p:cNvPr id="39" name="Straight Arrow Connector 38"/>
          <p:cNvCxnSpPr/>
          <p:nvPr/>
        </p:nvCxnSpPr>
        <p:spPr>
          <a:xfrm rot="10800000" flipV="1">
            <a:off x="1169962" y="4166165"/>
            <a:ext cx="6553200" cy="82593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066654" y="5327787"/>
            <a:ext cx="1227650" cy="276999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Statistical Tests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1726904" y="5558281"/>
            <a:ext cx="274578" cy="158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706174" y="5418984"/>
            <a:ext cx="1227650" cy="276999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Post-hoc Tests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3366424" y="5557942"/>
            <a:ext cx="274578" cy="158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353689" y="5423489"/>
            <a:ext cx="1227650" cy="276999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Visualization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5013939" y="5573889"/>
            <a:ext cx="274578" cy="158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6658144" y="5568533"/>
            <a:ext cx="274578" cy="158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7" name="Picture 46" descr="heatmap.tif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90294" y="4851334"/>
            <a:ext cx="1102451" cy="1439213"/>
          </a:xfrm>
          <a:prstGeom prst="rect">
            <a:avLst/>
          </a:prstGeom>
        </p:spPr>
      </p:pic>
      <p:cxnSp>
        <p:nvCxnSpPr>
          <p:cNvPr id="48" name="Straight Arrow Connector 47"/>
          <p:cNvCxnSpPr/>
          <p:nvPr/>
        </p:nvCxnSpPr>
        <p:spPr>
          <a:xfrm>
            <a:off x="6204666" y="2107880"/>
            <a:ext cx="895536" cy="211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10331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Gene Expression Analysis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395536" y="1124744"/>
            <a:ext cx="8352928" cy="59400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For most studies, </a:t>
            </a:r>
            <a:r>
              <a:rPr lang="en-US" sz="2000" dirty="0" err="1"/>
              <a:t>transcriptome</a:t>
            </a:r>
            <a:r>
              <a:rPr lang="en-US" sz="2000" dirty="0"/>
              <a:t> = mRNA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err="1"/>
              <a:t>rRNA</a:t>
            </a:r>
            <a:r>
              <a:rPr lang="en-US" sz="2000" dirty="0"/>
              <a:t> is ignored as it dominates the </a:t>
            </a:r>
            <a:r>
              <a:rPr lang="en-US" sz="2000" dirty="0" err="1"/>
              <a:t>transcriptome</a:t>
            </a:r>
            <a:r>
              <a:rPr lang="en-US" sz="2000" dirty="0"/>
              <a:t> and would overwhelm library construction &amp; sequencing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mRNA is sampled exclusively via isolation of </a:t>
            </a:r>
            <a:r>
              <a:rPr lang="en-US" sz="2000" dirty="0" err="1"/>
              <a:t>polyadenylated</a:t>
            </a:r>
            <a:r>
              <a:rPr lang="en-US" sz="2000" dirty="0"/>
              <a:t> RNA during library construction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err="1"/>
              <a:t>transcriptome</a:t>
            </a:r>
            <a:r>
              <a:rPr lang="en-US" sz="2000" dirty="0"/>
              <a:t> = mRNA = protein-coding portion of the genome</a:t>
            </a:r>
          </a:p>
          <a:p>
            <a:pPr marL="800100" lvl="1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A </a:t>
            </a:r>
            <a:r>
              <a:rPr lang="en-US" sz="2000" dirty="0" err="1"/>
              <a:t>transcriptome</a:t>
            </a:r>
            <a:r>
              <a:rPr lang="en-US" sz="2000" dirty="0"/>
              <a:t> sample represents a steady-state of active transcription, actively translated mRNA (translation rates vary), </a:t>
            </a:r>
            <a:r>
              <a:rPr lang="en-US" sz="2000" dirty="0" err="1"/>
              <a:t>miRNA</a:t>
            </a:r>
            <a:r>
              <a:rPr lang="en-US" sz="2000" dirty="0"/>
              <a:t> bound mRNA, and active + passive degradation of mRNA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err="1"/>
              <a:t>transcriptome</a:t>
            </a:r>
            <a:r>
              <a:rPr lang="en-US" sz="2000" dirty="0"/>
              <a:t> ≠ proteome</a:t>
            </a:r>
          </a:p>
          <a:p>
            <a:pPr marL="800100" lvl="1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Increasingly, studies sample: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total mRNA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ribosome-bound mRNA (i.e. actively translated)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err="1"/>
              <a:t>miRNA</a:t>
            </a:r>
            <a:r>
              <a:rPr lang="en-US" sz="2000" dirty="0"/>
              <a:t> (i.e. post-transcriptional regulation)</a:t>
            </a:r>
          </a:p>
          <a:p>
            <a:pPr marL="800100" lvl="1" indent="-342900">
              <a:buFont typeface="Arial"/>
              <a:buChar char="•"/>
            </a:pPr>
            <a:endParaRPr lang="en-US" sz="2000" dirty="0"/>
          </a:p>
          <a:p>
            <a:pPr marL="800100" lvl="1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87762405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Statistical Significance - Replication</a:t>
            </a:r>
            <a:endParaRPr lang="en-US" sz="3200" dirty="0"/>
          </a:p>
        </p:txBody>
      </p:sp>
      <p:sp>
        <p:nvSpPr>
          <p:cNvPr id="46" name="TextBox 45"/>
          <p:cNvSpPr txBox="1"/>
          <p:nvPr/>
        </p:nvSpPr>
        <p:spPr>
          <a:xfrm>
            <a:off x="251520" y="1124744"/>
            <a:ext cx="8496944" cy="19389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Microarrays use familiar statistical tests such at t-test and ANOVA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Increased replication within treatments increases statistical power among treatments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Glass slide microarrays are expensive so many experiments only use triplication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 err="1"/>
              <a:t>BeadChip</a:t>
            </a:r>
            <a:r>
              <a:rPr lang="en-US" sz="2000" dirty="0"/>
              <a:t> microarrays are cheaper and often use higher replication</a:t>
            </a:r>
          </a:p>
        </p:txBody>
      </p:sp>
      <p:pic>
        <p:nvPicPr>
          <p:cNvPr id="2" name="Picture 1" descr="curve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3789040"/>
            <a:ext cx="5832648" cy="2691524"/>
          </a:xfrm>
          <a:prstGeom prst="rect">
            <a:avLst/>
          </a:prstGeom>
        </p:spPr>
      </p:pic>
      <p:sp>
        <p:nvSpPr>
          <p:cNvPr id="62" name="Text Box 74"/>
          <p:cNvSpPr txBox="1">
            <a:spLocks noChangeArrowheads="1"/>
          </p:cNvSpPr>
          <p:nvPr/>
        </p:nvSpPr>
        <p:spPr bwMode="auto">
          <a:xfrm>
            <a:off x="1187624" y="4941168"/>
            <a:ext cx="1259779" cy="246221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i="1" dirty="0" err="1">
                <a:solidFill>
                  <a:srgbClr val="000000"/>
                </a:solidFill>
              </a:rPr>
              <a:t>t</a:t>
            </a:r>
            <a:r>
              <a:rPr lang="en-US" sz="1000" i="1" dirty="0">
                <a:solidFill>
                  <a:srgbClr val="000000"/>
                </a:solidFill>
              </a:rPr>
              <a:t>-test with </a:t>
            </a:r>
            <a:r>
              <a:rPr lang="en-US" sz="1000" i="1" dirty="0" err="1">
                <a:solidFill>
                  <a:srgbClr val="000000"/>
                </a:solidFill>
              </a:rPr>
              <a:t>p</a:t>
            </a:r>
            <a:r>
              <a:rPr lang="en-US" sz="1000" i="1" dirty="0">
                <a:solidFill>
                  <a:srgbClr val="000000"/>
                </a:solidFill>
              </a:rPr>
              <a:t>&lt;0.05</a:t>
            </a:r>
          </a:p>
        </p:txBody>
      </p:sp>
      <p:sp>
        <p:nvSpPr>
          <p:cNvPr id="63" name="Text Box 74"/>
          <p:cNvSpPr txBox="1">
            <a:spLocks noChangeArrowheads="1"/>
          </p:cNvSpPr>
          <p:nvPr/>
        </p:nvSpPr>
        <p:spPr bwMode="auto">
          <a:xfrm>
            <a:off x="251520" y="4005064"/>
            <a:ext cx="2232247" cy="78483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i="1" dirty="0">
                <a:solidFill>
                  <a:srgbClr val="000000"/>
                </a:solidFill>
              </a:rPr>
              <a:t>Average </a:t>
            </a:r>
            <a:r>
              <a:rPr lang="en-US" sz="1000" i="1" dirty="0" err="1">
                <a:solidFill>
                  <a:srgbClr val="000000"/>
                </a:solidFill>
              </a:rPr>
              <a:t>BaP</a:t>
            </a:r>
            <a:r>
              <a:rPr lang="en-US" sz="1000" i="1" dirty="0">
                <a:solidFill>
                  <a:srgbClr val="000000"/>
                </a:solidFill>
              </a:rPr>
              <a:t> / DMSO = 0.49</a:t>
            </a:r>
          </a:p>
          <a:p>
            <a:pPr>
              <a:spcBef>
                <a:spcPct val="50000"/>
              </a:spcBef>
            </a:pPr>
            <a:r>
              <a:rPr lang="en-US" sz="1000" i="1" dirty="0">
                <a:solidFill>
                  <a:srgbClr val="000000"/>
                </a:solidFill>
              </a:rPr>
              <a:t>Exposure to </a:t>
            </a:r>
            <a:r>
              <a:rPr lang="en-US" sz="1000" i="1" dirty="0" err="1">
                <a:solidFill>
                  <a:srgbClr val="000000"/>
                </a:solidFill>
              </a:rPr>
              <a:t>BaP</a:t>
            </a:r>
            <a:r>
              <a:rPr lang="en-US" sz="1000" i="1" dirty="0">
                <a:solidFill>
                  <a:srgbClr val="000000"/>
                </a:solidFill>
              </a:rPr>
              <a:t> results in a 2.04 fold </a:t>
            </a:r>
            <a:r>
              <a:rPr lang="en-US" sz="1000" b="1" i="1" dirty="0">
                <a:solidFill>
                  <a:srgbClr val="000000"/>
                </a:solidFill>
              </a:rPr>
              <a:t>decrease </a:t>
            </a:r>
            <a:r>
              <a:rPr lang="en-US" sz="1000" i="1" dirty="0">
                <a:solidFill>
                  <a:srgbClr val="000000"/>
                </a:solidFill>
              </a:rPr>
              <a:t>in CYP19 transcript abundance compared to DMSO control</a:t>
            </a:r>
          </a:p>
        </p:txBody>
      </p:sp>
    </p:spTree>
    <p:extLst>
      <p:ext uri="{BB962C8B-B14F-4D97-AF65-F5344CB8AC3E}">
        <p14:creationId xmlns:p14="http://schemas.microsoft.com/office/powerpoint/2010/main" val="157877777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Statistical Significance - Error</a:t>
            </a:r>
            <a:endParaRPr lang="en-US" sz="3200" dirty="0"/>
          </a:p>
        </p:txBody>
      </p:sp>
      <p:sp>
        <p:nvSpPr>
          <p:cNvPr id="46" name="TextBox 45"/>
          <p:cNvSpPr txBox="1"/>
          <p:nvPr/>
        </p:nvSpPr>
        <p:spPr>
          <a:xfrm>
            <a:off x="251520" y="1052736"/>
            <a:ext cx="8496944" cy="255454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Type I error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false positive or false discovery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controlled by the significance level of the test (α), e.g. α=0.05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Type II error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false negative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has value β but often actual value is unknown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related to Power of the test (1 – β) and experimental replication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</p:txBody>
      </p:sp>
      <p:pic>
        <p:nvPicPr>
          <p:cNvPr id="2" name="Picture 1" descr="curve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43808" y="3789040"/>
            <a:ext cx="5832648" cy="2691524"/>
          </a:xfrm>
          <a:prstGeom prst="rect">
            <a:avLst/>
          </a:prstGeom>
        </p:spPr>
      </p:pic>
      <p:sp>
        <p:nvSpPr>
          <p:cNvPr id="62" name="Text Box 74"/>
          <p:cNvSpPr txBox="1">
            <a:spLocks noChangeArrowheads="1"/>
          </p:cNvSpPr>
          <p:nvPr/>
        </p:nvSpPr>
        <p:spPr bwMode="auto">
          <a:xfrm>
            <a:off x="1187624" y="4941168"/>
            <a:ext cx="1259779" cy="246221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i="1" dirty="0" err="1">
                <a:solidFill>
                  <a:srgbClr val="000000"/>
                </a:solidFill>
              </a:rPr>
              <a:t>t</a:t>
            </a:r>
            <a:r>
              <a:rPr lang="en-US" sz="1000" i="1" dirty="0">
                <a:solidFill>
                  <a:srgbClr val="000000"/>
                </a:solidFill>
              </a:rPr>
              <a:t>-test with </a:t>
            </a:r>
            <a:r>
              <a:rPr lang="en-US" sz="1000" i="1" dirty="0" err="1">
                <a:solidFill>
                  <a:srgbClr val="000000"/>
                </a:solidFill>
              </a:rPr>
              <a:t>p</a:t>
            </a:r>
            <a:r>
              <a:rPr lang="en-US" sz="1000" i="1" dirty="0">
                <a:solidFill>
                  <a:srgbClr val="000000"/>
                </a:solidFill>
              </a:rPr>
              <a:t>&lt;0.05</a:t>
            </a:r>
          </a:p>
        </p:txBody>
      </p:sp>
      <p:sp>
        <p:nvSpPr>
          <p:cNvPr id="63" name="Text Box 74"/>
          <p:cNvSpPr txBox="1">
            <a:spLocks noChangeArrowheads="1"/>
          </p:cNvSpPr>
          <p:nvPr/>
        </p:nvSpPr>
        <p:spPr bwMode="auto">
          <a:xfrm>
            <a:off x="251520" y="4005064"/>
            <a:ext cx="2232247" cy="784830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i="1" dirty="0">
                <a:solidFill>
                  <a:srgbClr val="000000"/>
                </a:solidFill>
              </a:rPr>
              <a:t>Average </a:t>
            </a:r>
            <a:r>
              <a:rPr lang="en-US" sz="1000" i="1" dirty="0" err="1">
                <a:solidFill>
                  <a:srgbClr val="000000"/>
                </a:solidFill>
              </a:rPr>
              <a:t>BaP</a:t>
            </a:r>
            <a:r>
              <a:rPr lang="en-US" sz="1000" i="1" dirty="0">
                <a:solidFill>
                  <a:srgbClr val="000000"/>
                </a:solidFill>
              </a:rPr>
              <a:t> / DMSO = 0.49</a:t>
            </a:r>
          </a:p>
          <a:p>
            <a:pPr>
              <a:spcBef>
                <a:spcPct val="50000"/>
              </a:spcBef>
            </a:pPr>
            <a:r>
              <a:rPr lang="en-US" sz="1000" i="1" dirty="0">
                <a:solidFill>
                  <a:srgbClr val="000000"/>
                </a:solidFill>
              </a:rPr>
              <a:t>Exposure to </a:t>
            </a:r>
            <a:r>
              <a:rPr lang="en-US" sz="1000" i="1" dirty="0" err="1">
                <a:solidFill>
                  <a:srgbClr val="000000"/>
                </a:solidFill>
              </a:rPr>
              <a:t>BaP</a:t>
            </a:r>
            <a:r>
              <a:rPr lang="en-US" sz="1000" i="1" dirty="0">
                <a:solidFill>
                  <a:srgbClr val="000000"/>
                </a:solidFill>
              </a:rPr>
              <a:t> results in a 2.04 fold </a:t>
            </a:r>
            <a:r>
              <a:rPr lang="en-US" sz="1000" b="1" i="1" dirty="0">
                <a:solidFill>
                  <a:srgbClr val="000000"/>
                </a:solidFill>
              </a:rPr>
              <a:t>decrease </a:t>
            </a:r>
            <a:r>
              <a:rPr lang="en-US" sz="1000" i="1" dirty="0">
                <a:solidFill>
                  <a:srgbClr val="000000"/>
                </a:solidFill>
              </a:rPr>
              <a:t>in CYP19 transcript abundance compared to DMSO control</a:t>
            </a:r>
          </a:p>
        </p:txBody>
      </p:sp>
    </p:spTree>
    <p:extLst>
      <p:ext uri="{BB962C8B-B14F-4D97-AF65-F5344CB8AC3E}">
        <p14:creationId xmlns:p14="http://schemas.microsoft.com/office/powerpoint/2010/main" val="259816364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Statistical Significance - Error</a:t>
            </a:r>
            <a:endParaRPr lang="en-US" sz="3200" dirty="0"/>
          </a:p>
        </p:txBody>
      </p:sp>
      <p:pic>
        <p:nvPicPr>
          <p:cNvPr id="7" name="Picture 6" descr="ap0066_fig4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3113" y="1753451"/>
            <a:ext cx="4072039" cy="4048771"/>
          </a:xfrm>
          <a:prstGeom prst="rect">
            <a:avLst/>
          </a:prstGeom>
        </p:spPr>
      </p:pic>
      <p:sp>
        <p:nvSpPr>
          <p:cNvPr id="8" name="Text Box 74"/>
          <p:cNvSpPr txBox="1">
            <a:spLocks noChangeArrowheads="1"/>
          </p:cNvSpPr>
          <p:nvPr/>
        </p:nvSpPr>
        <p:spPr bwMode="auto">
          <a:xfrm>
            <a:off x="4759342" y="5769525"/>
            <a:ext cx="2940266" cy="246221"/>
          </a:xfrm>
          <a:prstGeom prst="rect">
            <a:avLst/>
          </a:prstGeom>
          <a:solidFill>
            <a:srgbClr val="FFFF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>
              <a:spcBef>
                <a:spcPct val="50000"/>
              </a:spcBef>
            </a:pPr>
            <a:r>
              <a:rPr lang="en-US" sz="1000" i="1" dirty="0">
                <a:solidFill>
                  <a:srgbClr val="000000"/>
                </a:solidFill>
              </a:rPr>
              <a:t>Agilent </a:t>
            </a:r>
            <a:r>
              <a:rPr lang="en-US" sz="1000" i="1" dirty="0" err="1">
                <a:solidFill>
                  <a:srgbClr val="000000"/>
                </a:solidFill>
              </a:rPr>
              <a:t>zebrafish</a:t>
            </a:r>
            <a:r>
              <a:rPr lang="en-US" sz="1000" i="1" dirty="0">
                <a:solidFill>
                  <a:srgbClr val="000000"/>
                </a:solidFill>
              </a:rPr>
              <a:t> microarray has 43,803 probes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251520" y="1124744"/>
            <a:ext cx="4248472" cy="378565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Microarrays perform multiple tests, inflating false positives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Traditional statistics use the </a:t>
            </a:r>
            <a:r>
              <a:rPr lang="en-US" sz="2000" dirty="0" err="1"/>
              <a:t>Bonferroni</a:t>
            </a:r>
            <a:r>
              <a:rPr lang="en-US" sz="2000" dirty="0"/>
              <a:t> correction α/n where n = # tests, but this is often not appropriate for microarrays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Microarrays methods often instead estimate the false discovery rate (FDR) and use arbitrary cut-offs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Microarray methods often </a:t>
            </a:r>
            <a:r>
              <a:rPr lang="en-US" sz="2000" dirty="0" err="1"/>
              <a:t>permutate</a:t>
            </a:r>
            <a:r>
              <a:rPr lang="en-US" sz="2000" dirty="0"/>
              <a:t> appropriate FDR test distributions</a:t>
            </a:r>
          </a:p>
        </p:txBody>
      </p:sp>
      <p:cxnSp>
        <p:nvCxnSpPr>
          <p:cNvPr id="3" name="Straight Arrow Connector 2"/>
          <p:cNvCxnSpPr/>
          <p:nvPr/>
        </p:nvCxnSpPr>
        <p:spPr bwMode="auto">
          <a:xfrm flipV="1">
            <a:off x="2051720" y="5192466"/>
            <a:ext cx="2593742" cy="90083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</p:spPr>
      </p:cxnSp>
      <p:sp>
        <p:nvSpPr>
          <p:cNvPr id="11" name="TextBox 10"/>
          <p:cNvSpPr txBox="1"/>
          <p:nvPr/>
        </p:nvSpPr>
        <p:spPr>
          <a:xfrm>
            <a:off x="323528" y="6074712"/>
            <a:ext cx="6696744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Each spot measures Cy3 for a single probe (i.e. gene) and each spot undergoes it’s own significance test. Thus there are 43,803 tests performed on the same mRNA sample </a:t>
            </a:r>
            <a:r>
              <a:rPr lang="mr-IN" sz="1400" dirty="0"/>
              <a:t>–</a:t>
            </a:r>
            <a:r>
              <a:rPr lang="en-US" sz="1400" dirty="0"/>
              <a:t> the tests are not independent!</a:t>
            </a:r>
          </a:p>
        </p:txBody>
      </p:sp>
    </p:spTree>
    <p:extLst>
      <p:ext uri="{BB962C8B-B14F-4D97-AF65-F5344CB8AC3E}">
        <p14:creationId xmlns:p14="http://schemas.microsoft.com/office/powerpoint/2010/main" val="33989457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Statistical Significance - Error</a:t>
            </a:r>
            <a:endParaRPr lang="en-US" sz="3200" dirty="0"/>
          </a:p>
        </p:txBody>
      </p:sp>
      <p:pic>
        <p:nvPicPr>
          <p:cNvPr id="2" name="Picture 1" descr="statisticalanalysis_fig10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7854" y="1052736"/>
            <a:ext cx="4788402" cy="288032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3923928" y="3887470"/>
            <a:ext cx="4896544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http://</a:t>
            </a:r>
            <a:r>
              <a:rPr lang="en-US" sz="1100" dirty="0" err="1"/>
              <a:t>www.wormbook.org</a:t>
            </a:r>
            <a:r>
              <a:rPr lang="en-US" sz="1100" dirty="0"/>
              <a:t>/chapters/</a:t>
            </a:r>
            <a:r>
              <a:rPr lang="en-US" sz="1100" dirty="0" err="1"/>
              <a:t>www_statisticalanalysis</a:t>
            </a:r>
            <a:r>
              <a:rPr lang="en-US" sz="1100" dirty="0"/>
              <a:t>/</a:t>
            </a:r>
            <a:r>
              <a:rPr lang="en-US" sz="1100" dirty="0" err="1"/>
              <a:t>statisticalanalysis.html</a:t>
            </a:r>
            <a:endParaRPr lang="en-US" sz="1100" dirty="0"/>
          </a:p>
        </p:txBody>
      </p:sp>
      <p:sp>
        <p:nvSpPr>
          <p:cNvPr id="13" name="TextBox 12"/>
          <p:cNvSpPr txBox="1"/>
          <p:nvPr/>
        </p:nvSpPr>
        <p:spPr>
          <a:xfrm>
            <a:off x="251520" y="1241465"/>
            <a:ext cx="3600400" cy="31700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The more t-tests you run on the same mRNA sample, the greater the chance of obtaining a statistically significant result through chance sampling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Microarrays thus have the unavoidable presence of false-positive findings (Type I errors)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251520" y="4409817"/>
            <a:ext cx="7488832" cy="224676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Traditional corrections (i.e. </a:t>
            </a:r>
            <a:r>
              <a:rPr lang="en-US" sz="2000" dirty="0" err="1"/>
              <a:t>Bonferroni</a:t>
            </a:r>
            <a:r>
              <a:rPr lang="en-US" sz="2000" dirty="0"/>
              <a:t>) only work for small number of multiple tests; FDR permutations are a compromise for microarrays to use reasonable Type I and Type II error</a:t>
            </a:r>
          </a:p>
          <a:p>
            <a:pPr marL="342900" indent="-342900">
              <a:buFont typeface="Arial"/>
              <a:buChar char="•"/>
            </a:pPr>
            <a:endParaRPr lang="en-US" sz="2000" b="1" dirty="0"/>
          </a:p>
          <a:p>
            <a:pPr marL="342900" indent="-342900">
              <a:buFont typeface="Arial"/>
              <a:buChar char="•"/>
            </a:pPr>
            <a:r>
              <a:rPr lang="en-US" sz="2000" b="1" dirty="0"/>
              <a:t>Q-values are the name given to the adjusted p-values found using an optimized FDR approach, </a:t>
            </a:r>
            <a:r>
              <a:rPr lang="en-US" sz="2000" dirty="0"/>
              <a:t>http://</a:t>
            </a:r>
            <a:r>
              <a:rPr lang="en-US" sz="2000" dirty="0" err="1"/>
              <a:t>www.nonlinear.com</a:t>
            </a:r>
            <a:r>
              <a:rPr lang="en-US" sz="2000" dirty="0"/>
              <a:t>/support/</a:t>
            </a:r>
            <a:r>
              <a:rPr lang="en-US" sz="2000" dirty="0" err="1"/>
              <a:t>progenesis</a:t>
            </a:r>
            <a:r>
              <a:rPr lang="en-US" sz="2000" dirty="0"/>
              <a:t>/comet/</a:t>
            </a:r>
            <a:r>
              <a:rPr lang="en-US" sz="2000" dirty="0" err="1"/>
              <a:t>faq</a:t>
            </a:r>
            <a:r>
              <a:rPr lang="en-US" sz="2000" dirty="0"/>
              <a:t>/v2.0/</a:t>
            </a:r>
            <a:r>
              <a:rPr lang="en-US" sz="2000" dirty="0" err="1"/>
              <a:t>pq-values.aspx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1056622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Statistical Significance </a:t>
            </a:r>
            <a:r>
              <a:rPr lang="mr-IN" sz="3200" b="1" dirty="0"/>
              <a:t>–</a:t>
            </a:r>
            <a:r>
              <a:rPr lang="en-US" sz="3200" b="1" dirty="0"/>
              <a:t> Metabolomics Example</a:t>
            </a:r>
            <a:endParaRPr lang="en-US" sz="3200" dirty="0"/>
          </a:p>
        </p:txBody>
      </p:sp>
      <p:sp>
        <p:nvSpPr>
          <p:cNvPr id="13" name="TextBox 12"/>
          <p:cNvSpPr txBox="1"/>
          <p:nvPr/>
        </p:nvSpPr>
        <p:spPr>
          <a:xfrm>
            <a:off x="251520" y="1241465"/>
            <a:ext cx="3600400" cy="40934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Order the results by q-value, Compound #1723 is the </a:t>
            </a:r>
            <a:r>
              <a:rPr lang="en-US" sz="2000" u="sng" dirty="0"/>
              <a:t>800</a:t>
            </a:r>
            <a:r>
              <a:rPr lang="en-US" sz="2000" u="sng" baseline="30000" dirty="0"/>
              <a:t>th</a:t>
            </a:r>
            <a:r>
              <a:rPr lang="en-US" sz="2000" u="sng" dirty="0"/>
              <a:t> compound</a:t>
            </a:r>
            <a:r>
              <a:rPr lang="en-US" sz="2000" dirty="0"/>
              <a:t> in the list of </a:t>
            </a:r>
            <a:r>
              <a:rPr lang="en-US" sz="2000" u="sng" dirty="0"/>
              <a:t>3516 total compounds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Compound #1723 has p=0.0101 and q=0.0172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A p-value of 0.0101 implies a 1.01% chance of false positives in the experiment. 0.0101 x 3516 = 35.51 false positives in the top 800 hits</a:t>
            </a:r>
          </a:p>
        </p:txBody>
      </p:sp>
      <p:pic>
        <p:nvPicPr>
          <p:cNvPr id="3" name="Picture 2" descr="stats-table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88024" y="1052736"/>
            <a:ext cx="2962275" cy="346710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79512" y="5373216"/>
            <a:ext cx="8856984" cy="132343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A q-value of 0.0172 implies only 1.72% of the top 800 compounds are false positives = 800 * 0.0172 = 13.76 false positives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p-values are biased by 3516 multiple tests, q-values correct for this effect</a:t>
            </a:r>
          </a:p>
        </p:txBody>
      </p:sp>
    </p:spTree>
    <p:extLst>
      <p:ext uri="{BB962C8B-B14F-4D97-AF65-F5344CB8AC3E}">
        <p14:creationId xmlns:p14="http://schemas.microsoft.com/office/powerpoint/2010/main" val="11842521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Picture 48" descr="A close up of a logo&#10;&#10;Description automatically generated">
            <a:extLst>
              <a:ext uri="{FF2B5EF4-FFF2-40B4-BE49-F238E27FC236}">
                <a16:creationId xmlns:a16="http://schemas.microsoft.com/office/drawing/2014/main" id="{A3704939-1C5E-AA47-8C2F-02114F09F9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2000" y="2159000"/>
            <a:ext cx="2540000" cy="2540000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38362799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Flow Chart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519132" y="1944622"/>
            <a:ext cx="1277068" cy="276999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RNA extraction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771800" y="1772816"/>
            <a:ext cx="1227650" cy="646331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 err="1">
                <a:solidFill>
                  <a:srgbClr val="000000"/>
                </a:solidFill>
              </a:rPr>
              <a:t>cDNA</a:t>
            </a:r>
            <a:r>
              <a:rPr lang="en-US" sz="1200" dirty="0">
                <a:solidFill>
                  <a:srgbClr val="000000"/>
                </a:solidFill>
              </a:rPr>
              <a:t> synthesis and Cy3/5 labeling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60032" y="1844824"/>
            <a:ext cx="1292262" cy="461665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Hybridize to Microarray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154670" y="1954906"/>
            <a:ext cx="1292262" cy="276999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Dry &amp; Scan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>
            <a:off x="1835696" y="2093864"/>
            <a:ext cx="895536" cy="211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4104916" y="2096122"/>
            <a:ext cx="634618" cy="158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0" name="Picture 19" descr="ap0066_fig4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101" y="3216644"/>
            <a:ext cx="1047040" cy="1041057"/>
          </a:xfrm>
          <a:prstGeom prst="rect">
            <a:avLst/>
          </a:prstGeom>
        </p:spPr>
      </p:pic>
      <p:cxnSp>
        <p:nvCxnSpPr>
          <p:cNvPr id="21" name="Straight Arrow Connector 20"/>
          <p:cNvCxnSpPr/>
          <p:nvPr/>
        </p:nvCxnSpPr>
        <p:spPr>
          <a:xfrm rot="10800000" flipV="1">
            <a:off x="1219200" y="2325040"/>
            <a:ext cx="6553200" cy="82593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051546" y="3518529"/>
            <a:ext cx="1227650" cy="461665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Feature Extraction</a:t>
            </a:r>
          </a:p>
        </p:txBody>
      </p:sp>
      <p:cxnSp>
        <p:nvCxnSpPr>
          <p:cNvPr id="23" name="Straight Arrow Connector 22"/>
          <p:cNvCxnSpPr/>
          <p:nvPr/>
        </p:nvCxnSpPr>
        <p:spPr>
          <a:xfrm>
            <a:off x="1711796" y="3749023"/>
            <a:ext cx="274578" cy="158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702700" y="3599971"/>
            <a:ext cx="1227650" cy="27699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Normalization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3362950" y="3750371"/>
            <a:ext cx="274578" cy="158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5361656" y="3599971"/>
            <a:ext cx="1227650" cy="27699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Data Filtering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5021906" y="3750371"/>
            <a:ext cx="274578" cy="158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6" name="TextBox 35"/>
          <p:cNvSpPr txBox="1"/>
          <p:nvPr/>
        </p:nvSpPr>
        <p:spPr>
          <a:xfrm>
            <a:off x="7047132" y="3430799"/>
            <a:ext cx="1422681" cy="646331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Data Transformations &amp; Adjustments</a:t>
            </a: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6684501" y="3752829"/>
            <a:ext cx="274578" cy="158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8" name="Picture 37" descr="reviewfig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101" y="5076063"/>
            <a:ext cx="1047040" cy="907434"/>
          </a:xfrm>
          <a:prstGeom prst="rect">
            <a:avLst/>
          </a:prstGeom>
        </p:spPr>
      </p:pic>
      <p:cxnSp>
        <p:nvCxnSpPr>
          <p:cNvPr id="39" name="Straight Arrow Connector 38"/>
          <p:cNvCxnSpPr/>
          <p:nvPr/>
        </p:nvCxnSpPr>
        <p:spPr>
          <a:xfrm rot="10800000" flipV="1">
            <a:off x="1169962" y="4166165"/>
            <a:ext cx="6553200" cy="82593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2066654" y="5327787"/>
            <a:ext cx="1227650" cy="27699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Statistical Tests</a:t>
            </a:r>
          </a:p>
        </p:txBody>
      </p:sp>
      <p:cxnSp>
        <p:nvCxnSpPr>
          <p:cNvPr id="41" name="Straight Arrow Connector 40"/>
          <p:cNvCxnSpPr/>
          <p:nvPr/>
        </p:nvCxnSpPr>
        <p:spPr>
          <a:xfrm>
            <a:off x="1726904" y="5558281"/>
            <a:ext cx="274578" cy="158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3706174" y="5418984"/>
            <a:ext cx="1227650" cy="27699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Post-hoc Tests</a:t>
            </a:r>
          </a:p>
        </p:txBody>
      </p:sp>
      <p:cxnSp>
        <p:nvCxnSpPr>
          <p:cNvPr id="43" name="Straight Arrow Connector 42"/>
          <p:cNvCxnSpPr/>
          <p:nvPr/>
        </p:nvCxnSpPr>
        <p:spPr>
          <a:xfrm>
            <a:off x="3366424" y="5557942"/>
            <a:ext cx="274578" cy="158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/>
          <p:cNvSpPr txBox="1"/>
          <p:nvPr/>
        </p:nvSpPr>
        <p:spPr>
          <a:xfrm>
            <a:off x="5353689" y="5423489"/>
            <a:ext cx="1227650" cy="276999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200" dirty="0">
                <a:solidFill>
                  <a:srgbClr val="000000"/>
                </a:solidFill>
              </a:rPr>
              <a:t>Visualization</a:t>
            </a:r>
          </a:p>
        </p:txBody>
      </p:sp>
      <p:cxnSp>
        <p:nvCxnSpPr>
          <p:cNvPr id="45" name="Straight Arrow Connector 44"/>
          <p:cNvCxnSpPr/>
          <p:nvPr/>
        </p:nvCxnSpPr>
        <p:spPr>
          <a:xfrm>
            <a:off x="5013939" y="5573889"/>
            <a:ext cx="274578" cy="158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/>
          <p:cNvCxnSpPr/>
          <p:nvPr/>
        </p:nvCxnSpPr>
        <p:spPr>
          <a:xfrm>
            <a:off x="6658144" y="5568533"/>
            <a:ext cx="274578" cy="158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7" name="Picture 46" descr="heatmap.tif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90294" y="4851334"/>
            <a:ext cx="1102451" cy="1439213"/>
          </a:xfrm>
          <a:prstGeom prst="rect">
            <a:avLst/>
          </a:prstGeom>
        </p:spPr>
      </p:pic>
      <p:cxnSp>
        <p:nvCxnSpPr>
          <p:cNvPr id="48" name="Straight Arrow Connector 47"/>
          <p:cNvCxnSpPr/>
          <p:nvPr/>
        </p:nvCxnSpPr>
        <p:spPr>
          <a:xfrm>
            <a:off x="6204666" y="2107880"/>
            <a:ext cx="895536" cy="2118"/>
          </a:xfrm>
          <a:prstGeom prst="straightConnector1">
            <a:avLst/>
          </a:prstGeom>
          <a:ln w="9525" cmpd="sng">
            <a:solidFill>
              <a:schemeClr val="tx1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028170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Visualization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395536" y="1124744"/>
            <a:ext cx="8352928" cy="1631216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Heat Maps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variety of clustering algorithms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clusters of co-variation may indicate common regulatory pathways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particularly good for time series data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7990980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Visualization</a:t>
            </a:r>
            <a:endParaRPr lang="en-US" sz="3200" dirty="0"/>
          </a:p>
        </p:txBody>
      </p:sp>
      <p:pic>
        <p:nvPicPr>
          <p:cNvPr id="2" name="Picture 1" descr="clusters-v3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91880" y="332656"/>
            <a:ext cx="4631653" cy="5993904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95536" y="1124744"/>
            <a:ext cx="2952328" cy="30469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1600" dirty="0"/>
              <a:t>Cluster by genes (rows) and / or treatments (columns)</a:t>
            </a:r>
          </a:p>
          <a:p>
            <a:pPr marL="342900" indent="-342900">
              <a:buFont typeface="Arial"/>
              <a:buChar char="•"/>
            </a:pPr>
            <a:endParaRPr lang="en-US" sz="1600" dirty="0"/>
          </a:p>
          <a:p>
            <a:pPr marL="342900" indent="-342900">
              <a:buFont typeface="Arial"/>
              <a:buChar char="•"/>
            </a:pPr>
            <a:r>
              <a:rPr lang="en-US" sz="1600" dirty="0"/>
              <a:t>Clusters are hierarchical</a:t>
            </a:r>
          </a:p>
          <a:p>
            <a:pPr marL="342900" indent="-342900">
              <a:buFont typeface="Arial"/>
              <a:buChar char="•"/>
            </a:pPr>
            <a:endParaRPr lang="en-US" sz="1600" dirty="0"/>
          </a:p>
          <a:p>
            <a:pPr marL="342900" indent="-342900">
              <a:buFont typeface="Arial"/>
              <a:buChar char="•"/>
            </a:pPr>
            <a:r>
              <a:rPr lang="en-US" sz="1600" dirty="0"/>
              <a:t>Smaller clusters have higher correlation in expression patterns</a:t>
            </a:r>
          </a:p>
          <a:p>
            <a:pPr marL="342900" indent="-342900">
              <a:buFont typeface="Arial"/>
              <a:buChar char="•"/>
            </a:pPr>
            <a:endParaRPr lang="en-US" sz="1600" dirty="0"/>
          </a:p>
          <a:p>
            <a:pPr marL="342900" indent="-342900">
              <a:buFont typeface="Arial"/>
              <a:buChar char="•"/>
            </a:pPr>
            <a:r>
              <a:rPr lang="en-US" sz="1600" dirty="0"/>
              <a:t>Median </a:t>
            </a:r>
            <a:r>
              <a:rPr lang="en-US" sz="1600" dirty="0" err="1"/>
              <a:t>centre</a:t>
            </a:r>
            <a:r>
              <a:rPr lang="en-US" sz="1600" dirty="0"/>
              <a:t> to downplay abundance and focus analysis on patterns</a:t>
            </a:r>
          </a:p>
        </p:txBody>
      </p:sp>
    </p:spTree>
    <p:extLst>
      <p:ext uri="{BB962C8B-B14F-4D97-AF65-F5344CB8AC3E}">
        <p14:creationId xmlns:p14="http://schemas.microsoft.com/office/powerpoint/2010/main" val="42181304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Visualization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395536" y="1124744"/>
            <a:ext cx="8352928" cy="286232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Heat Maps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variety of clustering algorithms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clusters of co-variation may indicate common regulatory pathways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particularly good for time series data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VENN diagrams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excellent for visualizing shared response and designing follow-up experiments</a:t>
            </a:r>
          </a:p>
          <a:p>
            <a:endParaRPr lang="en-US" sz="2000" dirty="0"/>
          </a:p>
        </p:txBody>
      </p:sp>
      <p:pic>
        <p:nvPicPr>
          <p:cNvPr id="2" name="Picture 1" descr="Untitled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9992" y="3501008"/>
            <a:ext cx="3396003" cy="29767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33336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Gene Expression Analysis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395536" y="1124744"/>
            <a:ext cx="8352928" cy="501675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 err="1"/>
              <a:t>Transcriptome</a:t>
            </a:r>
            <a:r>
              <a:rPr lang="en-US" sz="2000" dirty="0"/>
              <a:t> studies lead to new knowledge about active biological processes, pathways, and networks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Often lead to new experiments to determine regulatory basis and mechanism for observed </a:t>
            </a:r>
            <a:r>
              <a:rPr lang="en-US" sz="2000" dirty="0" err="1"/>
              <a:t>transcriptome</a:t>
            </a:r>
            <a:r>
              <a:rPr lang="en-US" sz="2000" dirty="0"/>
              <a:t> (regulatory proteins? gene methylation patterns?)</a:t>
            </a:r>
          </a:p>
          <a:p>
            <a:pPr marL="800100" lvl="1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 err="1"/>
              <a:t>Transcriptome</a:t>
            </a:r>
            <a:r>
              <a:rPr lang="en-US" sz="2000" dirty="0"/>
              <a:t> studies are often exploratory – the beginning of a longer research arc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 err="1"/>
              <a:t>Transcriptomes</a:t>
            </a:r>
            <a:r>
              <a:rPr lang="en-US" sz="2000" dirty="0"/>
              <a:t> can be sampled and measured in two ways: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INDIRECT = probe based technologies = microarrays</a:t>
            </a:r>
          </a:p>
          <a:p>
            <a:pPr marL="800100" lvl="1" indent="-342900">
              <a:buFont typeface="Arial"/>
              <a:buChar char="•"/>
            </a:pPr>
            <a:endParaRPr lang="en-US" sz="2000" dirty="0"/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DIRECT = sequencing technologies = RNA-</a:t>
            </a:r>
            <a:r>
              <a:rPr lang="en-US" sz="2000" dirty="0" err="1"/>
              <a:t>Seq</a:t>
            </a:r>
            <a:endParaRPr lang="en-US" sz="2000" dirty="0"/>
          </a:p>
          <a:p>
            <a:pPr marL="800100" lvl="1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35012241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Visualization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395536" y="1124744"/>
            <a:ext cx="8352928" cy="286232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Heat Maps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variety of clustering algorithms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clusters of co-variation may indicate common regulatory pathways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particularly good for time series data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VENN diagrams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excellent for visualizing shared response and designing follow-up experiments</a:t>
            </a:r>
          </a:p>
          <a:p>
            <a:endParaRPr lang="en-US" sz="2000" dirty="0"/>
          </a:p>
        </p:txBody>
      </p:sp>
      <p:pic>
        <p:nvPicPr>
          <p:cNvPr id="12" name="Picture 11" descr="PCA.tif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04048" y="3789040"/>
            <a:ext cx="3720634" cy="262640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95536" y="3747804"/>
            <a:ext cx="4464496" cy="224676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Principal Component Analysis (PCA)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powerful tool for trend analysis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look at the genes involved in the trends </a:t>
            </a:r>
            <a:r>
              <a:rPr lang="mr-IN" sz="2000" dirty="0"/>
              <a:t>–</a:t>
            </a:r>
            <a:r>
              <a:rPr lang="en-US" sz="2000" dirty="0"/>
              <a:t> what are they?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use DAVID for Gene Ontology term enrichment analysis for genes involved in trends</a:t>
            </a:r>
          </a:p>
        </p:txBody>
      </p:sp>
    </p:spTree>
    <p:extLst>
      <p:ext uri="{BB962C8B-B14F-4D97-AF65-F5344CB8AC3E}">
        <p14:creationId xmlns:p14="http://schemas.microsoft.com/office/powerpoint/2010/main" val="20814946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Conclusions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395536" y="1124744"/>
            <a:ext cx="8352928" cy="53245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Design of the experiment and the microarray probes critical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How many probes?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Quality of probes for each gene?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Coverage of the </a:t>
            </a:r>
            <a:r>
              <a:rPr lang="en-US" sz="2000" dirty="0" err="1"/>
              <a:t>transcriptome</a:t>
            </a:r>
            <a:r>
              <a:rPr lang="en-US" sz="2000" dirty="0"/>
              <a:t> and target genes?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Coverage of the genome and hypothetical genes?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Multiple probes for genes?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Design and analysis involve trade-offs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Level of replication, experiment cost, </a:t>
            </a:r>
            <a:r>
              <a:rPr lang="en-US" sz="2000" b="1" dirty="0"/>
              <a:t>statistical power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Replication costs: </a:t>
            </a:r>
            <a:r>
              <a:rPr lang="en-US" sz="2000" dirty="0" err="1"/>
              <a:t>BeadChip</a:t>
            </a:r>
            <a:r>
              <a:rPr lang="en-US" sz="2000" dirty="0"/>
              <a:t> &lt; microarray &lt; RNA-</a:t>
            </a:r>
            <a:r>
              <a:rPr lang="en-US" sz="2000" dirty="0" err="1"/>
              <a:t>Seq</a:t>
            </a:r>
            <a:endParaRPr lang="en-US" sz="2000" dirty="0"/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Subtle data may require permissive analyses</a:t>
            </a:r>
          </a:p>
          <a:p>
            <a:pPr marL="1257300" lvl="2" indent="-342900">
              <a:buFont typeface="Arial"/>
              <a:buChar char="•"/>
            </a:pPr>
            <a:r>
              <a:rPr lang="en-US" sz="2000" dirty="0"/>
              <a:t>Allow higher false discovery rate?</a:t>
            </a:r>
          </a:p>
          <a:p>
            <a:pPr marL="1257300" lvl="2" indent="-342900">
              <a:buFont typeface="Arial"/>
              <a:buChar char="•"/>
            </a:pPr>
            <a:r>
              <a:rPr lang="en-US" sz="2000" dirty="0"/>
              <a:t>Downplay variance (e.g. rank product methods)?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Visualization and post-hoc tests needed when large numbers of probes are significant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6097283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Conclusions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395536" y="1124744"/>
            <a:ext cx="8352928" cy="470898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Independent verification often required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Quantitative PCR verification of selected results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Gene knockdown or over-expression experiments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Trust and Reliability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Robust experimental design, microarray probes, and statistical analyses engender trust of overall results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Subtle results, high variation, or downplaying of error require more extensive independent verification of overall results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Interpretation of overall results can be difficult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Fold change versus biological relevance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Poorly understood genes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Prediction of underlying biological processes</a:t>
            </a:r>
          </a:p>
          <a:p>
            <a:pPr marL="1257300" lvl="2" indent="-342900">
              <a:buFont typeface="Arial"/>
              <a:buChar char="•"/>
            </a:pPr>
            <a:r>
              <a:rPr lang="en-US" sz="2000" dirty="0"/>
              <a:t>GO enrichment? </a:t>
            </a:r>
            <a:r>
              <a:rPr lang="en-US" sz="2000" dirty="0" err="1"/>
              <a:t>Interactome</a:t>
            </a:r>
            <a:r>
              <a:rPr lang="en-US" sz="2000" dirty="0"/>
              <a:t> analyses? KEGG?</a:t>
            </a:r>
          </a:p>
        </p:txBody>
      </p:sp>
    </p:spTree>
    <p:extLst>
      <p:ext uri="{BB962C8B-B14F-4D97-AF65-F5344CB8AC3E}">
        <p14:creationId xmlns:p14="http://schemas.microsoft.com/office/powerpoint/2010/main" val="263972749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Flash Updates</a:t>
            </a:r>
            <a:endParaRPr lang="en-US" sz="3200" dirty="0"/>
          </a:p>
        </p:txBody>
      </p:sp>
      <p:pic>
        <p:nvPicPr>
          <p:cNvPr id="4" name="Picture 3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FAA5E7DA-E77D-CE43-833D-C73B893DD2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4862" y="1344906"/>
            <a:ext cx="7534275" cy="4826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18268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96183A83-05C1-244B-A367-F9B615ED23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8" y="2256656"/>
            <a:ext cx="86868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sz="1800" b="1" dirty="0">
                <a:solidFill>
                  <a:schemeClr val="tx1"/>
                </a:solidFill>
              </a:rPr>
              <a:t>End</a:t>
            </a:r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1025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Direct Sampling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395536" y="1124744"/>
            <a:ext cx="8352928" cy="65556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Started before we were sequencing genomes with the construction and Sanger sequencing of </a:t>
            </a:r>
            <a:r>
              <a:rPr lang="en-US" sz="2000" dirty="0" err="1"/>
              <a:t>cDNA</a:t>
            </a:r>
            <a:r>
              <a:rPr lang="en-US" sz="2000" dirty="0"/>
              <a:t> libraries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long reads but only a small number of them (i.e. thousands at best)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err="1"/>
              <a:t>cDNA</a:t>
            </a:r>
            <a:r>
              <a:rPr lang="en-US" sz="2000" dirty="0"/>
              <a:t> libraries normalized so all mRNA were equally abundant – sequencing was about sampling a broad diversity of mRNA but not about relative abundance</a:t>
            </a:r>
          </a:p>
          <a:p>
            <a:pPr marL="800100" lvl="1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1990s – Serial Analysis of Gene Expression (SAGE)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Higher volume isolation of 14 </a:t>
            </a:r>
            <a:r>
              <a:rPr lang="en-US" sz="2000" dirty="0" err="1"/>
              <a:t>bp</a:t>
            </a:r>
            <a:r>
              <a:rPr lang="en-US" sz="2000" dirty="0"/>
              <a:t> or 21 </a:t>
            </a:r>
            <a:r>
              <a:rPr lang="en-US" sz="2000" dirty="0" err="1"/>
              <a:t>bp</a:t>
            </a:r>
            <a:r>
              <a:rPr lang="en-US" sz="2000" dirty="0"/>
              <a:t> tags from mRNAs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Tags mapped to a known genome sequence (required!)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Sampling of 10s of thousands of mRNA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Relative abundance information captured</a:t>
            </a:r>
          </a:p>
          <a:p>
            <a:pPr marL="800100" lvl="1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RNA-</a:t>
            </a:r>
            <a:r>
              <a:rPr lang="en-US" sz="2000" dirty="0" err="1"/>
              <a:t>Seq</a:t>
            </a:r>
            <a:r>
              <a:rPr lang="en-US" sz="2000" dirty="0"/>
              <a:t> (focus of next week)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NGS of mRNA libraries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Millions of mRNA sampled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Gene identification and relative abundance data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800100" lvl="1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2476634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Indirect Sampling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395536" y="1124744"/>
            <a:ext cx="8352928" cy="655564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Hybridization of mRNA samples to a set of pre-defined DNA probes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b="1" dirty="0"/>
              <a:t>Probes designed based on known gene sequences – not a complete sampling of the </a:t>
            </a:r>
            <a:r>
              <a:rPr lang="en-US" sz="2000" b="1" dirty="0" err="1"/>
              <a:t>transcriptome</a:t>
            </a:r>
            <a:endParaRPr lang="en-US" sz="2000" b="1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More abundant mRNA molecules will bind more frequently to probes = higher signal (usually fluorescent); signal is used a proxy for relative abundance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Original “microarrays” involved robotic spotting or </a:t>
            </a:r>
            <a:r>
              <a:rPr lang="en-US" sz="2000" i="1" dirty="0"/>
              <a:t>in situ </a:t>
            </a:r>
            <a:r>
              <a:rPr lang="en-US" sz="2000" dirty="0"/>
              <a:t>synthesis of probes on glass slides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NGS was expected to make microarray technology obsolete but new </a:t>
            </a:r>
            <a:r>
              <a:rPr lang="en-US" sz="2000" dirty="0" err="1"/>
              <a:t>BeadChip</a:t>
            </a:r>
            <a:r>
              <a:rPr lang="en-US" sz="2000" dirty="0"/>
              <a:t> approaches have improved accuracy and very competitive cost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For example, human muscle biopsy </a:t>
            </a:r>
            <a:r>
              <a:rPr lang="en-US" sz="2000" dirty="0" err="1"/>
              <a:t>transcriptomics</a:t>
            </a:r>
            <a:r>
              <a:rPr lang="en-US" sz="2000" dirty="0"/>
              <a:t> @ McMaster: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RNA-</a:t>
            </a:r>
            <a:r>
              <a:rPr lang="en-US" sz="2000" dirty="0" err="1"/>
              <a:t>Seq</a:t>
            </a:r>
            <a:r>
              <a:rPr lang="en-US" sz="2000" dirty="0"/>
              <a:t> – $540 / sample – 25 million mRNA sequenced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HT-12 </a:t>
            </a:r>
            <a:r>
              <a:rPr lang="en-US" sz="2000" dirty="0" err="1"/>
              <a:t>BeadChip</a:t>
            </a:r>
            <a:r>
              <a:rPr lang="en-US" sz="2000" dirty="0"/>
              <a:t> – $178 / sample – 47,000 probes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800100" lvl="1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0902682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Glass Slide Microarrays</a:t>
            </a:r>
            <a:endParaRPr lang="en-US" sz="3200" dirty="0"/>
          </a:p>
        </p:txBody>
      </p:sp>
      <p:pic>
        <p:nvPicPr>
          <p:cNvPr id="12" name="Picture 11" descr="800w-agilent_2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3648" y="1700808"/>
            <a:ext cx="2000250" cy="2470150"/>
          </a:xfrm>
          <a:prstGeom prst="rect">
            <a:avLst/>
          </a:prstGeom>
        </p:spPr>
      </p:pic>
      <p:pic>
        <p:nvPicPr>
          <p:cNvPr id="13" name="Picture 12" descr="Multiple_arrays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32401" y="2165885"/>
            <a:ext cx="2809875" cy="16764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395536" y="4509120"/>
            <a:ext cx="8352928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High density probe arrays – many formats</a:t>
            </a:r>
          </a:p>
        </p:txBody>
      </p:sp>
    </p:spTree>
    <p:extLst>
      <p:ext uri="{BB962C8B-B14F-4D97-AF65-F5344CB8AC3E}">
        <p14:creationId xmlns:p14="http://schemas.microsoft.com/office/powerpoint/2010/main" val="27768532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Microarrays – Two-Dye Methods</a:t>
            </a:r>
            <a:endParaRPr lang="en-US" sz="3200" dirty="0"/>
          </a:p>
        </p:txBody>
      </p:sp>
      <p:pic>
        <p:nvPicPr>
          <p:cNvPr id="5" name="Picture 4" descr="cDNA-microarray-experiment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0021" y="1738768"/>
            <a:ext cx="5666107" cy="441956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783150" y="3429000"/>
            <a:ext cx="4873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/>
                </a:solidFill>
              </a:rPr>
              <a:t>Cy3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418685" y="3429000"/>
            <a:ext cx="4873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/>
                </a:solidFill>
              </a:rPr>
              <a:t>Cy5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772846" y="1727223"/>
            <a:ext cx="1794197" cy="3385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</a:rPr>
              <a:t>Sample 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111859" y="1727223"/>
            <a:ext cx="2492141" cy="3385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Sample 2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638800" y="4218611"/>
            <a:ext cx="1752600" cy="190609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en-US" sz="1400" dirty="0"/>
          </a:p>
        </p:txBody>
      </p:sp>
      <p:sp>
        <p:nvSpPr>
          <p:cNvPr id="13" name="TextBox 12"/>
          <p:cNvSpPr txBox="1"/>
          <p:nvPr/>
        </p:nvSpPr>
        <p:spPr>
          <a:xfrm>
            <a:off x="5216942" y="4570897"/>
            <a:ext cx="1752600" cy="3997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en-US" sz="1400" dirty="0"/>
          </a:p>
        </p:txBody>
      </p:sp>
      <p:sp>
        <p:nvSpPr>
          <p:cNvPr id="14" name="TextBox 13"/>
          <p:cNvSpPr txBox="1"/>
          <p:nvPr/>
        </p:nvSpPr>
        <p:spPr>
          <a:xfrm>
            <a:off x="5292041" y="4800598"/>
            <a:ext cx="1752600" cy="399772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2008340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Microarrays – Two-Dye Methods</a:t>
            </a:r>
            <a:endParaRPr lang="en-US" sz="3200" dirty="0"/>
          </a:p>
        </p:txBody>
      </p:sp>
      <p:pic>
        <p:nvPicPr>
          <p:cNvPr id="5" name="Picture 4" descr="cDNA-microarray-experiment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50021" y="1738768"/>
            <a:ext cx="5666107" cy="4419564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783150" y="3429000"/>
            <a:ext cx="4873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/>
                </a:solidFill>
              </a:rPr>
              <a:t>Cy3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418685" y="3429000"/>
            <a:ext cx="4873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/>
                </a:solidFill>
              </a:rPr>
              <a:t>Cy5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772846" y="1727223"/>
            <a:ext cx="1794197" cy="3385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0000"/>
                </a:solidFill>
              </a:rPr>
              <a:t>Sample 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111859" y="1727223"/>
            <a:ext cx="2492141" cy="338554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rgbClr val="000000"/>
                </a:solidFill>
              </a:rPr>
              <a:t>Sample 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715000" y="4218611"/>
            <a:ext cx="1676400" cy="30777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rtlCol="0">
            <a:spAutoFit/>
          </a:bodyPr>
          <a:lstStyle/>
          <a:p>
            <a:endParaRPr lang="en-US" sz="1400" dirty="0">
              <a:solidFill>
                <a:schemeClr val="bg2"/>
              </a:solidFill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5908659" y="4127357"/>
            <a:ext cx="1494535" cy="430887"/>
          </a:xfrm>
          <a:prstGeom prst="rect">
            <a:avLst/>
          </a:prstGeom>
          <a:solidFill>
            <a:srgbClr val="FFFFFF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100" dirty="0">
                <a:solidFill>
                  <a:schemeClr val="bg2"/>
                </a:solidFill>
              </a:rPr>
              <a:t>Cy3 – green, 532 nm</a:t>
            </a:r>
          </a:p>
          <a:p>
            <a:r>
              <a:rPr lang="en-US" sz="1100" dirty="0">
                <a:solidFill>
                  <a:schemeClr val="bg2"/>
                </a:solidFill>
              </a:rPr>
              <a:t>Cy5 – red, 635 nm</a:t>
            </a:r>
          </a:p>
        </p:txBody>
      </p:sp>
    </p:spTree>
    <p:extLst>
      <p:ext uri="{BB962C8B-B14F-4D97-AF65-F5344CB8AC3E}">
        <p14:creationId xmlns:p14="http://schemas.microsoft.com/office/powerpoint/2010/main" val="1674858176"/>
      </p:ext>
    </p:extLst>
  </p:cSld>
  <p:clrMapOvr>
    <a:masterClrMapping/>
  </p:clrMapOvr>
</p:sld>
</file>

<file path=ppt/theme/theme1.xml><?xml version="1.0" encoding="utf-8"?>
<a:theme xmlns:a="http://schemas.openxmlformats.org/drawingml/2006/main" name="DalhousieTemplate">
  <a:themeElements>
    <a:clrScheme name="DalhousieTemplate 2">
      <a:dk1>
        <a:srgbClr val="000000"/>
      </a:dk1>
      <a:lt1>
        <a:srgbClr val="FFFFFF"/>
      </a:lt1>
      <a:dk2>
        <a:srgbClr val="000066"/>
      </a:dk2>
      <a:lt2>
        <a:srgbClr val="FFCC66"/>
      </a:lt2>
      <a:accent1>
        <a:srgbClr val="FF9900"/>
      </a:accent1>
      <a:accent2>
        <a:srgbClr val="000044"/>
      </a:accent2>
      <a:accent3>
        <a:srgbClr val="AAAAB8"/>
      </a:accent3>
      <a:accent4>
        <a:srgbClr val="DADADA"/>
      </a:accent4>
      <a:accent5>
        <a:srgbClr val="FFCAAA"/>
      </a:accent5>
      <a:accent6>
        <a:srgbClr val="00003D"/>
      </a:accent6>
      <a:hlink>
        <a:srgbClr val="3366FF"/>
      </a:hlink>
      <a:folHlink>
        <a:srgbClr val="FFFF00"/>
      </a:folHlink>
    </a:clrScheme>
    <a:fontScheme name="Dalhousie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lnDef>
  </a:objectDefaults>
  <a:extraClrSchemeLst>
    <a:extraClrScheme>
      <a:clrScheme name="DalhousieTemplate 1">
        <a:dk1>
          <a:srgbClr val="000000"/>
        </a:dk1>
        <a:lt1>
          <a:srgbClr val="CCECFF"/>
        </a:lt1>
        <a:dk2>
          <a:srgbClr val="000066"/>
        </a:dk2>
        <a:lt2>
          <a:srgbClr val="6699FF"/>
        </a:lt2>
        <a:accent1>
          <a:srgbClr val="33CCCC"/>
        </a:accent1>
        <a:accent2>
          <a:srgbClr val="0099FF"/>
        </a:accent2>
        <a:accent3>
          <a:srgbClr val="E2F4FF"/>
        </a:accent3>
        <a:accent4>
          <a:srgbClr val="000000"/>
        </a:accent4>
        <a:accent5>
          <a:srgbClr val="ADE2E2"/>
        </a:accent5>
        <a:accent6>
          <a:srgbClr val="008AE7"/>
        </a:accent6>
        <a:hlink>
          <a:srgbClr val="FFFFFF"/>
        </a:hlink>
        <a:folHlink>
          <a:srgbClr val="3366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lhousieTemplate 2">
        <a:dk1>
          <a:srgbClr val="000000"/>
        </a:dk1>
        <a:lt1>
          <a:srgbClr val="FFFFFF"/>
        </a:lt1>
        <a:dk2>
          <a:srgbClr val="000066"/>
        </a:dk2>
        <a:lt2>
          <a:srgbClr val="FFCC66"/>
        </a:lt2>
        <a:accent1>
          <a:srgbClr val="FF9900"/>
        </a:accent1>
        <a:accent2>
          <a:srgbClr val="000044"/>
        </a:accent2>
        <a:accent3>
          <a:srgbClr val="AAAAB8"/>
        </a:accent3>
        <a:accent4>
          <a:srgbClr val="DADADA"/>
        </a:accent4>
        <a:accent5>
          <a:srgbClr val="FFCAAA"/>
        </a:accent5>
        <a:accent6>
          <a:srgbClr val="00003D"/>
        </a:accent6>
        <a:hlink>
          <a:srgbClr val="3366FF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lhousieTemplate 3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BCBCB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AEAEAE"/>
        </a:accent6>
        <a:hlink>
          <a:srgbClr val="4D4D4D"/>
        </a:hlink>
        <a:folHlink>
          <a:srgbClr val="86868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lhousieTemplate 4">
        <a:dk1>
          <a:srgbClr val="000000"/>
        </a:dk1>
        <a:lt1>
          <a:srgbClr val="FFFFFF"/>
        </a:lt1>
        <a:dk2>
          <a:srgbClr val="660033"/>
        </a:dk2>
        <a:lt2>
          <a:srgbClr val="FFCC66"/>
        </a:lt2>
        <a:accent1>
          <a:srgbClr val="FF9900"/>
        </a:accent1>
        <a:accent2>
          <a:srgbClr val="440022"/>
        </a:accent2>
        <a:accent3>
          <a:srgbClr val="B8AAAD"/>
        </a:accent3>
        <a:accent4>
          <a:srgbClr val="DADADA"/>
        </a:accent4>
        <a:accent5>
          <a:srgbClr val="FFCAAA"/>
        </a:accent5>
        <a:accent6>
          <a:srgbClr val="3D001E"/>
        </a:accent6>
        <a:hlink>
          <a:srgbClr val="B20059"/>
        </a:hlink>
        <a:folHlink>
          <a:srgbClr val="FF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lhousieTemplate 5">
        <a:dk1>
          <a:srgbClr val="000000"/>
        </a:dk1>
        <a:lt1>
          <a:srgbClr val="FFFFFF"/>
        </a:lt1>
        <a:dk2>
          <a:srgbClr val="663300"/>
        </a:dk2>
        <a:lt2>
          <a:srgbClr val="FFCC66"/>
        </a:lt2>
        <a:accent1>
          <a:srgbClr val="FF9900"/>
        </a:accent1>
        <a:accent2>
          <a:srgbClr val="361B00"/>
        </a:accent2>
        <a:accent3>
          <a:srgbClr val="B8ADAA"/>
        </a:accent3>
        <a:accent4>
          <a:srgbClr val="DADADA"/>
        </a:accent4>
        <a:accent5>
          <a:srgbClr val="FFCAAA"/>
        </a:accent5>
        <a:accent6>
          <a:srgbClr val="301700"/>
        </a:accent6>
        <a:hlink>
          <a:srgbClr val="996633"/>
        </a:hlink>
        <a:folHlink>
          <a:srgbClr val="FF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lhousieTemplate 6">
        <a:dk1>
          <a:srgbClr val="000000"/>
        </a:dk1>
        <a:lt1>
          <a:srgbClr val="FFFFFF"/>
        </a:lt1>
        <a:dk2>
          <a:srgbClr val="003300"/>
        </a:dk2>
        <a:lt2>
          <a:srgbClr val="FFCC66"/>
        </a:lt2>
        <a:accent1>
          <a:srgbClr val="CC9900"/>
        </a:accent1>
        <a:accent2>
          <a:srgbClr val="001600"/>
        </a:accent2>
        <a:accent3>
          <a:srgbClr val="AAADAA"/>
        </a:accent3>
        <a:accent4>
          <a:srgbClr val="DADADA"/>
        </a:accent4>
        <a:accent5>
          <a:srgbClr val="E2CAAA"/>
        </a:accent5>
        <a:accent6>
          <a:srgbClr val="001300"/>
        </a:accent6>
        <a:hlink>
          <a:srgbClr val="006600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Tuscany:Users:mcarthur:Desktop:DalhousieTemplate</Template>
  <TotalTime>4008</TotalTime>
  <Words>2492</Words>
  <Application>Microsoft Macintosh PowerPoint</Application>
  <PresentationFormat>On-screen Show (4:3)</PresentationFormat>
  <Paragraphs>453</Paragraphs>
  <Slides>44</Slides>
  <Notes>44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48" baseType="lpstr">
      <vt:lpstr>Arial</vt:lpstr>
      <vt:lpstr>Times</vt:lpstr>
      <vt:lpstr>Times New Roman</vt:lpstr>
      <vt:lpstr>DalhousieTemplate</vt:lpstr>
      <vt:lpstr>Biochem 3BP3  Gene Expression Analysis</vt:lpstr>
      <vt:lpstr>Gene Expression Analysis</vt:lpstr>
      <vt:lpstr>Gene Expression Analysis</vt:lpstr>
      <vt:lpstr>Gene Expression Analysis</vt:lpstr>
      <vt:lpstr>Direct Sampling</vt:lpstr>
      <vt:lpstr>Indirect Sampling</vt:lpstr>
      <vt:lpstr>Glass Slide Microarrays</vt:lpstr>
      <vt:lpstr>Microarrays – Two-Dye Methods</vt:lpstr>
      <vt:lpstr>Microarrays – Two-Dye Methods</vt:lpstr>
      <vt:lpstr>Microarrays – Two-Dye Methods</vt:lpstr>
      <vt:lpstr>Microarrays – Two-Dye Methods</vt:lpstr>
      <vt:lpstr>Microarrays – Two-Dye Methods</vt:lpstr>
      <vt:lpstr>Flow Chart</vt:lpstr>
      <vt:lpstr>PowerPoint Presentation</vt:lpstr>
      <vt:lpstr>Flow Chart</vt:lpstr>
      <vt:lpstr>Feature Extraction</vt:lpstr>
      <vt:lpstr>Feature Extraction</vt:lpstr>
      <vt:lpstr>Single Sample Approaches</vt:lpstr>
      <vt:lpstr>Normalization</vt:lpstr>
      <vt:lpstr>Normalization</vt:lpstr>
      <vt:lpstr>Normalization</vt:lpstr>
      <vt:lpstr>Normalization</vt:lpstr>
      <vt:lpstr>Flow Chart</vt:lpstr>
      <vt:lpstr>Filtering</vt:lpstr>
      <vt:lpstr>Flow Chart</vt:lpstr>
      <vt:lpstr>Experimental Design</vt:lpstr>
      <vt:lpstr>Data Transformations</vt:lpstr>
      <vt:lpstr>PowerPoint Presentation</vt:lpstr>
      <vt:lpstr>Flow Chart</vt:lpstr>
      <vt:lpstr>Statistical Significance - Replication</vt:lpstr>
      <vt:lpstr>Statistical Significance - Error</vt:lpstr>
      <vt:lpstr>Statistical Significance - Error</vt:lpstr>
      <vt:lpstr>Statistical Significance - Error</vt:lpstr>
      <vt:lpstr>Statistical Significance – Metabolomics Example</vt:lpstr>
      <vt:lpstr>PowerPoint Presentation</vt:lpstr>
      <vt:lpstr>Flow Chart</vt:lpstr>
      <vt:lpstr>Visualization</vt:lpstr>
      <vt:lpstr>Visualization</vt:lpstr>
      <vt:lpstr>Visualization</vt:lpstr>
      <vt:lpstr>Visualization</vt:lpstr>
      <vt:lpstr>Conclusions</vt:lpstr>
      <vt:lpstr>Conclusions</vt:lpstr>
      <vt:lpstr>Flash Updates</vt:lpstr>
      <vt:lpstr>PowerPoint Presentation</vt:lpstr>
    </vt:vector>
  </TitlesOfParts>
  <Company>Marine Biological Laboratory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G. McArthur</dc:creator>
  <cp:lastModifiedBy>Andrew G. McArthur</cp:lastModifiedBy>
  <cp:revision>1608</cp:revision>
  <dcterms:created xsi:type="dcterms:W3CDTF">2013-12-16T15:15:05Z</dcterms:created>
  <dcterms:modified xsi:type="dcterms:W3CDTF">2020-11-09T18:53:31Z</dcterms:modified>
</cp:coreProperties>
</file>