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48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65" r:id="rId19"/>
    <p:sldId id="651" r:id="rId20"/>
    <p:sldId id="650" r:id="rId21"/>
    <p:sldId id="652" r:id="rId22"/>
    <p:sldId id="666" r:id="rId23"/>
    <p:sldId id="590" r:id="rId24"/>
    <p:sldId id="625" r:id="rId25"/>
    <p:sldId id="627" r:id="rId26"/>
    <p:sldId id="653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6" r:id="rId35"/>
    <p:sldId id="637" r:id="rId36"/>
    <p:sldId id="638" r:id="rId37"/>
    <p:sldId id="659" r:id="rId38"/>
    <p:sldId id="667" r:id="rId39"/>
    <p:sldId id="660" r:id="rId40"/>
    <p:sldId id="657" r:id="rId41"/>
    <p:sldId id="655" r:id="rId42"/>
    <p:sldId id="656" r:id="rId43"/>
    <p:sldId id="658" r:id="rId44"/>
    <p:sldId id="668" r:id="rId45"/>
    <p:sldId id="664" r:id="rId46"/>
    <p:sldId id="56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DBFF20-F3F8-7F29-E8BC-5BAD2A4C2214}" name="Kathleen Houlahan" initials="" userId="S::houlahke@mcmaster.ca::6d0d1ab0-ca11-4f5d-a221-0734046160f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2"/>
    <p:restoredTop sz="94694"/>
  </p:normalViewPr>
  <p:slideViewPr>
    <p:cSldViewPr>
      <p:cViewPr varScale="1">
        <p:scale>
          <a:sx n="121" d="100"/>
          <a:sy n="121" d="100"/>
        </p:scale>
        <p:origin x="1360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CBBB-7FDD-B117-BB88-732010391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90CB9-6988-6F1C-1ADC-A5F1F029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70DA-A0D7-8C24-3FAD-B19DAA29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27E1-0C73-754A-BD0C-97E17D4DBE0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AECF-6F98-3537-ECD6-51519C22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728E-F85B-C382-4F05-49D47662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DC78-D228-EB42-A23D-2FDE19E9D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1DF8-E0C2-3502-3ADC-85C0A140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6F640-CF78-DB86-8EF9-8C36FB07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5CF1-AE19-ADB9-8D74-5B85062A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97BF-9F05-E85B-6C96-1E5ECA98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3F52A-58C5-6243-5DEA-1860E3B7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A5E3B6-6E25-8746-A1EF-0C61A376E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8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9244-09F6-BA8A-4B42-C305B8D3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AF82D-394D-0071-32C6-B02F9EAE0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C2B5-C750-16DA-3249-233F0685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F46B-FED6-F545-2BCD-84C5B9B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41B8-661C-850B-398B-5C5BDFC2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BA3A9-4E0B-FD49-BE1E-B8179035C6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D573-F495-41DA-19E8-3059EC49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5640-89DA-A341-DBFF-575634B9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354C-2278-8F51-2DCD-5BE1A3B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09BB-A05E-2A2E-07EC-67B50B7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523D-7556-1165-1D38-96886036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0F46-84F3-4841-A00A-8EAA56A98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3739-C77F-F58B-33F2-D3490F1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B06FE-4716-0E7C-406A-67BA2549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91F5-22BD-C7E7-4283-6B557985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0924F-8D62-1DA6-19FC-B588407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B91C-2DC0-11E8-88ED-9F02906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B18E3-807F-A74B-B9B0-A9E08F58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6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9154-66C6-5314-011E-B9360E7C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FD26-94B5-F24D-4FA9-07FB9F24D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AF02-1D00-8A4A-FFBE-AE2E958D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5908E-6057-634C-3557-24188935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AC26-F685-A63C-8B67-1AEAC2CB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24CA9-5599-2A9A-718C-D95CD2A5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A4FA1-8607-774C-AA86-B85150486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54EE-9271-0A55-1B82-6020359D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06EE-CBDB-DAAD-45C7-6051E803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5CAA-01F1-B258-0CB6-03BBFA14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4569F-B07D-A964-6251-234C53CA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DFC9D-170A-5680-69A6-892BD3B33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7B95A-D376-DEF1-4C46-D5B3F0FE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F5FA2-C6FC-D5F5-4EBA-B48F2E7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99F88-619B-C998-6748-B92C2A7F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DEFB5A-64A6-F140-A391-B0801BFA2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B46-FDF8-83E9-B3C6-89F99796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10B04-2BD1-B279-46C5-7318D4D9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E33E-3121-3070-6711-D3706D70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49259-9958-22D3-BDF0-1925B02B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0F981-277B-684F-AAEB-A34E77847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9E4C-8562-029A-4056-7932AA9F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030EB-F336-7E82-000A-B9707647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52284-62D1-65A4-B88F-B08FC8CA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76C80-C17C-B849-A7BB-D707942CF5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54E6-EA75-A783-7CE3-BFB49CC7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29F-EA89-5B3A-4360-3773FB6C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F18A-EE23-A6BE-971E-7E0025D0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2288-7F6C-4045-2D0C-5F56DB76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0E20-90B2-D39A-11FB-64C0D3C7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37C0F-D526-3ABE-8E70-6C50C04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B9732-B1FD-164D-AD68-D75168F368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DFE1-5159-DF18-E75A-87A1FC4E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3ECEC-75AB-4C2F-9ACA-30077AB7A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14F04-9885-280F-460F-2D4AAE56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F4DA-06D9-0C06-B1DD-0A62FB53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3B2C-A73B-151D-AB98-7057B2A3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D79DF-48FE-1D45-C728-09E0F9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60BCE-8921-4E48-960B-3B67C0815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A5078-24CB-4250-81A4-C4CA5981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8C37E-DAE1-084E-2F81-AAB595347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A244-686E-1B0C-A198-2E7780C8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ABF6-421E-4F6B-5813-D01C6255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FD8E-9E96-05F4-4AE8-5A2F9F13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2CFD5FCD-E7F1-EF43-8B4F-0EEE40AC4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9FD39C-B7DC-31CA-C928-52AB18E3B2D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02BD50-B93A-2341-F615-7C5B6421291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sp.tiff">
            <a:extLst>
              <a:ext uri="{FF2B5EF4-FFF2-40B4-BE49-F238E27FC236}">
                <a16:creationId xmlns:a16="http://schemas.microsoft.com/office/drawing/2014/main" id="{F791E6A9-609C-5BD9-F64D-FE8B66798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7" name="Picture 6" descr="stats.tiff">
            <a:extLst>
              <a:ext uri="{FF2B5EF4-FFF2-40B4-BE49-F238E27FC236}">
                <a16:creationId xmlns:a16="http://schemas.microsoft.com/office/drawing/2014/main" id="{E06ED111-95CD-7657-298F-0CA14EC8D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91153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 bwMode="auto">
          <a:xfrm>
            <a:off x="5220072" y="36450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060848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63691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sp.tiff">
            <a:extLst>
              <a:ext uri="{FF2B5EF4-FFF2-40B4-BE49-F238E27FC236}">
                <a16:creationId xmlns:a16="http://schemas.microsoft.com/office/drawing/2014/main" id="{1D84B8A0-C3B7-7008-8E2E-A5B4F4C7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8" name="Picture 7" descr="stats.tiff">
            <a:extLst>
              <a:ext uri="{FF2B5EF4-FFF2-40B4-BE49-F238E27FC236}">
                <a16:creationId xmlns:a16="http://schemas.microsoft.com/office/drawing/2014/main" id="{A878077C-3D3A-9F03-BE16-4E93081AC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5254092" y="3068960"/>
            <a:ext cx="758068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H="1" flipV="1">
            <a:off x="6156176" y="3068960"/>
            <a:ext cx="216024" cy="3168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 flipV="1">
            <a:off x="6732240" y="3068960"/>
            <a:ext cx="1080120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C332A1-01A6-3352-F657-D9163883EB09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91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A </a:t>
            </a:r>
            <a:r>
              <a:rPr lang="en-US" sz="3200" b="1" u="sng"/>
              <a:t>H</a:t>
            </a:r>
            <a:r>
              <a:rPr lang="en-US" sz="3200" b="1"/>
              <a:t>igh </a:t>
            </a:r>
            <a:r>
              <a:rPr lang="en-US" sz="3200" b="1" u="sng"/>
              <a:t>S</a:t>
            </a:r>
            <a:r>
              <a:rPr lang="en-US" sz="3200" b="1"/>
              <a:t>coring </a:t>
            </a:r>
            <a:r>
              <a:rPr lang="en-US" sz="3200" b="1" u="sng"/>
              <a:t>P</a:t>
            </a:r>
            <a:r>
              <a:rPr lang="en-US" sz="3200" b="1"/>
              <a:t>air (HSP)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sp.tiff">
            <a:extLst>
              <a:ext uri="{FF2B5EF4-FFF2-40B4-BE49-F238E27FC236}">
                <a16:creationId xmlns:a16="http://schemas.microsoft.com/office/drawing/2014/main" id="{5A22F2E7-6017-AEFC-73C0-CDF2C738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8" name="Picture 7" descr="stats.tiff">
            <a:extLst>
              <a:ext uri="{FF2B5EF4-FFF2-40B4-BE49-F238E27FC236}">
                <a16:creationId xmlns:a16="http://schemas.microsoft.com/office/drawing/2014/main" id="{22A9ED55-9A1C-4054-1839-74304CEDF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cxnSpLocks/>
          </p:cNvCxnSpPr>
          <p:nvPr/>
        </p:nvCxnSpPr>
        <p:spPr bwMode="auto">
          <a:xfrm flipV="1">
            <a:off x="5254092" y="4833257"/>
            <a:ext cx="18552" cy="1332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V="1">
            <a:off x="6372200" y="4826294"/>
            <a:ext cx="84957" cy="1411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 flipV="1">
            <a:off x="7653647" y="4857008"/>
            <a:ext cx="158713" cy="13082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2D5396-B9F6-B5F1-BCE4-AC94DD87D3B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91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A </a:t>
            </a:r>
            <a:r>
              <a:rPr lang="en-US" sz="3200" b="1" u="sng"/>
              <a:t>H</a:t>
            </a:r>
            <a:r>
              <a:rPr lang="en-US" sz="3200" b="1"/>
              <a:t>igh </a:t>
            </a:r>
            <a:r>
              <a:rPr lang="en-US" sz="3200" b="1" u="sng"/>
              <a:t>S</a:t>
            </a:r>
            <a:r>
              <a:rPr lang="en-US" sz="3200" b="1"/>
              <a:t>coring </a:t>
            </a:r>
            <a:r>
              <a:rPr lang="en-US" sz="3200" b="1" u="sng"/>
              <a:t>P</a:t>
            </a:r>
            <a:r>
              <a:rPr lang="en-US" sz="3200" b="1"/>
              <a:t>air (HSP)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04422" y="4826294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12204E-D71F-A2E2-4284-C5A411B7DFF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91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A </a:t>
            </a:r>
            <a:r>
              <a:rPr lang="en-US" sz="3200" b="1" u="sng"/>
              <a:t>H</a:t>
            </a:r>
            <a:r>
              <a:rPr lang="en-US" sz="3200" b="1"/>
              <a:t>igh </a:t>
            </a:r>
            <a:r>
              <a:rPr lang="en-US" sz="3200" b="1" u="sng"/>
              <a:t>S</a:t>
            </a:r>
            <a:r>
              <a:rPr lang="en-US" sz="3200" b="1"/>
              <a:t>coring </a:t>
            </a:r>
            <a:r>
              <a:rPr lang="en-US" sz="3200" b="1" u="sng"/>
              <a:t>P</a:t>
            </a:r>
            <a:r>
              <a:rPr lang="en-US" sz="3200" b="1"/>
              <a:t>air (HSP)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 bwMode="auto">
          <a:xfrm flipH="1" flipV="1">
            <a:off x="2195736" y="4844495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4844495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CB95E2-9425-B737-230F-247453A1EAE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91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7" name="Picture 6" descr="hsp.tiff">
            <a:extLst>
              <a:ext uri="{FF2B5EF4-FFF2-40B4-BE49-F238E27FC236}">
                <a16:creationId xmlns:a16="http://schemas.microsoft.com/office/drawing/2014/main" id="{B797913C-5119-1610-71A4-AD4CC0022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8" name="Picture 7" descr="stats.tiff">
            <a:extLst>
              <a:ext uri="{FF2B5EF4-FFF2-40B4-BE49-F238E27FC236}">
                <a16:creationId xmlns:a16="http://schemas.microsoft.com/office/drawing/2014/main" id="{B2B44A15-036A-B6DB-05B9-38F3B66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cxnSpLocks/>
          </p:cNvCxnSpPr>
          <p:nvPr/>
        </p:nvCxnSpPr>
        <p:spPr bwMode="auto">
          <a:xfrm flipH="1" flipV="1">
            <a:off x="2267744" y="4869160"/>
            <a:ext cx="504056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  <p:pic>
        <p:nvPicPr>
          <p:cNvPr id="2" name="Picture 1" descr="hsp.tiff">
            <a:extLst>
              <a:ext uri="{FF2B5EF4-FFF2-40B4-BE49-F238E27FC236}">
                <a16:creationId xmlns:a16="http://schemas.microsoft.com/office/drawing/2014/main" id="{5E6DFD7F-39EC-0B81-92EB-CE9CF61B9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11" y="964084"/>
            <a:ext cx="6501830" cy="3240360"/>
          </a:xfrm>
          <a:prstGeom prst="rect">
            <a:avLst/>
          </a:prstGeom>
        </p:spPr>
      </p:pic>
      <p:pic>
        <p:nvPicPr>
          <p:cNvPr id="5" name="Picture 4" descr="stats.tiff">
            <a:extLst>
              <a:ext uri="{FF2B5EF4-FFF2-40B4-BE49-F238E27FC236}">
                <a16:creationId xmlns:a16="http://schemas.microsoft.com/office/drawing/2014/main" id="{421C2828-38FC-C982-0586-DD4621CC5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54" y="4255019"/>
            <a:ext cx="7658100" cy="5207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49367D9-D5EC-E5C5-5B6C-7419992AB876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91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39E518-B9C2-FB18-22BB-A6328642329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BLAST Programs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747203-07A1-BD13-37C8-13D658F49D3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52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/>
              <a:t>H</a:t>
            </a:r>
            <a:r>
              <a:rPr lang="en-US" sz="3200" b="1"/>
              <a:t>idden </a:t>
            </a:r>
            <a:r>
              <a:rPr lang="en-US" sz="3200" b="1" u="sng"/>
              <a:t>M</a:t>
            </a:r>
            <a:r>
              <a:rPr lang="en-US" sz="3200" b="1"/>
              <a:t>arkov </a:t>
            </a:r>
            <a:r>
              <a:rPr lang="en-US" sz="3200" b="1" u="sng"/>
              <a:t>M</a:t>
            </a:r>
            <a:r>
              <a:rPr lang="en-US" sz="3200" b="1"/>
              <a:t>odels (HMMs)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74751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CCF3F52-A8B6-9403-F95B-52138C31CD0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74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Pfam Iron Hydrogenase HMM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5874BF6-64CA-49DD-E7FA-D3563EF5C3A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74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Pfam Iron Hydrogenase HMM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EA0DDF8-667E-F983-798A-9424E001424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174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Pfam Iron Hydrogenase HMM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35440B8-3918-EDAD-AFE3-4BADF032969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1CB10A3-44B7-2C40-B577-0FB5F1E2AA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152128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9F9857-58DA-AFE8-EE7D-18FFEBF8BB8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HMMs in Pfam / Hmmer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224136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835DB56-CFA7-1B87-A2B9-C7BE78E20F90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171400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/>
              <a:t>What about finding short sequences?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AEABB986-CA48-FCED-FBC2-614ABD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772400" cy="2358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4370D-08AC-FD90-47AE-1E2776A3A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68" y="1700808"/>
            <a:ext cx="7822271" cy="8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494F0A-6F44-EDD5-FA1A-BA4C354C750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0801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76A5C1-57E7-CDB4-26DC-6FDB2E6636DF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5883FF6-C959-0C62-5222-81C47C22BEC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7BC2F70-0F49-A66E-5B81-AF67FA56EC6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95099"/>
            <a:ext cx="8568952" cy="1224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</TotalTime>
  <Words>4272</Words>
  <Application>Microsoft Macintosh PowerPoint</Application>
  <PresentationFormat>On-screen Show (4:3)</PresentationFormat>
  <Paragraphs>861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Aptos Display</vt:lpstr>
      <vt:lpstr>Arial</vt:lpstr>
      <vt:lpstr>Calibri</vt:lpstr>
      <vt:lpstr>Courier New</vt:lpstr>
      <vt:lpstr>Times</vt:lpstr>
      <vt:lpstr>Office Theme</vt:lpstr>
      <vt:lpstr>Biochem 3BP3  Sequence Similarity &amp; Searching </vt:lpstr>
      <vt:lpstr>Why Sequence Analysis?</vt:lpstr>
      <vt:lpstr>There are many methods – we’ll focus on three</vt:lpstr>
      <vt:lpstr>PowerPoint Presentation</vt:lpstr>
      <vt:lpstr>PowerPoint Presentation</vt:lpstr>
      <vt:lpstr>Moore’s Law &amp; Kryder’s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High Scoring Pair (HSP)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BLAST use physico-chemical properties?</vt:lpstr>
      <vt:lpstr>BLAST Programs</vt:lpstr>
      <vt:lpstr>PowerPoint Presentation</vt:lpstr>
      <vt:lpstr>BLAST is not Functional Biology</vt:lpstr>
      <vt:lpstr>Hidden Markov Models (HMMs)</vt:lpstr>
      <vt:lpstr>PowerPoint Presentation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Markov Models (HMMs)</vt:lpstr>
      <vt:lpstr>HMMs in Pfam / Hmmer</vt:lpstr>
      <vt:lpstr>PowerPoint Presentation</vt:lpstr>
      <vt:lpstr>What about finding short sequences?</vt:lpstr>
      <vt:lpstr>PowerPoint Presentation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Kathleen Houlahan</cp:lastModifiedBy>
  <cp:revision>1239</cp:revision>
  <dcterms:created xsi:type="dcterms:W3CDTF">2013-12-16T15:15:05Z</dcterms:created>
  <dcterms:modified xsi:type="dcterms:W3CDTF">2025-08-08T17:18:07Z</dcterms:modified>
</cp:coreProperties>
</file>