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7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23" r:id="rId13"/>
    <p:sldId id="702" r:id="rId14"/>
    <p:sldId id="703" r:id="rId15"/>
    <p:sldId id="705" r:id="rId16"/>
    <p:sldId id="706" r:id="rId17"/>
    <p:sldId id="704" r:id="rId18"/>
    <p:sldId id="707" r:id="rId19"/>
    <p:sldId id="708" r:id="rId20"/>
    <p:sldId id="727" r:id="rId21"/>
    <p:sldId id="728" r:id="rId22"/>
    <p:sldId id="709" r:id="rId23"/>
    <p:sldId id="724" r:id="rId24"/>
    <p:sldId id="711" r:id="rId25"/>
    <p:sldId id="729" r:id="rId26"/>
    <p:sldId id="730" r:id="rId27"/>
    <p:sldId id="717" r:id="rId28"/>
    <p:sldId id="718" r:id="rId29"/>
    <p:sldId id="719" r:id="rId30"/>
    <p:sldId id="720" r:id="rId31"/>
    <p:sldId id="713" r:id="rId32"/>
    <p:sldId id="721" r:id="rId33"/>
    <p:sldId id="725" r:id="rId34"/>
    <p:sldId id="715" r:id="rId35"/>
    <p:sldId id="71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5"/>
    <p:restoredTop sz="94729"/>
  </p:normalViewPr>
  <p:slideViewPr>
    <p:cSldViewPr>
      <p:cViewPr varScale="1">
        <p:scale>
          <a:sx n="115" d="100"/>
          <a:sy n="115" d="100"/>
        </p:scale>
        <p:origin x="1016" y="200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E84F-CA0F-F3F1-B11C-05715871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4007D-A6F5-1281-1A3B-D8D0B0CB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82E9-9958-2F50-AC82-4966AE52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340F-EB3C-814E-8CF6-E0459DBB578D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D1DC-45D2-8F15-979A-F76784F8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828A-6522-3C15-CC48-D2EB7FF6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A53-597F-F64F-8E34-BA2E7A65C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A185-B097-EC62-7093-A1D5350F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F80D-2B05-02C4-29C7-415FD4AE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9E7A-C46B-235A-BE9B-6B586A62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460F-E6F1-473F-EAF8-67F2DEC2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9C74-22D4-2DF4-593B-CB952FAB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5E3B6-6E25-8746-A1EF-0C61A376E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2EF2-FC51-3C34-3440-9B2854A38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43B9-FB7A-95D4-5206-D67DD5E2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1C80-E2B2-D4D2-C4C4-F94839BA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7421-5DD7-F4B1-B1E3-7E4C9E63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56B3-BF06-4FA9-2F3D-707DD661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A3A9-4E0B-FD49-BE1E-B8179035C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F5E5-F420-BD6A-F6BB-B2B84A26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8661-3CEE-8911-3F22-3086A04C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78DA-BA35-C561-2B1B-B5A42647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B693-DBF1-0902-A581-0BF9DE00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21F6-1F46-0521-CC03-B5F5507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0F46-84F3-4841-A00A-8EAA56A98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10F-6D42-98F9-D77A-0B38EE30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A62A-9558-B9AD-B2E6-531DB9EF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90C-7437-9E11-583B-4E429733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01C5-F34A-82E9-DD27-95FB2661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F8E9-802A-20D0-5F82-62AEF228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B18E3-807F-A74B-B9B0-A9E08F58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1324-4B2B-2D6E-DA47-C768F504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F26-7594-30F4-192D-80655C84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5AFA-51C4-B8EF-2879-281CA2EA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011E2-755C-C4CD-8558-D90C40E7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59642-EE40-848D-DA1C-F3736B35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B3FB1-B4D9-E56D-003E-17C8DAA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4FA1-8607-774C-AA86-B85150486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25A6-FD09-6809-277F-D587E732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A403-FA95-6B04-E3AB-0D4FFAC9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6865-DA91-D932-7392-ACA5B7D1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00B66-A797-6651-93C8-F5313B1C4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2B3E3-77D6-9F7C-9B75-1173C3D2B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6D88B-68A5-D690-378D-B613DD62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0D2A2-596E-C444-C3AB-05080539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EED2-709A-87F9-3DD3-CE25B4D4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FB5A-64A6-F140-A391-B0801BFA2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05E4-DEB7-CD91-B6B9-EC7A47C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3ECCA-5541-7B9D-C94C-A2FE24B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5A8AD-EA31-B5CD-CF59-4E70C76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8A051-EB2D-02C0-084A-89294327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F981-277B-684F-AAEB-A34E77847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58C2-D0E5-65DD-6719-431A8266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20350-B58B-33DF-30DA-61081CF0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E8E63-6196-B8BD-7AA3-A6A5954F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6C80-C17C-B849-A7BB-D707942CF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CFE-D6E7-76A4-6B01-4C43169F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4098-00E1-5CCE-F914-305F3354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B0064-2931-AB89-FC0C-9B471CB6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43A5-CCEF-26DC-CFD6-A877BDBE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864D-8440-9A99-E0E3-844F4DA7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717B-00FB-6DFF-704E-50486767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B9732-B1FD-164D-AD68-D75168F36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02B0-632C-A279-DFBD-3F5222EB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AB988-3CAC-7529-3441-A0E3BEDFF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F516A-C924-E425-1DBE-105ECC89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7C35-D2C1-234E-7D88-F3455D19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AFF6-39ED-ADE6-43D4-DA1D8FA6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FB68-2DE9-4E1A-3899-63DC56F2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0BCE-8921-4E48-960B-3B67C0815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9386B-2C1F-5991-2884-7CDA2DF3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6F6F-F1DD-2595-0354-47462228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E10A-8F58-2659-1E19-9269DF2F8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EFF1-3600-94A2-BF85-24391385E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3C51-3C3F-6864-B170-F3B8BA4AE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2CFD5FCD-E7F1-EF43-8B4F-0EEE40AC4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ADEBD8-53D4-8F9F-7C49-808DDCE9199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Bi-directional sequence (aka Mate Pairs)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D2ED7C-E586-A8BA-800F-165627AEC7B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Bi-directional sequence (aka Mate Pairs)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923443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250 bp mate pairs but 100s-fold coverage</a:t>
            </a:r>
            <a:endParaRPr lang="en-US" sz="2000" b="1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7951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AFD94E9-922F-1188-0D49-5FB5D469F29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79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A5QC / SSPACE ‘Finishing’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7ED962-2B09-473A-5538-8EC5414C613A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79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A5QC / SSPACE ‘Finishing’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9B3761-CA0C-E9E0-11F4-ED8D3976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667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5379EF-01BF-D002-9640-ABA443F4B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repeat!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034CF8-F7B6-22B3-28D3-304BB9C1D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2EDFB97-7B26-6697-9139-4CAE81AF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95064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1A255C-019B-392E-D3D4-973B17668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20" y="1628800"/>
            <a:ext cx="4497269" cy="254012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B578AE0-A287-E863-656F-493C650C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Bruijn graphs, Eulerian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43633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B5B6-F677-36A5-4994-84EF57499002}"/>
              </a:ext>
            </a:extLst>
          </p:cNvPr>
          <p:cNvSpPr txBox="1"/>
          <p:nvPr/>
        </p:nvSpPr>
        <p:spPr>
          <a:xfrm>
            <a:off x="3851920" y="764704"/>
            <a:ext cx="37616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See demo video on GitHub!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9073008" cy="87100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bases ≥ Q40 = 5,243,991 (99.9% of assembly; Q40 = 1 in 10,000 error rate)</a:t>
            </a:r>
            <a:endParaRPr lang="is-IS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b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b="1" dirty="0">
                <a:solidFill>
                  <a:srgbClr val="FFC000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b="1" dirty="0">
                <a:solidFill>
                  <a:srgbClr val="FFC000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sum of all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contigs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cs-CZ" sz="1400" dirty="0">
                <a:solidFill>
                  <a:schemeClr val="bg2">
                    <a:lumMod val="25000"/>
                  </a:schemeClr>
                </a:solidFill>
              </a:rPr>
              <a:t>4,740,890 </a:t>
            </a:r>
            <a:r>
              <a:rPr lang="cs-CZ" sz="1400" dirty="0" err="1">
                <a:solidFill>
                  <a:schemeClr val="bg2">
                    <a:lumMod val="25000"/>
                  </a:schemeClr>
                </a:solidFill>
              </a:rPr>
              <a:t>bp</a:t>
            </a:r>
            <a:endParaRPr lang="cs-CZ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1400" dirty="0">
                <a:solidFill>
                  <a:schemeClr val="bg2">
                    <a:lumMod val="25000"/>
                  </a:schemeClr>
                </a:solidFill>
              </a:rPr>
              <a:t>1/2 sum </a:t>
            </a:r>
            <a:r>
              <a:rPr lang="cs-CZ" sz="1400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cs-CZ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2">
                    <a:lumMod val="25000"/>
                  </a:schemeClr>
                </a:solidFill>
              </a:rPr>
              <a:t>all</a:t>
            </a:r>
            <a:r>
              <a:rPr lang="cs-CZ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2">
                    <a:lumMod val="25000"/>
                  </a:schemeClr>
                </a:solidFill>
              </a:rPr>
              <a:t>contigs</a:t>
            </a:r>
            <a:r>
              <a:rPr lang="cs-CZ" sz="14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is-IS" sz="1400" dirty="0">
                <a:solidFill>
                  <a:schemeClr val="bg2">
                    <a:lumMod val="25000"/>
                  </a:schemeClr>
                </a:solidFill>
              </a:rPr>
              <a:t>2,370,445 bp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795781" y="1877571"/>
            <a:ext cx="234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contigs contain 1/2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this is the N50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contig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, with length </a:t>
            </a:r>
            <a:r>
              <a:rPr lang="is-IS" sz="1200" dirty="0">
                <a:solidFill>
                  <a:schemeClr val="bg2">
                    <a:lumMod val="25000"/>
                  </a:schemeClr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N50 is the size of the </a:t>
            </a:r>
            <a:r>
              <a:rPr lang="en-US" sz="1200" dirty="0" err="1"/>
              <a:t>contig</a:t>
            </a:r>
            <a:r>
              <a:rPr lang="en-US" sz="1200" dirty="0"/>
              <a:t> which, along with all larger </a:t>
            </a:r>
            <a:r>
              <a:rPr lang="en-US" sz="1200" dirty="0" err="1"/>
              <a:t>contigs</a:t>
            </a:r>
            <a:r>
              <a:rPr lang="en-US" sz="1200" dirty="0"/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708191" y="1600572"/>
            <a:ext cx="243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710754" y="1312540"/>
            <a:ext cx="243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708191" y="1024508"/>
            <a:ext cx="243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49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>
                    <a:lumMod val="25000"/>
                  </a:schemeClr>
                </a:solidFill>
              </a:rPr>
              <a:t>N50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mr-IN" sz="1200" b="1" dirty="0">
                <a:solidFill>
                  <a:schemeClr val="bg2">
                    <a:lumMod val="25000"/>
                  </a:schemeClr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23D01-2714-A561-4321-CDF17D30FBE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Finishing, Validation, Confidence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7E0DA-C2E7-55B1-CB07-0252C66B6D0D}"/>
              </a:ext>
            </a:extLst>
          </p:cNvPr>
          <p:cNvSpPr txBox="1"/>
          <p:nvPr/>
        </p:nvSpPr>
        <p:spPr>
          <a:xfrm>
            <a:off x="6228184" y="236831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26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FE8D4C34-B6C9-0F02-3373-CD0A7C4A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4" y="1772663"/>
            <a:ext cx="7772400" cy="12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5673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98444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924944"/>
            <a:ext cx="5400600" cy="2975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4177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2269</Words>
  <Application>Microsoft Macintosh PowerPoint</Application>
  <PresentationFormat>On-screen Show (4:3)</PresentationFormat>
  <Paragraphs>335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Times</vt:lpstr>
      <vt:lpstr>Office Theme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PowerPoint Presentation</vt:lpstr>
      <vt:lpstr>PowerPoint Presentation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PowerPoint Presentation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Kathleen Houlahan</cp:lastModifiedBy>
  <cp:revision>1515</cp:revision>
  <dcterms:created xsi:type="dcterms:W3CDTF">2013-12-16T15:15:05Z</dcterms:created>
  <dcterms:modified xsi:type="dcterms:W3CDTF">2025-08-08T19:23:13Z</dcterms:modified>
</cp:coreProperties>
</file>