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40"/>
  </p:notesMasterIdLst>
  <p:sldIdLst>
    <p:sldId id="662" r:id="rId2"/>
    <p:sldId id="584" r:id="rId3"/>
    <p:sldId id="721" r:id="rId4"/>
    <p:sldId id="722" r:id="rId5"/>
    <p:sldId id="723" r:id="rId6"/>
    <p:sldId id="724" r:id="rId7"/>
    <p:sldId id="725" r:id="rId8"/>
    <p:sldId id="692" r:id="rId9"/>
    <p:sldId id="726" r:id="rId10"/>
    <p:sldId id="758" r:id="rId11"/>
    <p:sldId id="727" r:id="rId12"/>
    <p:sldId id="728" r:id="rId13"/>
    <p:sldId id="729" r:id="rId14"/>
    <p:sldId id="730" r:id="rId15"/>
    <p:sldId id="755" r:id="rId16"/>
    <p:sldId id="754" r:id="rId17"/>
    <p:sldId id="731" r:id="rId18"/>
    <p:sldId id="732" r:id="rId19"/>
    <p:sldId id="733" r:id="rId20"/>
    <p:sldId id="734" r:id="rId21"/>
    <p:sldId id="735" r:id="rId22"/>
    <p:sldId id="737" r:id="rId23"/>
    <p:sldId id="756" r:id="rId24"/>
    <p:sldId id="740" r:id="rId25"/>
    <p:sldId id="739" r:id="rId26"/>
    <p:sldId id="741" r:id="rId27"/>
    <p:sldId id="742" r:id="rId28"/>
    <p:sldId id="743" r:id="rId29"/>
    <p:sldId id="744" r:id="rId30"/>
    <p:sldId id="745" r:id="rId31"/>
    <p:sldId id="746" r:id="rId32"/>
    <p:sldId id="747" r:id="rId33"/>
    <p:sldId id="757" r:id="rId34"/>
    <p:sldId id="750" r:id="rId35"/>
    <p:sldId id="749" r:id="rId36"/>
    <p:sldId id="751" r:id="rId37"/>
    <p:sldId id="752" r:id="rId38"/>
    <p:sldId id="71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4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9"/>
    <p:restoredTop sz="94729"/>
  </p:normalViewPr>
  <p:slideViewPr>
    <p:cSldViewPr>
      <p:cViewPr varScale="1">
        <p:scale>
          <a:sx n="115" d="100"/>
          <a:sy n="115" d="100"/>
        </p:scale>
        <p:origin x="816" y="200"/>
      </p:cViewPr>
      <p:guideLst>
        <p:guide orient="horz" pos="981"/>
        <p:guide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13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44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0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4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57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C372-71C7-D5B7-DFC3-40550AF2A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01418-859C-9DF2-6FF2-5178B8579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EDB57-6D6E-CB5C-23F1-C662DFF6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DDD-6987-E645-833E-C459B421A24D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5B9FB-59FA-30AF-178E-4A120FCB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4E490-E211-A20D-29B1-3F2BCAD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AFB7-1DC8-A349-AE3F-497BEDB6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8AF-FF8C-2FD7-7C36-2EBB41F4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DDC2A-7C72-15D4-FF37-239716F10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8325-0824-FF27-4C81-14171F68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E770C-B430-0DCB-D9CD-C8DBBDCE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8AEC-709A-004A-86E3-9AAB2DFF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5E3B6-6E25-8746-A1EF-0C61A376E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0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B6096-B63D-B105-42D9-600D1A7B8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208C8-43EA-9DBE-1328-00911975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56159-B1F4-0A17-F9E4-C3002985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4F5F9-DB0F-2B1C-86F3-2605AB1D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36F15-329A-0948-64C9-BD6E51A7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BA3A9-4E0B-FD49-BE1E-B8179035C6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C159-3520-3F68-E232-ECED21C4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8339-C699-BE27-CB8C-9B5ED300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D45A-E85A-2CBA-63F4-DC5EE25C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21C9-4FE2-47AD-25F9-499F9472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AFB05-FDAD-63F6-F401-9106B02E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470F46-84F3-4841-A00A-8EAA56A98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5D97-0764-8D87-C287-00255E6D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F294-D358-7EC2-5F16-ED571BEF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2D04-F830-CF85-71CA-0FD87D78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E171A-AFDE-56BD-A1DB-217C53F6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B25A-044C-AF98-63C4-64A8E98B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B18E3-807F-A74B-B9B0-A9E08F5863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5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4E82-9B46-E537-5D31-470ECE8D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D4301-5B88-117C-D782-F6D3DA48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81EB7-5171-F9ED-7B30-CC4684D8B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03101-3A27-9261-BED5-E84F9D43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C0A62-38B7-D1ED-F892-9979444E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01D80-F045-993F-7A9A-8A700F30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4FA1-8607-774C-AA86-B851504868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9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C5EE-2185-0ABC-3F0C-8FB1CE31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5008F-869A-4115-117A-641199AB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EF527-2B1B-E437-EF66-8CFDF486B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4C7DB-7910-5137-474D-91D333629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B88D5-9CEE-A329-0B2F-792A052ED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793CD-5C0C-930A-970D-D74407CC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E7392-DEA6-6E22-A3D6-444F7D51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D583C-8839-1709-09D7-C7EE63C3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DEFB5A-64A6-F140-A391-B0801BFA2F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2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2AFC-1B1B-8658-51F6-344E02F0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1F478-6092-DACB-BCF9-E9BC520F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8E342-4F61-F697-E457-2BB1CA7F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4758C-9840-9247-7BA9-5763B758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0F981-277B-684F-AAEB-A34E77847A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49711-EF80-059E-86EA-40C35E4E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58D5A-CA61-8C62-1D0A-DCAAD535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BB1BA-527D-1BA2-53EA-B232C352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76C80-C17C-B849-A7BB-D707942CF5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7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AE5A-E41D-3D8F-C0CC-07309295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0DC0-0273-9BD4-C732-2E24690D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F46B1-6347-6F1F-033F-7E87EBFA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65221-D7B2-CD4B-0E53-90479854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F81AD-8E0D-6F1D-FE5F-284F6980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3AAE8-F0F5-C30A-D647-0E46DC09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B9732-B1FD-164D-AD68-D75168F368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9A3-309F-1858-23B8-0EA2A620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EC4AC-8F75-48A7-D533-B716A09B5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98C99-D904-DE64-80DF-852B9B922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07D90-5BD1-D116-25E4-DD8943CC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3C499-AFE4-F8DD-63B2-FE4399B7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B9D7A-FE03-8A70-1220-B5677D0B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60BCE-8921-4E48-960B-3B67C08157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2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FDA2B-4896-7AA7-49D8-8798CDB2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4128-65B2-99AA-60EE-EEFF87E6A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0730-29B4-6D41-1F1D-A7735385D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24DFE-E342-90B4-C2BD-F34B6D650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E9BCE-CE43-558E-9B18-9DEF9C804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2CFD5FCD-E7F1-EF43-8B4F-0EEE40AC4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Molecular Epidemiology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2019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Origin of Epidemiology </a:t>
            </a:r>
            <a:r>
              <a:rPr lang="mr-IN" sz="3200" b="1" dirty="0"/>
              <a:t>–</a:t>
            </a:r>
            <a:r>
              <a:rPr lang="en-US" sz="3200" b="1" dirty="0"/>
              <a:t> Cholera in London</a:t>
            </a:r>
            <a:endParaRPr lang="en-US" sz="3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196752"/>
            <a:ext cx="5028106" cy="466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7544" y="5877272"/>
            <a:ext cx="64552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ralucanicola.github.io</a:t>
            </a:r>
            <a:r>
              <a:rPr lang="en-US" sz="1100" dirty="0"/>
              <a:t>/cholera-map-3D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864096" cy="1400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17032"/>
            <a:ext cx="1008112" cy="151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4168" y="2636912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John Snow</a:t>
            </a:r>
          </a:p>
          <a:p>
            <a:r>
              <a:rPr lang="en-US" sz="1200" dirty="0"/>
              <a:t>(1813-1858)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4168" y="5229200"/>
            <a:ext cx="23042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Broad Street Pump</a:t>
            </a:r>
          </a:p>
        </p:txBody>
      </p:sp>
    </p:spTree>
    <p:extLst>
      <p:ext uri="{BB962C8B-B14F-4D97-AF65-F5344CB8AC3E}">
        <p14:creationId xmlns:p14="http://schemas.microsoft.com/office/powerpoint/2010/main" val="399024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Motivation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Clinical </a:t>
            </a:r>
            <a:r>
              <a:rPr lang="en-US" sz="2000" dirty="0"/>
              <a:t>(i.e. patient level)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r>
              <a:rPr lang="en-US" sz="2000" dirty="0"/>
              <a:t>When an infection is suspected, it can take up to 72 hours to culture from a swab – precious time during which: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Inappropriate antibiotics are administered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Condition can worsen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Unnecessary exposure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Expensive hospital isolation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It’s now possible (and cheap enough) to directly sequence clinical samples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r>
              <a:rPr lang="en-US" sz="2000" b="1" dirty="0"/>
              <a:t>Public Health</a:t>
            </a:r>
            <a:r>
              <a:rPr lang="en-US" sz="2000" dirty="0"/>
              <a:t> (i.e. community level)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Historical migration patterns, humans and animals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Identify source of pathogen or contamination of the food chain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Is there a point source or are cases unrelated?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Existing tools lack resolution that DNA sequencing can provide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160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24136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</p:spTree>
    <p:extLst>
      <p:ext uri="{BB962C8B-B14F-4D97-AF65-F5344CB8AC3E}">
        <p14:creationId xmlns:p14="http://schemas.microsoft.com/office/powerpoint/2010/main" val="276895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13615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  <p:pic>
        <p:nvPicPr>
          <p:cNvPr id="2" name="Picture 1" descr="hait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276872"/>
            <a:ext cx="5775951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2489920"/>
            <a:ext cx="2915816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Sequencing of genomes to determine relationships among </a:t>
            </a:r>
            <a:r>
              <a:rPr lang="en-US" sz="1600" i="1" dirty="0"/>
              <a:t>V. </a:t>
            </a:r>
            <a:r>
              <a:rPr lang="en-US" sz="1600" i="1" dirty="0" err="1"/>
              <a:t>cholerae</a:t>
            </a:r>
            <a:r>
              <a:rPr lang="en-US" sz="1600" i="1" dirty="0"/>
              <a:t> </a:t>
            </a:r>
            <a:r>
              <a:rPr lang="en-US" sz="1600" dirty="0"/>
              <a:t>strains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Nucleotide difference among strains used in a </a:t>
            </a:r>
            <a:r>
              <a:rPr lang="en-US" sz="1600" dirty="0" err="1"/>
              <a:t>RAxML</a:t>
            </a:r>
            <a:r>
              <a:rPr lang="en-US" sz="1600" dirty="0"/>
              <a:t> analysis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Haiti strains had their origins in South Asia, likely via Bangladeshi relief workers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36815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can provide a global perspective on disease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62223"/>
            <a:ext cx="7882596" cy="34911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</p:spTree>
    <p:extLst>
      <p:ext uri="{BB962C8B-B14F-4D97-AF65-F5344CB8AC3E}">
        <p14:creationId xmlns:p14="http://schemas.microsoft.com/office/powerpoint/2010/main" val="203676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COVID-19</a:t>
            </a:r>
            <a:endParaRPr lang="en-US" sz="3200" dirty="0"/>
          </a:p>
        </p:txBody>
      </p:sp>
      <p:pic>
        <p:nvPicPr>
          <p:cNvPr id="7" name="Picture 6" descr="A close up of a flower&#10;&#10;Description automatically generated">
            <a:extLst>
              <a:ext uri="{FF2B5EF4-FFF2-40B4-BE49-F238E27FC236}">
                <a16:creationId xmlns:a16="http://schemas.microsoft.com/office/drawing/2014/main" id="{51D17B2D-FED7-104A-A8D1-06B19F76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88640"/>
            <a:ext cx="2476481" cy="1650987"/>
          </a:xfrm>
          <a:prstGeom prst="rect">
            <a:avLst/>
          </a:prstGeom>
        </p:spPr>
      </p:pic>
      <p:pic>
        <p:nvPicPr>
          <p:cNvPr id="13" name="Picture 12" descr="A picture containing implement, stationary, screenshot&#10;&#10;Description automatically generated">
            <a:extLst>
              <a:ext uri="{FF2B5EF4-FFF2-40B4-BE49-F238E27FC236}">
                <a16:creationId xmlns:a16="http://schemas.microsoft.com/office/drawing/2014/main" id="{6C3E63E1-EE51-1046-9260-AF3EA3FDD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76" y="1364432"/>
            <a:ext cx="5638620" cy="42716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43682B-7E58-FA4C-9598-F16589B29AEF}"/>
              </a:ext>
            </a:extLst>
          </p:cNvPr>
          <p:cNvSpPr txBox="1"/>
          <p:nvPr/>
        </p:nvSpPr>
        <p:spPr>
          <a:xfrm>
            <a:off x="380538" y="5636114"/>
            <a:ext cx="12987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nextstrain.org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1608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99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7" name="Picture 6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</p:spTree>
    <p:extLst>
      <p:ext uri="{BB962C8B-B14F-4D97-AF65-F5344CB8AC3E}">
        <p14:creationId xmlns:p14="http://schemas.microsoft.com/office/powerpoint/2010/main" val="265993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3524773"/>
            <a:ext cx="352839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Very low resolution </a:t>
            </a:r>
            <a:r>
              <a:rPr lang="mr-IN" sz="1600" dirty="0"/>
              <a:t>–</a:t>
            </a:r>
            <a:r>
              <a:rPr lang="en-US" sz="1600" dirty="0"/>
              <a:t> an entire genome of information reduced to a few restriction fragments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All isolates in an outbreak look the same </a:t>
            </a:r>
            <a:r>
              <a:rPr lang="mr-IN" sz="1600" dirty="0"/>
              <a:t>–</a:t>
            </a:r>
            <a:r>
              <a:rPr lang="en-US" sz="1600" dirty="0"/>
              <a:t> no resolution at all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Fast &amp; cheap &amp; still a useful indicator, e.g. NAP1 in </a:t>
            </a:r>
            <a:r>
              <a:rPr lang="en-US" sz="1600" i="1" dirty="0"/>
              <a:t>C. </a:t>
            </a:r>
            <a:r>
              <a:rPr lang="en-US" sz="1600" i="1" dirty="0" err="1"/>
              <a:t>difficile</a:t>
            </a:r>
            <a:r>
              <a:rPr lang="en-US" sz="1600" dirty="0"/>
              <a:t> is a dangerous hyper-virulent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AAF9486-7612-2DE0-E224-3627D3CBA419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152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Improving Methods, Improving Resolution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529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00494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difficile</a:t>
            </a:r>
            <a:r>
              <a:rPr lang="en-US" sz="1200" dirty="0"/>
              <a:t> ~2014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3789040"/>
            <a:ext cx="86409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adk</a:t>
            </a:r>
            <a:endParaRPr lang="en-US" i="1" dirty="0"/>
          </a:p>
          <a:p>
            <a:pPr algn="ctr"/>
            <a:r>
              <a:rPr lang="en-US" i="1" dirty="0" err="1"/>
              <a:t>atpA</a:t>
            </a:r>
            <a:endParaRPr lang="en-US" i="1" dirty="0"/>
          </a:p>
          <a:p>
            <a:pPr algn="ctr"/>
            <a:r>
              <a:rPr lang="en-US" i="1" dirty="0" err="1"/>
              <a:t>dxr</a:t>
            </a:r>
            <a:endParaRPr lang="en-US" i="1" dirty="0"/>
          </a:p>
          <a:p>
            <a:pPr algn="ctr"/>
            <a:r>
              <a:rPr lang="en-US" i="1" dirty="0" err="1"/>
              <a:t>glyA</a:t>
            </a:r>
            <a:endParaRPr lang="en-US" i="1" dirty="0"/>
          </a:p>
          <a:p>
            <a:pPr algn="ctr"/>
            <a:r>
              <a:rPr lang="en-US" i="1" dirty="0" err="1"/>
              <a:t>recA</a:t>
            </a:r>
            <a:endParaRPr lang="en-US" i="1" dirty="0"/>
          </a:p>
          <a:p>
            <a:pPr algn="ctr"/>
            <a:r>
              <a:rPr lang="en-US" i="1" dirty="0" err="1"/>
              <a:t>sodA</a:t>
            </a:r>
            <a:endParaRPr lang="en-US" i="1" dirty="0"/>
          </a:p>
          <a:p>
            <a:pPr algn="ctr"/>
            <a:r>
              <a:rPr lang="en-US" i="1" dirty="0" err="1"/>
              <a:t>tpi</a:t>
            </a:r>
            <a:endParaRPr lang="en-US" i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7A0B79D-C477-C277-A480-3DFDE418ECA7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152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Improving Methods, Improving Resolution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242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75199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difficile</a:t>
            </a:r>
            <a:r>
              <a:rPr lang="en-US" sz="1200" dirty="0"/>
              <a:t> ~2014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3531780"/>
            <a:ext cx="3096344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MLST provides a higher epidemiological resolution than North American pulsed-field (NAP) typing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MLST sequences can be used for phylogenetic analysis but not a lot of information in the data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Can be scaled up to all core genes, </a:t>
            </a:r>
            <a:r>
              <a:rPr lang="en-US" sz="1600" dirty="0" err="1"/>
              <a:t>e.g</a:t>
            </a:r>
            <a:r>
              <a:rPr lang="en-US" sz="1600" dirty="0"/>
              <a:t> </a:t>
            </a:r>
            <a:r>
              <a:rPr lang="en-US" sz="1600" dirty="0" err="1"/>
              <a:t>cgMLST</a:t>
            </a:r>
            <a:r>
              <a:rPr lang="en-US" sz="1600" dirty="0"/>
              <a:t> of </a:t>
            </a:r>
            <a:r>
              <a:rPr lang="en-US" sz="1600" i="1" dirty="0"/>
              <a:t>Salmonella</a:t>
            </a:r>
            <a:r>
              <a:rPr lang="en-US" sz="1600" dirty="0"/>
              <a:t> uses 330 genes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148064" y="4077072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6354" y="4375960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6056" y="5847655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NAP4, NAP7, NAP 10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5C3B5F-25E7-E8DD-8059-BDCCFEF90DD5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152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Improving Methods, Improving Resolution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9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24136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 the broadest sense - examines potential genetic and environmental risk factors, identified at the molecular level, to the etiology, distribution and prevention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human disease </a:t>
            </a:r>
            <a:r>
              <a:rPr lang="mr-IN" sz="2000" dirty="0"/>
              <a:t>–</a:t>
            </a:r>
            <a:r>
              <a:rPr lang="en-US" sz="2000" dirty="0"/>
              <a:t> cohort studies, longitudinal studies, clinical metadata, </a:t>
            </a:r>
            <a:r>
              <a:rPr lang="en-US" sz="2000" dirty="0" err="1"/>
              <a:t>exome</a:t>
            </a:r>
            <a:r>
              <a:rPr lang="en-US" sz="2000" dirty="0"/>
              <a:t> sequencing, genome-wide association studies (GWAS)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animal health </a:t>
            </a:r>
            <a:r>
              <a:rPr lang="mr-IN" sz="2000" dirty="0"/>
              <a:t>–</a:t>
            </a:r>
            <a:r>
              <a:rPr lang="en-US" sz="2000" dirty="0"/>
              <a:t> maintain animal productivity &amp; quality of life, determine pathogen &amp; environmental impacts on health, food chain safety, environmental safety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infectious disease </a:t>
            </a:r>
            <a:r>
              <a:rPr lang="mr-IN" sz="2000" dirty="0"/>
              <a:t>–</a:t>
            </a:r>
            <a:r>
              <a:rPr lang="en-US" sz="2000" dirty="0"/>
              <a:t> our focus this week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track the movement, prevalence, and origin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guide treatment, public health response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screen for virulence or drug resistance determinants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Whole Genome Single Nucleotide Variant Analysis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DNA sequence variation throughout the entire draft genome sequence of all isolates to determine high resolution strain relationships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the PARSNP algorithm to: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Align draft genomes to a reference genome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Extract genome locations with sequence variation among isolates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 and exclude genome regions involved in horizontal gene transfer or recombination using the </a:t>
            </a:r>
            <a:r>
              <a:rPr lang="en-US" sz="2000" dirty="0" err="1"/>
              <a:t>PhiPack</a:t>
            </a:r>
            <a:r>
              <a:rPr lang="en-US" sz="2000" dirty="0"/>
              <a:t> algorithm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Reconstruct the phylogenetic history of the isolates using the </a:t>
            </a:r>
            <a:r>
              <a:rPr lang="en-US" sz="2000" dirty="0" err="1"/>
              <a:t>RAxML</a:t>
            </a:r>
            <a:r>
              <a:rPr lang="en-US" sz="2000" dirty="0"/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1E7ADCD-B283-C7FD-39C1-60D4D9F76F62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152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Improving Methods, Improving Resolution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6695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922308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94BA7-74E3-7046-BADE-DEB61674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17032"/>
            <a:ext cx="6903705" cy="288032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D807B6B-182B-CE93-4B43-F415170F2A99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152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Improving Methods, Improving Resolution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610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228690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 descr="RAxML_bipartitions.o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2936"/>
            <a:ext cx="5929681" cy="386104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11760" y="3800073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35896" y="5085184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 (NAP 1)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7904" y="573325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19872" y="6021288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42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59832" y="623731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9632" y="525562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584" y="465313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2 (NAP 4)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520" y="2924944"/>
            <a:ext cx="2283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McArthur </a:t>
            </a:r>
            <a:r>
              <a:rPr lang="en-US" sz="1400" i="1" dirty="0">
                <a:solidFill>
                  <a:schemeClr val="bg2"/>
                </a:solidFill>
              </a:rPr>
              <a:t>C. </a:t>
            </a:r>
            <a:r>
              <a:rPr lang="en-US" sz="1400" i="1" dirty="0" err="1">
                <a:solidFill>
                  <a:schemeClr val="bg2"/>
                </a:solidFill>
              </a:rPr>
              <a:t>difficile</a:t>
            </a:r>
            <a:r>
              <a:rPr lang="en-US" sz="1400" dirty="0">
                <a:solidFill>
                  <a:schemeClr val="bg2"/>
                </a:solidFill>
              </a:rPr>
              <a:t> study</a:t>
            </a:r>
          </a:p>
          <a:p>
            <a:r>
              <a:rPr lang="en-US" sz="1400" dirty="0">
                <a:solidFill>
                  <a:schemeClr val="bg2"/>
                </a:solidFill>
              </a:rPr>
              <a:t>121 diverse isolates</a:t>
            </a:r>
          </a:p>
          <a:p>
            <a:r>
              <a:rPr lang="en-US" sz="1400" dirty="0">
                <a:solidFill>
                  <a:schemeClr val="bg2"/>
                </a:solidFill>
              </a:rPr>
              <a:t>90,040 variable sites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8184" y="3717032"/>
            <a:ext cx="2772494" cy="2800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Whole genome SNP analysis provides very high resolution among strains </a:t>
            </a:r>
            <a:r>
              <a:rPr lang="mr-IN" sz="1600" dirty="0"/>
              <a:t>–</a:t>
            </a:r>
            <a:r>
              <a:rPr lang="en-US" sz="1600" dirty="0"/>
              <a:t> lots of data!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Superior to Pulse Field, MLST, or </a:t>
            </a:r>
            <a:r>
              <a:rPr lang="en-US" sz="1600" dirty="0" err="1"/>
              <a:t>cgMLST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Relies on well established phylogenetic methods you have been learning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D4AEE8-D31E-74A0-FA18-D25E55096860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152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Improving Methods, Improving Resolution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1246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24136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28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9B5F5FB-2596-8B7A-E2AC-827716DA67FD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Horizontal Gene Transfer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7924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7944" y="2060848"/>
            <a:ext cx="4680520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Like any other phylogenetic analysis, we need our sampled nucleotide variation to be homologous, otherwise we will get the wrong results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Transposable elements, plasmids, genomic islands all represent horizontal gene transfer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Two general ways to exclude these from analyses: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Only use identified core genes that are essential and uninvolved in horizontal gene transfer, e.g. core genes identified using the </a:t>
            </a:r>
            <a:r>
              <a:rPr lang="en-US" sz="1600" dirty="0" err="1"/>
              <a:t>chewBACCA</a:t>
            </a:r>
            <a:r>
              <a:rPr lang="en-US" sz="1600" dirty="0"/>
              <a:t> algorithms</a:t>
            </a:r>
          </a:p>
          <a:p>
            <a:pPr marL="800100" lvl="1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Exclude regions with SNP density, which is a signature of HGT, using the </a:t>
            </a:r>
            <a:r>
              <a:rPr lang="en-US" sz="1600" dirty="0" err="1"/>
              <a:t>PhiPack</a:t>
            </a:r>
            <a:r>
              <a:rPr lang="en-US" sz="1600" dirty="0"/>
              <a:t> or related algorithms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BC53C4-CC89-E8F2-4507-A62B546EE05C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Horizontal Gene Transfer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8058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9578"/>
          </a:xfrm>
        </p:spPr>
        <p:txBody>
          <a:bodyPr/>
          <a:lstStyle/>
          <a:p>
            <a:pPr algn="l" eaLnBrk="1" hangingPunct="1"/>
            <a:r>
              <a:rPr lang="en-US" sz="3200" b="1" i="1" dirty="0"/>
              <a:t>C. </a:t>
            </a:r>
            <a:r>
              <a:rPr lang="en-US" sz="3200" b="1" i="1" dirty="0" err="1"/>
              <a:t>difficle</a:t>
            </a:r>
            <a:r>
              <a:rPr lang="en-US" sz="3200" b="1" i="1" dirty="0"/>
              <a:t> </a:t>
            </a:r>
            <a:r>
              <a:rPr lang="en-US" sz="3200" b="1" dirty="0"/>
              <a:t>Example...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3507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whole genome shotgun assemblies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63317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UNICYCLER genome assembly to create a draft genome sequence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58626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4">
                    <a:lumMod val="90000"/>
                  </a:schemeClr>
                </a:solidFill>
              </a:rPr>
              <a:t>KRAKEN taxonomic assessment of draft genome sequences</a:t>
            </a:r>
            <a:r>
              <a:rPr lang="en-US" sz="1800" i="1" baseline="30000" dirty="0">
                <a:solidFill>
                  <a:schemeClr val="accent4">
                    <a:lumMod val="90000"/>
                  </a:schemeClr>
                </a:solidFill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344" y="6031547"/>
            <a:ext cx="3318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workable draft genome sequences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51920" y="622645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16147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84168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8395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3681" y="6330806"/>
            <a:ext cx="9540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/>
              <a:t>PARSNP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0152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394724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04341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Skipping Genome Assembly...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5017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1659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SNP CALLING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63557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27784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9541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41990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24136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Short reads (supposedly) have low error rates, especially after trimming and filtering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goal is to accurately align the short sequencing reads to the reference genomes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Earlier techniques used a tweaked version of seed + extend (like BLAST) but they did not scale to NGS </a:t>
            </a:r>
            <a:r>
              <a:rPr lang="mr-IN" sz="2000" dirty="0"/>
              <a:t>–</a:t>
            </a:r>
            <a:r>
              <a:rPr lang="en-US" sz="2000" dirty="0"/>
              <a:t> too slow and too much memory!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two heavyweight short read aligners are BWA and Bowtie2 but both use a technique called </a:t>
            </a:r>
            <a:r>
              <a:rPr lang="en-US" sz="2000" u="sng" dirty="0"/>
              <a:t>Burrows-Wheeler Transform </a:t>
            </a:r>
            <a:r>
              <a:rPr lang="en-US" sz="2000" dirty="0"/>
              <a:t>(BWT) to generate data structures that are: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Space/memory efficient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Suffix sorted, indexed, fast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Capable of gapped, inexact search mapping (can be slow – a tradeoff)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97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suffi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7"/>
            <a:ext cx="6480720" cy="2438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3645024"/>
            <a:ext cx="835292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Due to the very large amount sequencing reads that need to be aligned to the reference genome, BWT uses some advanced computer science: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 compression &amp; indexing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“Suffixes” </a:t>
            </a:r>
            <a:r>
              <a:rPr lang="mr-IN" sz="2000" dirty="0"/>
              <a:t>–</a:t>
            </a:r>
            <a:r>
              <a:rPr lang="en-US" sz="2000" dirty="0"/>
              <a:t> like BLAST words or K-</a:t>
            </a:r>
            <a:r>
              <a:rPr lang="en-US" sz="2000" dirty="0" err="1"/>
              <a:t>mers</a:t>
            </a:r>
            <a:r>
              <a:rPr lang="en-US" sz="2000" dirty="0"/>
              <a:t> but with an additional emphasis upon the last letter of the sequencing read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 Trees” and reversible, cyclic permutation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Take home message: BWT is not like BLAST </a:t>
            </a:r>
            <a:r>
              <a:rPr lang="mr-IN" sz="2000" dirty="0"/>
              <a:t>–</a:t>
            </a:r>
            <a:r>
              <a:rPr lang="en-US" sz="2000" dirty="0"/>
              <a:t> it emphasizes mapping due to high similarity only! The result is high resolution mapping of reads to reference (default is only tolerant up to ~4% nucleotide divergence)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60848"/>
            <a:ext cx="939318" cy="93931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DEBE5B0-F8CA-55D3-A978-554B233255EF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Short Read Alignment / Mapping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915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2443CBD-1403-CD71-1E2E-C3E5B6401677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Molecular Epidemiology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161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98926" cy="46568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12AF71-0356-021C-EFCB-493CB5877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B37895-783D-601F-079A-8B04499C6F4A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Short Read Alignment / Mapping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949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48871" cy="4627353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95947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Variants!</a:t>
            </a:r>
            <a:endParaRPr lang="en-US" sz="3200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3436860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4939551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510878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517416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313791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5512202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D2B82-10CF-446C-D144-08D7D5C762FC}"/>
              </a:ext>
            </a:extLst>
          </p:cNvPr>
          <p:cNvSpPr txBox="1"/>
          <p:nvPr/>
        </p:nvSpPr>
        <p:spPr>
          <a:xfrm>
            <a:off x="314090" y="5944753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/>
              <a:t>Six data points!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391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24136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SNP Calling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Positions where variant genotype does not match reference genotype are potential variants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Variants are prioritized by: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Depth of coverage - more is better!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Sequences mapped to both strands </a:t>
            </a:r>
            <a:r>
              <a:rPr lang="mr-IN" sz="2000" dirty="0"/>
              <a:t>–</a:t>
            </a:r>
            <a:r>
              <a:rPr lang="en-US" sz="2000" dirty="0"/>
              <a:t> no library bias!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High-quality base calls in reads (i.e. PHRED scores)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Reads with high mapping quality score (MAPQ) in the Burrows-Wheeler Transform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number of software tools and algorithms exist to call SNPs from Burrows-Wheeler Transform mapped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Allows avoidance of genome assembly step in Molecular Epidemiology studies </a:t>
            </a:r>
            <a:r>
              <a:rPr lang="mr-IN" sz="2000" dirty="0"/>
              <a:t>–</a:t>
            </a:r>
            <a:r>
              <a:rPr lang="en-US" sz="2000" dirty="0"/>
              <a:t> saves times, allows lower-coverage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important for human </a:t>
            </a:r>
            <a:r>
              <a:rPr lang="en-US" sz="2000" dirty="0" err="1"/>
              <a:t>exome</a:t>
            </a:r>
            <a:r>
              <a:rPr lang="en-US" sz="2000" dirty="0"/>
              <a:t> sequencing and genome-wide association studies (GWAS)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247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631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536" y="2634215"/>
            <a:ext cx="10081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302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315729"/>
            <a:ext cx="53285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9303" y="2037083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6011" y="2065109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995" y="3181966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703" y="3209992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3667341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631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6267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raw DNA sequencing results from all organisms in the sample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5" y="5315729"/>
            <a:ext cx="55446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alignment of sequencing reads to reference genome(s)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34995" y="2060848"/>
            <a:ext cx="4557" cy="1558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568" y="242088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4862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genome(s)</a:t>
            </a:r>
          </a:p>
        </p:txBody>
      </p:sp>
    </p:spTree>
    <p:extLst>
      <p:ext uri="{BB962C8B-B14F-4D97-AF65-F5344CB8AC3E}">
        <p14:creationId xmlns:p14="http://schemas.microsoft.com/office/powerpoint/2010/main" val="133690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</p:spTree>
    <p:extLst>
      <p:ext uri="{BB962C8B-B14F-4D97-AF65-F5344CB8AC3E}">
        <p14:creationId xmlns:p14="http://schemas.microsoft.com/office/powerpoint/2010/main" val="422481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1172" y="2157547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Host reference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7434" y="1437467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1807" y="3093651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reference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626" y="4096334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1147" y="4051241"/>
            <a:ext cx="12331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hits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2431" y="5287195"/>
            <a:ext cx="1233173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False +</a:t>
            </a:r>
          </a:p>
          <a:p>
            <a:pPr algn="ctr"/>
            <a:r>
              <a:rPr lang="en-US" sz="1600" dirty="0">
                <a:cs typeface="Impact"/>
              </a:rPr>
              <a:t>False 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77718" y="5292496"/>
            <a:ext cx="1501755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classification</a:t>
            </a:r>
          </a:p>
          <a:p>
            <a:pPr algn="ctr"/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cs typeface="Impact"/>
              </a:rPr>
              <a:t>rarefaction</a:t>
            </a:r>
            <a:endParaRPr lang="en-US" sz="1600" baseline="30000" dirty="0">
              <a:solidFill>
                <a:schemeClr val="accent3">
                  <a:lumMod val="40000"/>
                  <a:lumOff val="60000"/>
                </a:schemeClr>
              </a:solidFill>
              <a:cs typeface="Impact"/>
            </a:endParaRPr>
          </a:p>
        </p:txBody>
      </p:sp>
      <p:sp>
        <p:nvSpPr>
          <p:cNvPr id="26" name="Striped Right Arrow 25"/>
          <p:cNvSpPr/>
          <p:nvPr/>
        </p:nvSpPr>
        <p:spPr>
          <a:xfrm>
            <a:off x="3458993" y="2085539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Striped Right Arrow 26"/>
          <p:cNvSpPr/>
          <p:nvPr/>
        </p:nvSpPr>
        <p:spPr>
          <a:xfrm rot="2191427">
            <a:off x="5816916" y="2643266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47864" y="213656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sp>
        <p:nvSpPr>
          <p:cNvPr id="29" name="TextBox 28"/>
          <p:cNvSpPr txBox="1"/>
          <p:nvPr/>
        </p:nvSpPr>
        <p:spPr>
          <a:xfrm rot="2136098">
            <a:off x="5715975" y="2692441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869292" y="1722166"/>
            <a:ext cx="514350" cy="27811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62091" y="3573307"/>
            <a:ext cx="393535" cy="42566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058682" y="3604855"/>
            <a:ext cx="616586" cy="35997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900249" y="4533811"/>
            <a:ext cx="794205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03250" y="4533811"/>
            <a:ext cx="625346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77727" y="1609046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85945" y="348002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6813" y="352569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08581" y="245903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3768" y="2123564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2654275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38657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</a:t>
            </a:r>
            <a:r>
              <a:rPr lang="mr-IN" sz="3200" b="1" dirty="0"/>
              <a:t>–</a:t>
            </a:r>
            <a:r>
              <a:rPr lang="en-US" sz="3200" b="1" dirty="0"/>
              <a:t> how much do you sequence?</a:t>
            </a:r>
            <a:endParaRPr lang="en-US" sz="3200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323528" y="1067257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Microbiome</a:t>
            </a:r>
            <a:r>
              <a:rPr lang="en-US" sz="2000" dirty="0"/>
              <a:t> are large and complex so need to be sequenced very heavily to find all the DNA sequences within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requires at least an order of magnitude of DNA sequences above normal isolate whole genome assembly </a:t>
            </a:r>
            <a:r>
              <a:rPr lang="mr-IN" sz="2000" dirty="0"/>
              <a:t>–</a:t>
            </a:r>
            <a:r>
              <a:rPr lang="en-US" sz="2000" dirty="0"/>
              <a:t> costly &amp; time consuming!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you don’t know what is in the </a:t>
            </a:r>
            <a:r>
              <a:rPr lang="en-US" sz="2000" dirty="0" err="1"/>
              <a:t>microbiome</a:t>
            </a:r>
            <a:r>
              <a:rPr lang="en-US" sz="2000" dirty="0"/>
              <a:t>, how do you know how much to sequence? </a:t>
            </a:r>
            <a:r>
              <a:rPr lang="mr-IN" sz="2000" dirty="0"/>
              <a:t>–</a:t>
            </a:r>
            <a:r>
              <a:rPr lang="en-US" sz="2000" dirty="0"/>
              <a:t> You don’t but you can perform rarefaction analysis.</a:t>
            </a:r>
          </a:p>
        </p:txBody>
      </p:sp>
      <p:pic>
        <p:nvPicPr>
          <p:cNvPr id="2" name="Picture 1" descr="alhpa_webs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433563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89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44381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week…</a:t>
            </a:r>
            <a:endParaRPr lang="en-US" sz="3200" dirty="0"/>
          </a:p>
        </p:txBody>
      </p:sp>
      <p:pic>
        <p:nvPicPr>
          <p:cNvPr id="6" name="Picture 5" descr="A close-up of a test&#10;&#10;Description automatically generated">
            <a:extLst>
              <a:ext uri="{FF2B5EF4-FFF2-40B4-BE49-F238E27FC236}">
                <a16:creationId xmlns:a16="http://schemas.microsoft.com/office/drawing/2014/main" id="{AFDFC878-8093-CCB9-A645-26B1E9B2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203473"/>
            <a:ext cx="7772400" cy="258154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773BA60-679E-00FD-3DE2-5C1CB564D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86" y="1696989"/>
            <a:ext cx="8685447" cy="112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1D98F6B-B3F3-C167-8E54-D49EC59E04C9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Molecular Epidemiology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568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96599D9-06CA-1356-5BDC-E83009AF369D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Molecular Epidemiology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490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B943832-D1CD-1E20-8190-51BA70903507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Molecular Epidemiology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597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3203848" y="3789040"/>
            <a:ext cx="2808312" cy="1728192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158AC980-11CA-FE7C-C3D7-E98BDEB6F350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Molecular Epidemiology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278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/>
              <a:t>Who</a:t>
            </a:r>
            <a:r>
              <a:rPr lang="en-US" sz="2000" dirty="0"/>
              <a:t> – which organisms are present?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How do we tell them apart?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What</a:t>
            </a:r>
            <a:r>
              <a:rPr lang="en-US" sz="2000" dirty="0"/>
              <a:t> – what are they doing?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Antibiotic resistance?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Virulence?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What’s happening in their genomes?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Where</a:t>
            </a:r>
            <a:r>
              <a:rPr lang="en-US" sz="2000" dirty="0"/>
              <a:t> – where were they sampled?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Phylo</a:t>
            </a:r>
            <a:r>
              <a:rPr lang="en-US" sz="2000" dirty="0"/>
              <a:t>/biogeography?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Route of transmission?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When</a:t>
            </a:r>
            <a:r>
              <a:rPr lang="en-US" sz="2000" dirty="0"/>
              <a:t> – when were they sampled?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How</a:t>
            </a:r>
            <a:r>
              <a:rPr lang="en-US" sz="2000" dirty="0"/>
              <a:t> – based on the patterns, can we explain how they got there?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1CA61D0-4A52-E82B-70FB-CDAFDC0FE936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Molecular Epidemiology of Pathogens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2019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Origin of Epidemiology </a:t>
            </a:r>
            <a:r>
              <a:rPr lang="mr-IN" sz="3200" b="1" dirty="0"/>
              <a:t>–</a:t>
            </a:r>
            <a:r>
              <a:rPr lang="en-US" sz="3200" b="1" dirty="0"/>
              <a:t> Cholera in London</a:t>
            </a:r>
            <a:endParaRPr lang="en-US" sz="3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196752"/>
            <a:ext cx="5028106" cy="466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7544" y="5877272"/>
            <a:ext cx="64552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ralucanicola.github.io</a:t>
            </a:r>
            <a:r>
              <a:rPr lang="en-US" sz="1100" dirty="0"/>
              <a:t>/cholera-map-3D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17032"/>
            <a:ext cx="1008112" cy="151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4168" y="2636912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Jon Snow</a:t>
            </a:r>
          </a:p>
          <a:p>
            <a:r>
              <a:rPr lang="en-US" sz="1200" dirty="0"/>
              <a:t>(281-302 AC)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4168" y="5229200"/>
            <a:ext cx="23042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Broad Street Pump</a:t>
            </a:r>
          </a:p>
        </p:txBody>
      </p:sp>
      <p:pic>
        <p:nvPicPr>
          <p:cNvPr id="3" name="Picture 2" descr="A person in a garment&#10;&#10;Description automatically generated">
            <a:extLst>
              <a:ext uri="{FF2B5EF4-FFF2-40B4-BE49-F238E27FC236}">
                <a16:creationId xmlns:a16="http://schemas.microsoft.com/office/drawing/2014/main" id="{1E154E18-042B-170C-491C-09F3C3491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255" y="1112912"/>
            <a:ext cx="1065913" cy="153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8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4123</TotalTime>
  <Words>2441</Words>
  <Application>Microsoft Macintosh PowerPoint</Application>
  <PresentationFormat>On-screen Show (4:3)</PresentationFormat>
  <Paragraphs>463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Courier New</vt:lpstr>
      <vt:lpstr>Impact</vt:lpstr>
      <vt:lpstr>Times</vt:lpstr>
      <vt:lpstr>Office Theme</vt:lpstr>
      <vt:lpstr>Biochem 3BP3  Molecular Epidemiology</vt:lpstr>
      <vt:lpstr>Molecular Epidemiology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Origin of Epidemiology – Cholera in London</vt:lpstr>
      <vt:lpstr>Origin of Epidemiology – Cholera in London</vt:lpstr>
      <vt:lpstr>Motivation</vt:lpstr>
      <vt:lpstr>Cholera in Haiti after the 2010 Earthquake</vt:lpstr>
      <vt:lpstr>Cholera in Haiti after the 2010 Earthquake</vt:lpstr>
      <vt:lpstr>Cholera in Haiti after the 2010 Earthquake</vt:lpstr>
      <vt:lpstr>COVID-19</vt:lpstr>
      <vt:lpstr>Improving Methods, Improving Resolution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Horizontal Gene Transfer</vt:lpstr>
      <vt:lpstr>PowerPoint Presentation</vt:lpstr>
      <vt:lpstr>PowerPoint Presentation</vt:lpstr>
      <vt:lpstr>C. difficle Example...</vt:lpstr>
      <vt:lpstr>Skipping Genome Assembly...</vt:lpstr>
      <vt:lpstr>Short Read Alignment / Mapping</vt:lpstr>
      <vt:lpstr>PowerPoint Presentation</vt:lpstr>
      <vt:lpstr>PowerPoint Presentation</vt:lpstr>
      <vt:lpstr>Variants!</vt:lpstr>
      <vt:lpstr>SNP Calling</vt:lpstr>
      <vt:lpstr>Metagenomics &amp; Burrows-Wheeler Transform</vt:lpstr>
      <vt:lpstr>Metagenomics &amp; Burrows-Wheeler Transform</vt:lpstr>
      <vt:lpstr>Metagenomics, BWT, &amp; AMR++</vt:lpstr>
      <vt:lpstr>Metagenomics, BWT, &amp; AMR++</vt:lpstr>
      <vt:lpstr>Metagenomics – how much do you sequence?</vt:lpstr>
      <vt:lpstr>This week…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Kathleen Houlahan</cp:lastModifiedBy>
  <cp:revision>1646</cp:revision>
  <dcterms:created xsi:type="dcterms:W3CDTF">2013-12-16T15:15:05Z</dcterms:created>
  <dcterms:modified xsi:type="dcterms:W3CDTF">2025-08-08T20:24:41Z</dcterms:modified>
</cp:coreProperties>
</file>