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" ContentType="image/tiff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9" r:id="rId1"/>
  </p:sldMasterIdLst>
  <p:notesMasterIdLst>
    <p:notesMasterId r:id="rId35"/>
  </p:notesMasterIdLst>
  <p:sldIdLst>
    <p:sldId id="662" r:id="rId2"/>
    <p:sldId id="584" r:id="rId3"/>
    <p:sldId id="664" r:id="rId4"/>
    <p:sldId id="663" r:id="rId5"/>
    <p:sldId id="665" r:id="rId6"/>
    <p:sldId id="667" r:id="rId7"/>
    <p:sldId id="668" r:id="rId8"/>
    <p:sldId id="669" r:id="rId9"/>
    <p:sldId id="670" r:id="rId10"/>
    <p:sldId id="671" r:id="rId11"/>
    <p:sldId id="681" r:id="rId12"/>
    <p:sldId id="682" r:id="rId13"/>
    <p:sldId id="688" r:id="rId14"/>
    <p:sldId id="672" r:id="rId15"/>
    <p:sldId id="694" r:id="rId16"/>
    <p:sldId id="675" r:id="rId17"/>
    <p:sldId id="673" r:id="rId18"/>
    <p:sldId id="676" r:id="rId19"/>
    <p:sldId id="684" r:id="rId20"/>
    <p:sldId id="689" r:id="rId21"/>
    <p:sldId id="680" r:id="rId22"/>
    <p:sldId id="695" r:id="rId23"/>
    <p:sldId id="685" r:id="rId24"/>
    <p:sldId id="677" r:id="rId25"/>
    <p:sldId id="690" r:id="rId26"/>
    <p:sldId id="686" r:id="rId27"/>
    <p:sldId id="687" r:id="rId28"/>
    <p:sldId id="691" r:id="rId29"/>
    <p:sldId id="692" r:id="rId30"/>
    <p:sldId id="696" r:id="rId31"/>
    <p:sldId id="693" r:id="rId32"/>
    <p:sldId id="679" r:id="rId33"/>
    <p:sldId id="564" r:id="rId3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69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1E1C"/>
    <a:srgbClr val="EF1F1D"/>
    <a:srgbClr val="1D0B66"/>
    <a:srgbClr val="ED181E"/>
    <a:srgbClr val="619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61"/>
    <p:restoredTop sz="94706"/>
  </p:normalViewPr>
  <p:slideViewPr>
    <p:cSldViewPr>
      <p:cViewPr varScale="1">
        <p:scale>
          <a:sx n="171" d="100"/>
          <a:sy n="171" d="100"/>
        </p:scale>
        <p:origin x="3024" y="328"/>
      </p:cViewPr>
      <p:guideLst>
        <p:guide orient="horz" pos="206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917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66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66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966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66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E4AA2E1-A085-4041-9455-EAED26D5DF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271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1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10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11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12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13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14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15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9684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16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17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18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19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2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20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21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22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28630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23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24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25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26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27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28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29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3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30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73023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31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32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33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4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5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6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7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8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9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20574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A5E3B6-6E25-8746-A1EF-0C61A376E0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43650" y="0"/>
            <a:ext cx="211455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19125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BA3A9-4E0B-FD49-BE1E-B8179035C6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470F46-84F3-4841-A00A-8EAA56A984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1B18E3-807F-A74B-B9B0-A9E08F5863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2A4FA1-8607-774C-AA86-B851504868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DEFB5A-64A6-F140-A391-B0801BFA2F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C0F981-277B-684F-AAEB-A34E77847A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276C80-C17C-B849-A7BB-D707942CF5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9B9732-B1FD-164D-AD68-D75168F368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F60BCE-8921-4E48-960B-3B67C08157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invGray">
      <p:bgPr>
        <a:gradFill rotWithShape="0">
          <a:gsLst>
            <a:gs pos="0">
              <a:schemeClr val="bg2"/>
            </a:gs>
            <a:gs pos="100000">
              <a:schemeClr val="bg1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1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086" name="Rectangle 1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87" name="Rectangle 1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88" name="Rectangle 1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fld id="{2CFD5FCD-E7F1-EF43-8B4F-0EEE40AC40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72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-128"/>
          <a:cs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i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tif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tif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" y="381000"/>
            <a:ext cx="8686800" cy="1676400"/>
          </a:xfrm>
        </p:spPr>
        <p:txBody>
          <a:bodyPr/>
          <a:lstStyle/>
          <a:p>
            <a:pPr eaLnBrk="1" hangingPunct="1"/>
            <a:r>
              <a:rPr lang="en-US" sz="3200" b="1" dirty="0" err="1"/>
              <a:t>Biochem</a:t>
            </a:r>
            <a:r>
              <a:rPr lang="en-US" sz="3200" b="1" dirty="0"/>
              <a:t> 3BP3</a:t>
            </a:r>
            <a:br>
              <a:rPr lang="en-US" sz="3200" b="1" dirty="0"/>
            </a:br>
            <a:br>
              <a:rPr lang="en-US" sz="3200" b="1" dirty="0"/>
            </a:br>
            <a:r>
              <a:rPr lang="en-US" sz="3200" b="1" dirty="0"/>
              <a:t>Beyond the Gene - Networks, Ontologies	</a:t>
            </a:r>
            <a:endParaRPr lang="en-US" sz="3200" dirty="0"/>
          </a:p>
        </p:txBody>
      </p:sp>
      <p:sp>
        <p:nvSpPr>
          <p:cNvPr id="3" name="Text Box 14"/>
          <p:cNvSpPr txBox="1">
            <a:spLocks noChangeArrowheads="1"/>
          </p:cNvSpPr>
          <p:nvPr/>
        </p:nvSpPr>
        <p:spPr bwMode="auto">
          <a:xfrm>
            <a:off x="467544" y="3068960"/>
            <a:ext cx="7704856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800" dirty="0"/>
              <a:t>“Literature is informative but is not information”</a:t>
            </a:r>
          </a:p>
          <a:p>
            <a:r>
              <a:rPr lang="en-US" sz="1800" dirty="0"/>
              <a:t>	 – Dr. Suzanna Lewis, Lawrence Berkeley National Laboratory</a:t>
            </a:r>
          </a:p>
          <a:p>
            <a:endParaRPr lang="en-US" sz="1800" dirty="0"/>
          </a:p>
          <a:p>
            <a:r>
              <a:rPr lang="en-US" sz="1800" dirty="0"/>
              <a:t>“Messiness of biology subverts general solutions”</a:t>
            </a:r>
          </a:p>
          <a:p>
            <a:r>
              <a:rPr lang="en-US" sz="1800" dirty="0"/>
              <a:t>	 – Dr. Patricia Babbitt, California Institute for Quantitative Biosciences</a:t>
            </a:r>
          </a:p>
        </p:txBody>
      </p:sp>
    </p:spTree>
    <p:extLst>
      <p:ext uri="{BB962C8B-B14F-4D97-AF65-F5344CB8AC3E}">
        <p14:creationId xmlns:p14="http://schemas.microsoft.com/office/powerpoint/2010/main" val="20945155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16632"/>
            <a:ext cx="6696744" cy="5752187"/>
          </a:xfrm>
          <a:prstGeom prst="rect">
            <a:avLst/>
          </a:prstGeom>
        </p:spPr>
      </p:pic>
      <p:sp>
        <p:nvSpPr>
          <p:cNvPr id="8" name="Text Box 14"/>
          <p:cNvSpPr txBox="1">
            <a:spLocks noChangeArrowheads="1"/>
          </p:cNvSpPr>
          <p:nvPr/>
        </p:nvSpPr>
        <p:spPr bwMode="auto">
          <a:xfrm>
            <a:off x="107504" y="6023029"/>
            <a:ext cx="91440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800" dirty="0"/>
              <a:t>Example – Gene annotation highlighted three GO Terms in a data set (in </a:t>
            </a:r>
            <a:r>
              <a:rPr lang="en-US" sz="1800" dirty="0" err="1"/>
              <a:t>colour</a:t>
            </a:r>
            <a:r>
              <a:rPr lang="en-US" sz="1800" dirty="0"/>
              <a:t>) but the Gene Ontology shows how they are linked by common biological processes</a:t>
            </a:r>
          </a:p>
        </p:txBody>
      </p:sp>
    </p:spTree>
    <p:extLst>
      <p:ext uri="{BB962C8B-B14F-4D97-AF65-F5344CB8AC3E}">
        <p14:creationId xmlns:p14="http://schemas.microsoft.com/office/powerpoint/2010/main" val="1499912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OBO &amp; OWL formats</a:t>
            </a:r>
            <a:endParaRPr lang="en-US" sz="3200" dirty="0"/>
          </a:p>
        </p:txBody>
      </p:sp>
      <p:sp>
        <p:nvSpPr>
          <p:cNvPr id="4" name="Text Box 14"/>
          <p:cNvSpPr txBox="1">
            <a:spLocks noChangeArrowheads="1"/>
          </p:cNvSpPr>
          <p:nvPr/>
        </p:nvSpPr>
        <p:spPr bwMode="auto">
          <a:xfrm>
            <a:off x="467544" y="1011500"/>
            <a:ext cx="8064896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/>
              <a:t>Computer readable descriptions of an ontology allow development of algorithms to perform analysis in an ontological context</a:t>
            </a:r>
          </a:p>
        </p:txBody>
      </p:sp>
      <p:pic>
        <p:nvPicPr>
          <p:cNvPr id="2" name="Picture 1" descr="obo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1772816"/>
            <a:ext cx="6624736" cy="4877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789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OBO Foundry</a:t>
            </a:r>
            <a:endParaRPr lang="en-US" sz="3200" dirty="0"/>
          </a:p>
        </p:txBody>
      </p:sp>
      <p:sp>
        <p:nvSpPr>
          <p:cNvPr id="3" name="Text Box 14"/>
          <p:cNvSpPr txBox="1">
            <a:spLocks noChangeArrowheads="1"/>
          </p:cNvSpPr>
          <p:nvPr/>
        </p:nvSpPr>
        <p:spPr bwMode="auto">
          <a:xfrm>
            <a:off x="467544" y="908720"/>
            <a:ext cx="8064896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 err="1"/>
              <a:t>www.obofoundry.org</a:t>
            </a:r>
            <a:r>
              <a:rPr lang="en-US" sz="2000" dirty="0"/>
              <a:t> - a repository of thousands of ontologies, each developed by ‘domain experts’, i.e. </a:t>
            </a:r>
            <a:r>
              <a:rPr lang="en-US" sz="2000" dirty="0" err="1"/>
              <a:t>Biocurators</a:t>
            </a:r>
            <a:r>
              <a:rPr lang="en-US" sz="2000" dirty="0"/>
              <a:t> with expert knowledge</a:t>
            </a:r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Andrew’s lab are ‘domain experts’ in Antibiotic Resistance and have developed the Antibiotic Resistance Ontology</a:t>
            </a:r>
          </a:p>
        </p:txBody>
      </p:sp>
      <p:pic>
        <p:nvPicPr>
          <p:cNvPr id="2" name="Picture 1" descr="obofoundry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2708920"/>
            <a:ext cx="6444208" cy="4051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3485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OBO Foundry</a:t>
            </a:r>
            <a:endParaRPr lang="en-US" sz="3200" dirty="0"/>
          </a:p>
        </p:txBody>
      </p:sp>
      <p:sp>
        <p:nvSpPr>
          <p:cNvPr id="3" name="Text Box 14"/>
          <p:cNvSpPr txBox="1">
            <a:spLocks noChangeArrowheads="1"/>
          </p:cNvSpPr>
          <p:nvPr/>
        </p:nvSpPr>
        <p:spPr bwMode="auto">
          <a:xfrm>
            <a:off x="467544" y="1038215"/>
            <a:ext cx="8064896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/>
              <a:t>Enforces standards – particularly for syntax and relationship types – defined by Principles (three shown below)</a:t>
            </a:r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Principle #1 – OPEN - Available to all without constraint, preferably using a Creative Commons license.</a:t>
            </a:r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Principle #2 – FORMAT – Ontologies must be available in a common format language using standard syntax – OWL or OBO.</a:t>
            </a:r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Principle #3 – </a:t>
            </a:r>
            <a:r>
              <a:rPr lang="en-US" sz="2000" dirty="0">
                <a:solidFill>
                  <a:schemeClr val="bg2"/>
                </a:solidFill>
                <a:highlight>
                  <a:srgbClr val="FFFF00"/>
                </a:highlight>
              </a:rPr>
              <a:t>ORTHOGONAL</a:t>
            </a:r>
            <a:r>
              <a:rPr lang="en-US" sz="2000" dirty="0"/>
              <a:t> – terms must be unique – no duplicate terms among ontologies (i.e. a beta-lactamase GO term and a beta-lactamase ARO term). Where ontologies overlap, they use the exact same term (i.e. the ARO and GO both cite the GO term for beta-lactamase). This creates interconnectedness among ontologies!</a:t>
            </a:r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There is often conflict in ontology development between ‘correctness’ and ‘usefulness’ - see Goble &amp; </a:t>
            </a:r>
            <a:r>
              <a:rPr lang="en-US" sz="2000" dirty="0" err="1"/>
              <a:t>Wroe</a:t>
            </a:r>
            <a:r>
              <a:rPr lang="en-US" sz="2000" dirty="0"/>
              <a:t>. 2004. The </a:t>
            </a:r>
            <a:r>
              <a:rPr lang="en-US" sz="2000" dirty="0" err="1"/>
              <a:t>Montagues</a:t>
            </a:r>
            <a:r>
              <a:rPr lang="en-US" sz="2000" dirty="0"/>
              <a:t> and the </a:t>
            </a:r>
            <a:r>
              <a:rPr lang="en-US" sz="2000" dirty="0" err="1"/>
              <a:t>Capulets</a:t>
            </a:r>
            <a:r>
              <a:rPr lang="en-US" sz="2000" dirty="0"/>
              <a:t>. </a:t>
            </a:r>
            <a:r>
              <a:rPr lang="en-US" sz="2000" i="1" dirty="0"/>
              <a:t>Comp </a:t>
            </a:r>
            <a:r>
              <a:rPr lang="en-US" sz="2000" i="1" dirty="0" err="1"/>
              <a:t>Funct</a:t>
            </a:r>
            <a:r>
              <a:rPr lang="en-US" sz="2000" i="1" dirty="0"/>
              <a:t> Genomics</a:t>
            </a:r>
            <a:r>
              <a:rPr lang="en-US" sz="2000" dirty="0"/>
              <a:t> 5: 623-32.</a:t>
            </a:r>
          </a:p>
        </p:txBody>
      </p:sp>
    </p:spTree>
    <p:extLst>
      <p:ext uri="{BB962C8B-B14F-4D97-AF65-F5344CB8AC3E}">
        <p14:creationId xmlns:p14="http://schemas.microsoft.com/office/powerpoint/2010/main" val="10032473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A8B4DE5D-B270-964C-9ED0-AD80A8C110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2000" y="2159000"/>
            <a:ext cx="2540000" cy="2540000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10029829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Networks</a:t>
            </a:r>
            <a:endParaRPr lang="en-US" sz="3200" dirty="0"/>
          </a:p>
        </p:txBody>
      </p:sp>
      <p:sp>
        <p:nvSpPr>
          <p:cNvPr id="6" name="Text Box 14"/>
          <p:cNvSpPr txBox="1">
            <a:spLocks noChangeArrowheads="1"/>
          </p:cNvSpPr>
          <p:nvPr/>
        </p:nvSpPr>
        <p:spPr bwMode="auto">
          <a:xfrm>
            <a:off x="467544" y="1011500"/>
            <a:ext cx="8064896" cy="40934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/>
              <a:t>Whereas ontologies map relationships between concepts, networks generally map relationships between real entities that can be measured</a:t>
            </a:r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Unlike ontologies, networks are generally not hierarchical in nature</a:t>
            </a:r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The best examples of a familiar network are a biochemical reaction or a regulatory pathway</a:t>
            </a:r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The most commonly used network resource is the KEGG: Kyoto Encyclopedia of Genes and Genomes</a:t>
            </a:r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Networks reflect a synthesis of knowledge, particularly around gene regulation and biochemical reactions</a:t>
            </a:r>
          </a:p>
        </p:txBody>
      </p:sp>
    </p:spTree>
    <p:extLst>
      <p:ext uri="{BB962C8B-B14F-4D97-AF65-F5344CB8AC3E}">
        <p14:creationId xmlns:p14="http://schemas.microsoft.com/office/powerpoint/2010/main" val="19970318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267072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Glycolysis in KEGG</a:t>
            </a:r>
            <a:endParaRPr lang="en-US" sz="3200" dirty="0"/>
          </a:p>
        </p:txBody>
      </p:sp>
      <p:pic>
        <p:nvPicPr>
          <p:cNvPr id="2" name="Picture 1" descr="map0001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986493"/>
            <a:ext cx="4019991" cy="5754875"/>
          </a:xfrm>
          <a:prstGeom prst="rect">
            <a:avLst/>
          </a:prstGeom>
        </p:spPr>
      </p:pic>
      <p:sp>
        <p:nvSpPr>
          <p:cNvPr id="5" name="Text Box 14"/>
          <p:cNvSpPr txBox="1">
            <a:spLocks noChangeArrowheads="1"/>
          </p:cNvSpPr>
          <p:nvPr/>
        </p:nvSpPr>
        <p:spPr bwMode="auto">
          <a:xfrm>
            <a:off x="4860032" y="1052736"/>
            <a:ext cx="4104456" cy="5324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/>
              <a:t>The glycolysis network in KEGG represents understood relationships among enzymes and compounds</a:t>
            </a:r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Each enzyme or compound “term” is associated with a large volume of curated information on its classification, association with disease, role in the cell, etc.</a:t>
            </a:r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Networks like KEGG are useful for either learning about a pathway or annotating / analyzing data in the context of a pathway</a:t>
            </a:r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KEGG includes computer-readable data formats</a:t>
            </a:r>
          </a:p>
        </p:txBody>
      </p:sp>
    </p:spTree>
    <p:extLst>
      <p:ext uri="{BB962C8B-B14F-4D97-AF65-F5344CB8AC3E}">
        <p14:creationId xmlns:p14="http://schemas.microsoft.com/office/powerpoint/2010/main" val="3621844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 err="1"/>
              <a:t>Interactomes</a:t>
            </a:r>
            <a:endParaRPr lang="en-US" sz="3200" dirty="0"/>
          </a:p>
        </p:txBody>
      </p:sp>
      <p:sp>
        <p:nvSpPr>
          <p:cNvPr id="6" name="Text Box 14"/>
          <p:cNvSpPr txBox="1">
            <a:spLocks noChangeArrowheads="1"/>
          </p:cNvSpPr>
          <p:nvPr/>
        </p:nvSpPr>
        <p:spPr bwMode="auto">
          <a:xfrm>
            <a:off x="467544" y="1011500"/>
            <a:ext cx="8064896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/>
              <a:t>Whereas networks &amp; ontologies reflect a synthesis of knowledge, they do not integrate raw experimental data, i.e. data that can lead to new knowledge</a:t>
            </a:r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 err="1"/>
              <a:t>Interactomes</a:t>
            </a:r>
            <a:r>
              <a:rPr lang="en-US" sz="2000" dirty="0"/>
              <a:t> reflect raw data from single experiments or integration of raw data from multiple experiments – they are not curated knowledge, they are experimental observations!</a:t>
            </a:r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 err="1"/>
              <a:t>Interactomes</a:t>
            </a:r>
            <a:r>
              <a:rPr lang="en-US" sz="2000" dirty="0"/>
              <a:t> track “interactions” between two entities. Examples:</a:t>
            </a:r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pPr marL="742950" lvl="1" indent="-285750">
              <a:buFont typeface="Arial"/>
              <a:buChar char="•"/>
            </a:pPr>
            <a:r>
              <a:rPr lang="en-US" sz="2000" dirty="0"/>
              <a:t>compound – protein interaction</a:t>
            </a:r>
          </a:p>
          <a:p>
            <a:pPr marL="742950" lvl="1" indent="-285750">
              <a:buFont typeface="Arial"/>
              <a:buChar char="•"/>
            </a:pPr>
            <a:endParaRPr lang="en-US" sz="2000" dirty="0"/>
          </a:p>
          <a:p>
            <a:pPr marL="742950" lvl="1" indent="-285750">
              <a:buFont typeface="Arial"/>
              <a:buChar char="•"/>
            </a:pPr>
            <a:r>
              <a:rPr lang="en-US" sz="2000" dirty="0"/>
              <a:t>protein – protein interaction</a:t>
            </a:r>
          </a:p>
          <a:p>
            <a:pPr marL="742950" lvl="1" indent="-285750">
              <a:buFont typeface="Arial"/>
              <a:buChar char="•"/>
            </a:pPr>
            <a:endParaRPr lang="en-US" sz="2000" dirty="0"/>
          </a:p>
          <a:p>
            <a:pPr marL="742950" lvl="1" indent="-285750">
              <a:buFont typeface="Arial"/>
              <a:buChar char="•"/>
            </a:pPr>
            <a:r>
              <a:rPr lang="en-US" sz="2000" dirty="0"/>
              <a:t>compound – gene expression interaction</a:t>
            </a:r>
          </a:p>
          <a:p>
            <a:pPr marL="742950" lvl="1" indent="-285750">
              <a:buFont typeface="Arial"/>
              <a:buChar char="•"/>
            </a:pPr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While the interaction has been observed, often the mechanism or the biological importance is not understood – a focus of Systems Biology</a:t>
            </a:r>
          </a:p>
        </p:txBody>
      </p:sp>
    </p:spTree>
    <p:extLst>
      <p:ext uri="{BB962C8B-B14F-4D97-AF65-F5344CB8AC3E}">
        <p14:creationId xmlns:p14="http://schemas.microsoft.com/office/powerpoint/2010/main" val="13871968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ncb2689-f4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860081"/>
            <a:ext cx="6408712" cy="5521247"/>
          </a:xfrm>
          <a:prstGeom prst="rect">
            <a:avLst/>
          </a:prstGeom>
        </p:spPr>
      </p:pic>
      <p:sp>
        <p:nvSpPr>
          <p:cNvPr id="7" name="Text Box 14"/>
          <p:cNvSpPr txBox="1">
            <a:spLocks noChangeArrowheads="1"/>
          </p:cNvSpPr>
          <p:nvPr/>
        </p:nvSpPr>
        <p:spPr bwMode="auto">
          <a:xfrm>
            <a:off x="0" y="0"/>
            <a:ext cx="8064896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000" dirty="0"/>
              <a:t>A genomic toolkit to investigate </a:t>
            </a:r>
            <a:r>
              <a:rPr lang="en-US" sz="2000" dirty="0" err="1"/>
              <a:t>kinesin</a:t>
            </a:r>
            <a:r>
              <a:rPr lang="en-US" sz="2000" dirty="0"/>
              <a:t> and myosin motor function in cells. </a:t>
            </a:r>
            <a:r>
              <a:rPr lang="en-US" sz="2000" dirty="0" err="1"/>
              <a:t>Maliga</a:t>
            </a:r>
            <a:r>
              <a:rPr lang="en-US" sz="2000" i="1" dirty="0"/>
              <a:t> et al</a:t>
            </a:r>
            <a:r>
              <a:rPr lang="en-US" sz="2000" dirty="0"/>
              <a:t>. 2013</a:t>
            </a:r>
            <a:r>
              <a:rPr lang="en-US" sz="2000" i="1" dirty="0"/>
              <a:t>. Nature Cell Biology </a:t>
            </a:r>
            <a:r>
              <a:rPr lang="en-US" sz="2000" dirty="0"/>
              <a:t>15: 325-334</a:t>
            </a:r>
          </a:p>
        </p:txBody>
      </p:sp>
      <p:sp>
        <p:nvSpPr>
          <p:cNvPr id="8" name="Text Box 14"/>
          <p:cNvSpPr txBox="1">
            <a:spLocks noChangeArrowheads="1"/>
          </p:cNvSpPr>
          <p:nvPr/>
        </p:nvSpPr>
        <p:spPr bwMode="auto">
          <a:xfrm>
            <a:off x="6732240" y="836712"/>
            <a:ext cx="2304256" cy="52629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1600" dirty="0"/>
              <a:t>191 candidate protein–protein interactions measured by affinity-purification mass spectrometry</a:t>
            </a:r>
          </a:p>
          <a:p>
            <a:pPr marL="342900" indent="-342900">
              <a:buFont typeface="Arial"/>
              <a:buChar char="•"/>
            </a:pPr>
            <a:endParaRPr lang="en-US" sz="1600" dirty="0"/>
          </a:p>
          <a:p>
            <a:pPr marL="342900" indent="-342900">
              <a:buFont typeface="Arial"/>
              <a:buChar char="•"/>
            </a:pPr>
            <a:r>
              <a:rPr lang="en-US" sz="1600" dirty="0"/>
              <a:t>Nodes (circles) = proteins; shaded gray for known motor proteins</a:t>
            </a:r>
          </a:p>
          <a:p>
            <a:pPr marL="342900" indent="-342900">
              <a:buFont typeface="Arial"/>
              <a:buChar char="•"/>
            </a:pPr>
            <a:endParaRPr lang="en-US" sz="1600" dirty="0"/>
          </a:p>
          <a:p>
            <a:pPr marL="342900" indent="-342900">
              <a:buFont typeface="Arial"/>
              <a:buChar char="•"/>
            </a:pPr>
            <a:r>
              <a:rPr lang="en-US" sz="1600" dirty="0"/>
              <a:t>Edges (line) = interactions; shaded black if previously unknown</a:t>
            </a:r>
          </a:p>
          <a:p>
            <a:pPr marL="342900" indent="-342900">
              <a:buFont typeface="Arial"/>
              <a:buChar char="•"/>
            </a:pPr>
            <a:endParaRPr lang="en-US" sz="1600" dirty="0"/>
          </a:p>
          <a:p>
            <a:pPr marL="342900" indent="-342900">
              <a:buFont typeface="Arial"/>
              <a:buChar char="•"/>
            </a:pPr>
            <a:r>
              <a:rPr lang="en-US" sz="1600" dirty="0"/>
              <a:t>Nodes are </a:t>
            </a:r>
            <a:r>
              <a:rPr lang="en-US" sz="1600" dirty="0" err="1"/>
              <a:t>coloured</a:t>
            </a:r>
            <a:r>
              <a:rPr lang="en-US" sz="1600" dirty="0"/>
              <a:t> by localization</a:t>
            </a:r>
          </a:p>
          <a:p>
            <a:pPr marL="342900" indent="-342900">
              <a:buFont typeface="Arial"/>
              <a:buChar char="•"/>
            </a:pPr>
            <a:endParaRPr lang="en-US" sz="1600" dirty="0"/>
          </a:p>
          <a:p>
            <a:pPr marL="342900" indent="-342900">
              <a:buFont typeface="Arial"/>
              <a:buChar char="•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9281814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Data Formats &amp; Software</a:t>
            </a:r>
            <a:endParaRPr lang="en-US" sz="3200" dirty="0"/>
          </a:p>
        </p:txBody>
      </p:sp>
      <p:sp>
        <p:nvSpPr>
          <p:cNvPr id="3" name="Text Box 14"/>
          <p:cNvSpPr txBox="1">
            <a:spLocks noChangeArrowheads="1"/>
          </p:cNvSpPr>
          <p:nvPr/>
        </p:nvSpPr>
        <p:spPr bwMode="auto">
          <a:xfrm>
            <a:off x="467544" y="1011500"/>
            <a:ext cx="8280920" cy="317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 err="1"/>
              <a:t>Interactome</a:t>
            </a:r>
            <a:r>
              <a:rPr lang="en-US" sz="2000" dirty="0"/>
              <a:t> data can be stored in a number of formats (SIF, NNF, XGMML, SBML, etc.)</a:t>
            </a:r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There are a number of domain specific repositories but not one centralized repository – data files often provided as supplementary files with a scientific publication</a:t>
            </a:r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Data repositories and the role of publishers in ensuring scientific data is accessible and not lost over time is a very active discussion in the scientific community, e.g. </a:t>
            </a:r>
            <a:r>
              <a:rPr lang="en-US" sz="2000" i="1" dirty="0" err="1"/>
              <a:t>GigaScience</a:t>
            </a:r>
            <a:r>
              <a:rPr lang="en-US" sz="2000" i="1" dirty="0"/>
              <a:t> Journal</a:t>
            </a:r>
            <a:r>
              <a:rPr lang="en-US" sz="2000" dirty="0"/>
              <a:t>, </a:t>
            </a:r>
            <a:r>
              <a:rPr lang="en-US" sz="2000" dirty="0" err="1"/>
              <a:t>www.gigasciencejournal.com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95329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Integrating Knowledge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323528" y="1196752"/>
            <a:ext cx="8352928" cy="53245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We have sequenced a large number of diverse genomes, each with thousands of predicted genes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We have performed genome-wide gene expression or gene knock-down experiments to understand the role of these genes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High-throughput experimental methods are producing increasingly complex data sets about the interactions between genes 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We have a century of knowledge about molecular &amp; cell biology, physiology, biochemistry, etc. Yet publications rates are increasing!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How do we integrate these data to obtain a deeper understanding of biology?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How do we interpret experiments that generate thousands or millions of data points?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63168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Data Formats &amp; Software</a:t>
            </a:r>
            <a:endParaRPr lang="en-US" sz="3200" dirty="0"/>
          </a:p>
        </p:txBody>
      </p:sp>
      <p:sp>
        <p:nvSpPr>
          <p:cNvPr id="3" name="Text Box 14"/>
          <p:cNvSpPr txBox="1">
            <a:spLocks noChangeArrowheads="1"/>
          </p:cNvSpPr>
          <p:nvPr/>
        </p:nvSpPr>
        <p:spPr bwMode="auto">
          <a:xfrm>
            <a:off x="467544" y="1011500"/>
            <a:ext cx="8280920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/>
              <a:t>The most popular software for analysis of </a:t>
            </a:r>
            <a:r>
              <a:rPr lang="en-US" sz="2000" dirty="0" err="1"/>
              <a:t>interactome</a:t>
            </a:r>
            <a:r>
              <a:rPr lang="en-US" sz="2000" dirty="0"/>
              <a:t> data is </a:t>
            </a:r>
            <a:r>
              <a:rPr lang="en-US" sz="2000" dirty="0" err="1"/>
              <a:t>Cytoscape</a:t>
            </a:r>
            <a:r>
              <a:rPr lang="en-US" sz="2000" dirty="0"/>
              <a:t>, </a:t>
            </a:r>
            <a:r>
              <a:rPr lang="en-US" sz="2000" dirty="0" err="1"/>
              <a:t>www.cytoscape.org</a:t>
            </a:r>
            <a:endParaRPr lang="en-US" sz="2000" dirty="0"/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 err="1"/>
              <a:t>Cytoscape</a:t>
            </a:r>
            <a:r>
              <a:rPr lang="en-US" sz="2000" dirty="0"/>
              <a:t> allows </a:t>
            </a:r>
            <a:r>
              <a:rPr lang="en-US" sz="2000" dirty="0" err="1"/>
              <a:t>interactome</a:t>
            </a:r>
            <a:r>
              <a:rPr lang="en-US" sz="2000" dirty="0"/>
              <a:t> mining and visualization but also analysis of outside data (e.g. RNA-</a:t>
            </a:r>
            <a:r>
              <a:rPr lang="en-US" sz="2000" dirty="0" err="1"/>
              <a:t>Seq</a:t>
            </a:r>
            <a:r>
              <a:rPr lang="en-US" sz="2000" dirty="0"/>
              <a:t>) in the context of observed </a:t>
            </a:r>
            <a:r>
              <a:rPr lang="en-US" sz="2000" dirty="0" err="1"/>
              <a:t>interactomes</a:t>
            </a:r>
            <a:endParaRPr lang="en-US" sz="2000" dirty="0"/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pPr marL="742950" lvl="1" indent="-285750">
              <a:buFont typeface="Arial"/>
              <a:buChar char="•"/>
            </a:pPr>
            <a:r>
              <a:rPr lang="en-US" sz="2000" dirty="0"/>
              <a:t>e.g. are the genes </a:t>
            </a:r>
            <a:r>
              <a:rPr lang="en-US" sz="2000" dirty="0" err="1"/>
              <a:t>upregulated</a:t>
            </a:r>
            <a:r>
              <a:rPr lang="en-US" sz="2000" dirty="0"/>
              <a:t> in my RNA-</a:t>
            </a:r>
            <a:r>
              <a:rPr lang="en-US" sz="2000" dirty="0" err="1"/>
              <a:t>Seq</a:t>
            </a:r>
            <a:r>
              <a:rPr lang="en-US" sz="2000" dirty="0"/>
              <a:t> experiment reflective of a specific sub-set of protein-protein interactions?</a:t>
            </a:r>
          </a:p>
          <a:p>
            <a:pPr lvl="1"/>
            <a:endParaRPr lang="en-US" sz="2000" dirty="0"/>
          </a:p>
        </p:txBody>
      </p:sp>
      <p:pic>
        <p:nvPicPr>
          <p:cNvPr id="2" name="Picture 1" descr="intro_1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3861047"/>
            <a:ext cx="5832648" cy="2617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3834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C3355115-0F85-8C41-A4F0-2EFBBEDCE1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2000" y="2159000"/>
            <a:ext cx="2540000" cy="2540000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34251341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Connections &amp; Cross-References</a:t>
            </a:r>
            <a:endParaRPr lang="en-US" sz="3200" dirty="0"/>
          </a:p>
        </p:txBody>
      </p:sp>
      <p:sp>
        <p:nvSpPr>
          <p:cNvPr id="4" name="Text Box 14"/>
          <p:cNvSpPr txBox="1">
            <a:spLocks noChangeArrowheads="1"/>
          </p:cNvSpPr>
          <p:nvPr/>
        </p:nvSpPr>
        <p:spPr bwMode="auto">
          <a:xfrm>
            <a:off x="467544" y="1011500"/>
            <a:ext cx="8064896" cy="6247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/>
              <a:t>Connections &amp; Cross-References lead to standardization &amp; normalization</a:t>
            </a:r>
          </a:p>
          <a:p>
            <a:pPr marL="742950" lvl="1" indent="-285750">
              <a:buFont typeface="Arial"/>
              <a:buChar char="•"/>
            </a:pPr>
            <a:endParaRPr lang="en-US" sz="2000" dirty="0"/>
          </a:p>
          <a:p>
            <a:pPr marL="742950" lvl="1" indent="-285750">
              <a:buFont typeface="Arial"/>
              <a:buChar char="•"/>
            </a:pPr>
            <a:r>
              <a:rPr lang="en-US" sz="2000" dirty="0"/>
              <a:t>Standardization – a common language is used to describe biological phenomena</a:t>
            </a:r>
          </a:p>
          <a:p>
            <a:pPr marL="742950" lvl="1" indent="-285750">
              <a:buFont typeface="Arial"/>
              <a:buChar char="•"/>
            </a:pPr>
            <a:endParaRPr lang="en-US" sz="2000" dirty="0"/>
          </a:p>
          <a:p>
            <a:pPr marL="742950" lvl="1" indent="-285750">
              <a:buFont typeface="Arial"/>
              <a:buChar char="•"/>
            </a:pPr>
            <a:r>
              <a:rPr lang="en-US" sz="2000" dirty="0"/>
              <a:t>Normalization – data, models, citations, and algorithms are annotated using the same common language, allowing easier sharing and comparison of data</a:t>
            </a:r>
          </a:p>
          <a:p>
            <a:pPr marL="742950" lvl="1" indent="-285750">
              <a:buFont typeface="Arial"/>
              <a:buChar char="•"/>
            </a:pPr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Connections &amp; Cross-Reference combined with computer-readable representations leads to powerful analytical tools</a:t>
            </a:r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Examples</a:t>
            </a:r>
          </a:p>
          <a:p>
            <a:pPr marL="742950" lvl="1" indent="-285750">
              <a:buFont typeface="Arial"/>
              <a:buChar char="•"/>
            </a:pPr>
            <a:r>
              <a:rPr lang="en-US" sz="1800" dirty="0"/>
              <a:t>A protein-protein </a:t>
            </a:r>
            <a:r>
              <a:rPr lang="en-US" sz="1800" dirty="0" err="1"/>
              <a:t>interactome</a:t>
            </a:r>
            <a:r>
              <a:rPr lang="en-US" sz="1800" dirty="0"/>
              <a:t> dataset uses </a:t>
            </a:r>
            <a:r>
              <a:rPr lang="en-US" sz="1800" dirty="0" err="1"/>
              <a:t>GenBank</a:t>
            </a:r>
            <a:r>
              <a:rPr lang="en-US" sz="1800" dirty="0"/>
              <a:t> accessions for all the proteins observed</a:t>
            </a:r>
          </a:p>
          <a:p>
            <a:pPr marL="742950" lvl="1" indent="-285750">
              <a:buFont typeface="Arial"/>
              <a:buChar char="•"/>
            </a:pPr>
            <a:r>
              <a:rPr lang="en-US" sz="1800" dirty="0"/>
              <a:t>Gene Ontology annotates </a:t>
            </a:r>
            <a:r>
              <a:rPr lang="en-US" sz="1800" dirty="0" err="1"/>
              <a:t>GenBank</a:t>
            </a:r>
            <a:r>
              <a:rPr lang="en-US" sz="1800" dirty="0"/>
              <a:t> so all protein </a:t>
            </a:r>
            <a:r>
              <a:rPr lang="en-US" sz="1800" dirty="0" err="1"/>
              <a:t>GenBank</a:t>
            </a:r>
            <a:r>
              <a:rPr lang="en-US" sz="1800" dirty="0"/>
              <a:t> accessions are associated with GO terms</a:t>
            </a:r>
          </a:p>
          <a:p>
            <a:pPr marL="742950" lvl="1" indent="-285750">
              <a:buFont typeface="Arial"/>
              <a:buChar char="•"/>
            </a:pPr>
            <a:r>
              <a:rPr lang="en-US" sz="1800" dirty="0" err="1"/>
              <a:t>InterPro</a:t>
            </a:r>
            <a:r>
              <a:rPr lang="en-US" sz="1800" dirty="0"/>
              <a:t> curates connections between </a:t>
            </a:r>
            <a:r>
              <a:rPr lang="en-US" sz="1800" dirty="0" err="1"/>
              <a:t>Pfam</a:t>
            </a:r>
            <a:r>
              <a:rPr lang="en-US" sz="1800" dirty="0"/>
              <a:t> and PROSITE models and Gene Ontology terms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518941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Enrichment</a:t>
            </a:r>
            <a:endParaRPr lang="en-US" sz="3200" dirty="0"/>
          </a:p>
        </p:txBody>
      </p:sp>
      <p:sp>
        <p:nvSpPr>
          <p:cNvPr id="6" name="Text Box 14"/>
          <p:cNvSpPr txBox="1">
            <a:spLocks noChangeArrowheads="1"/>
          </p:cNvSpPr>
          <p:nvPr/>
        </p:nvSpPr>
        <p:spPr bwMode="auto">
          <a:xfrm>
            <a:off x="467544" y="1011500"/>
            <a:ext cx="8064896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/>
              <a:t>A powerful tool for high-level interpretation of complex experimental data, allowing investigator to detect biological processes otherwise not apparent</a:t>
            </a:r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Computational and statistical in nature – uses ontologies, networks, or </a:t>
            </a:r>
            <a:r>
              <a:rPr lang="en-US" sz="2000" dirty="0" err="1"/>
              <a:t>interactomes</a:t>
            </a:r>
            <a:r>
              <a:rPr lang="en-US" sz="2000" dirty="0"/>
              <a:t> to test if a specific biological process, pathway, or interaction is highlighted by the data</a:t>
            </a:r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Null hypothesis – no ontological term, biochemical or regulatory network, or known interactions are over-represented in my data (relative to controls or background signal)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049122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Enrichment Example:</a:t>
            </a:r>
            <a:endParaRPr lang="en-US" sz="3200" dirty="0"/>
          </a:p>
        </p:txBody>
      </p:sp>
      <p:sp>
        <p:nvSpPr>
          <p:cNvPr id="4" name="Text Box 14"/>
          <p:cNvSpPr txBox="1">
            <a:spLocks noChangeArrowheads="1"/>
          </p:cNvSpPr>
          <p:nvPr/>
        </p:nvSpPr>
        <p:spPr bwMode="auto">
          <a:xfrm>
            <a:off x="6012160" y="1196752"/>
            <a:ext cx="2664296" cy="64633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800" dirty="0"/>
              <a:t>1300 genes up-regulated in response to dioxin</a:t>
            </a:r>
          </a:p>
        </p:txBody>
      </p:sp>
      <p:sp>
        <p:nvSpPr>
          <p:cNvPr id="5" name="Text Box 14"/>
          <p:cNvSpPr txBox="1">
            <a:spLocks noChangeArrowheads="1"/>
          </p:cNvSpPr>
          <p:nvPr/>
        </p:nvSpPr>
        <p:spPr bwMode="auto">
          <a:xfrm>
            <a:off x="6012160" y="2276872"/>
            <a:ext cx="2736304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800" dirty="0"/>
              <a:t>All genes in the genome</a:t>
            </a:r>
          </a:p>
        </p:txBody>
      </p:sp>
      <p:pic>
        <p:nvPicPr>
          <p:cNvPr id="2" name="Picture 1" descr="Unknown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331476"/>
            <a:ext cx="1545161" cy="1028234"/>
          </a:xfrm>
          <a:prstGeom prst="rect">
            <a:avLst/>
          </a:prstGeom>
        </p:spPr>
      </p:pic>
      <p:sp>
        <p:nvSpPr>
          <p:cNvPr id="7" name="Text Box 14"/>
          <p:cNvSpPr txBox="1">
            <a:spLocks noChangeArrowheads="1"/>
          </p:cNvSpPr>
          <p:nvPr/>
        </p:nvSpPr>
        <p:spPr bwMode="auto">
          <a:xfrm>
            <a:off x="179512" y="2339588"/>
            <a:ext cx="151216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800" i="1" dirty="0" err="1"/>
              <a:t>Danio</a:t>
            </a:r>
            <a:r>
              <a:rPr lang="en-US" sz="1800" i="1" dirty="0"/>
              <a:t> </a:t>
            </a:r>
            <a:r>
              <a:rPr lang="en-US" sz="1800" i="1" dirty="0" err="1"/>
              <a:t>rerio</a:t>
            </a:r>
            <a:endParaRPr lang="en-US" sz="1800" i="1" dirty="0"/>
          </a:p>
        </p:txBody>
      </p:sp>
      <p:pic>
        <p:nvPicPr>
          <p:cNvPr id="3" name="Picture 2" descr="Unknown-1.jpe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1187460"/>
            <a:ext cx="864096" cy="490041"/>
          </a:xfrm>
          <a:prstGeom prst="rect">
            <a:avLst/>
          </a:prstGeom>
        </p:spPr>
      </p:pic>
      <p:sp>
        <p:nvSpPr>
          <p:cNvPr id="10" name="Text Box 14"/>
          <p:cNvSpPr txBox="1">
            <a:spLocks noChangeArrowheads="1"/>
          </p:cNvSpPr>
          <p:nvPr/>
        </p:nvSpPr>
        <p:spPr bwMode="auto">
          <a:xfrm>
            <a:off x="6948264" y="1844824"/>
            <a:ext cx="27363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800" i="1" dirty="0"/>
              <a:t>versus</a:t>
            </a:r>
          </a:p>
        </p:txBody>
      </p:sp>
      <p:sp>
        <p:nvSpPr>
          <p:cNvPr id="8" name="Down Arrow 7"/>
          <p:cNvSpPr/>
          <p:nvPr/>
        </p:nvSpPr>
        <p:spPr bwMode="auto">
          <a:xfrm>
            <a:off x="6948264" y="3140968"/>
            <a:ext cx="484632" cy="1770496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1" name="Text Box 14"/>
          <p:cNvSpPr txBox="1">
            <a:spLocks noChangeArrowheads="1"/>
          </p:cNvSpPr>
          <p:nvPr/>
        </p:nvSpPr>
        <p:spPr bwMode="auto">
          <a:xfrm>
            <a:off x="6012160" y="5157192"/>
            <a:ext cx="2736304" cy="147732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800" dirty="0"/>
              <a:t>GO terms for oxidative stress response, DNA damage repair statistically enriched in the up-regulated genes</a:t>
            </a:r>
          </a:p>
        </p:txBody>
      </p:sp>
      <p:sp>
        <p:nvSpPr>
          <p:cNvPr id="12" name="Text Box 14"/>
          <p:cNvSpPr txBox="1">
            <a:spLocks noChangeArrowheads="1"/>
          </p:cNvSpPr>
          <p:nvPr/>
        </p:nvSpPr>
        <p:spPr bwMode="auto">
          <a:xfrm>
            <a:off x="5004048" y="3646765"/>
            <a:ext cx="273630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800" i="1" dirty="0"/>
              <a:t>Gene Ontology</a:t>
            </a:r>
          </a:p>
          <a:p>
            <a:r>
              <a:rPr lang="en-US" sz="1800" i="1" dirty="0"/>
              <a:t>enrichment analysis</a:t>
            </a:r>
          </a:p>
        </p:txBody>
      </p:sp>
      <p:sp>
        <p:nvSpPr>
          <p:cNvPr id="13" name="Text Box 14"/>
          <p:cNvSpPr txBox="1">
            <a:spLocks noChangeArrowheads="1"/>
          </p:cNvSpPr>
          <p:nvPr/>
        </p:nvSpPr>
        <p:spPr bwMode="auto">
          <a:xfrm>
            <a:off x="1691680" y="1619508"/>
            <a:ext cx="864096" cy="33855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600" i="1" dirty="0"/>
              <a:t>dioxin</a:t>
            </a:r>
          </a:p>
        </p:txBody>
      </p:sp>
      <p:sp>
        <p:nvSpPr>
          <p:cNvPr id="14" name="Text Box 14"/>
          <p:cNvSpPr txBox="1">
            <a:spLocks noChangeArrowheads="1"/>
          </p:cNvSpPr>
          <p:nvPr/>
        </p:nvSpPr>
        <p:spPr bwMode="auto">
          <a:xfrm>
            <a:off x="2771800" y="1475492"/>
            <a:ext cx="1368152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chemeClr val="bg2"/>
                </a:solidFill>
              </a:rPr>
              <a:t>CONTROL</a:t>
            </a:r>
          </a:p>
        </p:txBody>
      </p:sp>
      <p:sp>
        <p:nvSpPr>
          <p:cNvPr id="15" name="Text Box 14"/>
          <p:cNvSpPr txBox="1">
            <a:spLocks noChangeArrowheads="1"/>
          </p:cNvSpPr>
          <p:nvPr/>
        </p:nvSpPr>
        <p:spPr bwMode="auto">
          <a:xfrm>
            <a:off x="2771800" y="2051556"/>
            <a:ext cx="1368152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chemeClr val="bg2"/>
                </a:solidFill>
              </a:rPr>
              <a:t>EXPOSED</a:t>
            </a:r>
          </a:p>
        </p:txBody>
      </p:sp>
      <p:sp>
        <p:nvSpPr>
          <p:cNvPr id="6" name="Right Arrow 5"/>
          <p:cNvSpPr/>
          <p:nvPr/>
        </p:nvSpPr>
        <p:spPr bwMode="auto">
          <a:xfrm>
            <a:off x="4355976" y="1700808"/>
            <a:ext cx="1512168" cy="484632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6" name="Text Box 14"/>
          <p:cNvSpPr txBox="1">
            <a:spLocks noChangeArrowheads="1"/>
          </p:cNvSpPr>
          <p:nvPr/>
        </p:nvSpPr>
        <p:spPr bwMode="auto">
          <a:xfrm>
            <a:off x="4499992" y="1412776"/>
            <a:ext cx="27363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800" i="1" dirty="0"/>
              <a:t>RNA-</a:t>
            </a:r>
            <a:r>
              <a:rPr lang="en-US" sz="1800" i="1" dirty="0" err="1"/>
              <a:t>Seq</a:t>
            </a:r>
            <a:endParaRPr lang="en-US" sz="1800" i="1" dirty="0"/>
          </a:p>
        </p:txBody>
      </p:sp>
    </p:spTree>
    <p:extLst>
      <p:ext uri="{BB962C8B-B14F-4D97-AF65-F5344CB8AC3E}">
        <p14:creationId xmlns:p14="http://schemas.microsoft.com/office/powerpoint/2010/main" val="21517057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Enrichment Example:</a:t>
            </a:r>
            <a:endParaRPr lang="en-US" sz="3200" dirty="0"/>
          </a:p>
        </p:txBody>
      </p:sp>
      <p:sp>
        <p:nvSpPr>
          <p:cNvPr id="4" name="Text Box 14"/>
          <p:cNvSpPr txBox="1">
            <a:spLocks noChangeArrowheads="1"/>
          </p:cNvSpPr>
          <p:nvPr/>
        </p:nvSpPr>
        <p:spPr bwMode="auto">
          <a:xfrm>
            <a:off x="6012160" y="1196752"/>
            <a:ext cx="2664296" cy="64633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800" dirty="0"/>
              <a:t>1300 genes up-regulated in response to dioxin</a:t>
            </a:r>
          </a:p>
        </p:txBody>
      </p:sp>
      <p:sp>
        <p:nvSpPr>
          <p:cNvPr id="5" name="Text Box 14"/>
          <p:cNvSpPr txBox="1">
            <a:spLocks noChangeArrowheads="1"/>
          </p:cNvSpPr>
          <p:nvPr/>
        </p:nvSpPr>
        <p:spPr bwMode="auto">
          <a:xfrm>
            <a:off x="6012160" y="2276872"/>
            <a:ext cx="2736304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800" dirty="0"/>
              <a:t>All genes in the genome</a:t>
            </a:r>
          </a:p>
        </p:txBody>
      </p:sp>
      <p:pic>
        <p:nvPicPr>
          <p:cNvPr id="2" name="Picture 1" descr="Unknown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331476"/>
            <a:ext cx="1545161" cy="1028234"/>
          </a:xfrm>
          <a:prstGeom prst="rect">
            <a:avLst/>
          </a:prstGeom>
        </p:spPr>
      </p:pic>
      <p:sp>
        <p:nvSpPr>
          <p:cNvPr id="7" name="Text Box 14"/>
          <p:cNvSpPr txBox="1">
            <a:spLocks noChangeArrowheads="1"/>
          </p:cNvSpPr>
          <p:nvPr/>
        </p:nvSpPr>
        <p:spPr bwMode="auto">
          <a:xfrm>
            <a:off x="179512" y="2339588"/>
            <a:ext cx="151216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800" i="1" dirty="0" err="1"/>
              <a:t>Danio</a:t>
            </a:r>
            <a:r>
              <a:rPr lang="en-US" sz="1800" i="1" dirty="0"/>
              <a:t> </a:t>
            </a:r>
            <a:r>
              <a:rPr lang="en-US" sz="1800" i="1" dirty="0" err="1"/>
              <a:t>rerio</a:t>
            </a:r>
            <a:endParaRPr lang="en-US" sz="1800" i="1" dirty="0"/>
          </a:p>
        </p:txBody>
      </p:sp>
      <p:pic>
        <p:nvPicPr>
          <p:cNvPr id="3" name="Picture 2" descr="Unknown-1.jpe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1187460"/>
            <a:ext cx="864096" cy="490041"/>
          </a:xfrm>
          <a:prstGeom prst="rect">
            <a:avLst/>
          </a:prstGeom>
        </p:spPr>
      </p:pic>
      <p:sp>
        <p:nvSpPr>
          <p:cNvPr id="10" name="Text Box 14"/>
          <p:cNvSpPr txBox="1">
            <a:spLocks noChangeArrowheads="1"/>
          </p:cNvSpPr>
          <p:nvPr/>
        </p:nvSpPr>
        <p:spPr bwMode="auto">
          <a:xfrm>
            <a:off x="6948264" y="1844824"/>
            <a:ext cx="27363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800" i="1" dirty="0"/>
              <a:t>versus</a:t>
            </a:r>
          </a:p>
        </p:txBody>
      </p:sp>
      <p:sp>
        <p:nvSpPr>
          <p:cNvPr id="8" name="Down Arrow 7"/>
          <p:cNvSpPr/>
          <p:nvPr/>
        </p:nvSpPr>
        <p:spPr bwMode="auto">
          <a:xfrm>
            <a:off x="6948264" y="3140968"/>
            <a:ext cx="484632" cy="1770496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1" name="Text Box 14"/>
          <p:cNvSpPr txBox="1">
            <a:spLocks noChangeArrowheads="1"/>
          </p:cNvSpPr>
          <p:nvPr/>
        </p:nvSpPr>
        <p:spPr bwMode="auto">
          <a:xfrm>
            <a:off x="6012160" y="5157192"/>
            <a:ext cx="2736304" cy="147732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800" dirty="0"/>
              <a:t>GO terms for oxidative stress response, DNA damage repair statistically enriched in the up-regulated genes</a:t>
            </a:r>
          </a:p>
        </p:txBody>
      </p:sp>
      <p:sp>
        <p:nvSpPr>
          <p:cNvPr id="12" name="Text Box 14"/>
          <p:cNvSpPr txBox="1">
            <a:spLocks noChangeArrowheads="1"/>
          </p:cNvSpPr>
          <p:nvPr/>
        </p:nvSpPr>
        <p:spPr bwMode="auto">
          <a:xfrm>
            <a:off x="5004048" y="3646765"/>
            <a:ext cx="273630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800" i="1" dirty="0"/>
              <a:t>Gene Ontology</a:t>
            </a:r>
          </a:p>
          <a:p>
            <a:r>
              <a:rPr lang="en-US" sz="1800" i="1" dirty="0"/>
              <a:t>enrichment analysis</a:t>
            </a:r>
          </a:p>
        </p:txBody>
      </p:sp>
      <p:sp>
        <p:nvSpPr>
          <p:cNvPr id="13" name="Text Box 14"/>
          <p:cNvSpPr txBox="1">
            <a:spLocks noChangeArrowheads="1"/>
          </p:cNvSpPr>
          <p:nvPr/>
        </p:nvSpPr>
        <p:spPr bwMode="auto">
          <a:xfrm>
            <a:off x="1691680" y="1619508"/>
            <a:ext cx="864096" cy="33855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600" i="1" dirty="0"/>
              <a:t>dioxin</a:t>
            </a:r>
          </a:p>
        </p:txBody>
      </p:sp>
      <p:sp>
        <p:nvSpPr>
          <p:cNvPr id="14" name="Text Box 14"/>
          <p:cNvSpPr txBox="1">
            <a:spLocks noChangeArrowheads="1"/>
          </p:cNvSpPr>
          <p:nvPr/>
        </p:nvSpPr>
        <p:spPr bwMode="auto">
          <a:xfrm>
            <a:off x="2771800" y="1475492"/>
            <a:ext cx="1368152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chemeClr val="bg2"/>
                </a:solidFill>
              </a:rPr>
              <a:t>CONTROL</a:t>
            </a:r>
          </a:p>
        </p:txBody>
      </p:sp>
      <p:sp>
        <p:nvSpPr>
          <p:cNvPr id="15" name="Text Box 14"/>
          <p:cNvSpPr txBox="1">
            <a:spLocks noChangeArrowheads="1"/>
          </p:cNvSpPr>
          <p:nvPr/>
        </p:nvSpPr>
        <p:spPr bwMode="auto">
          <a:xfrm>
            <a:off x="2771800" y="2051556"/>
            <a:ext cx="1368152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chemeClr val="bg2"/>
                </a:solidFill>
              </a:rPr>
              <a:t>EXPOSED</a:t>
            </a:r>
          </a:p>
        </p:txBody>
      </p:sp>
      <p:sp>
        <p:nvSpPr>
          <p:cNvPr id="6" name="Right Arrow 5"/>
          <p:cNvSpPr/>
          <p:nvPr/>
        </p:nvSpPr>
        <p:spPr bwMode="auto">
          <a:xfrm>
            <a:off x="4355976" y="1700808"/>
            <a:ext cx="1512168" cy="484632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6" name="Text Box 14"/>
          <p:cNvSpPr txBox="1">
            <a:spLocks noChangeArrowheads="1"/>
          </p:cNvSpPr>
          <p:nvPr/>
        </p:nvSpPr>
        <p:spPr bwMode="auto">
          <a:xfrm>
            <a:off x="4499992" y="1412776"/>
            <a:ext cx="27363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800" i="1" dirty="0"/>
              <a:t>RNA-</a:t>
            </a:r>
            <a:r>
              <a:rPr lang="en-US" sz="1800" i="1" dirty="0" err="1"/>
              <a:t>Seq</a:t>
            </a:r>
            <a:endParaRPr lang="en-US" sz="1800" i="1" dirty="0"/>
          </a:p>
        </p:txBody>
      </p:sp>
      <p:sp>
        <p:nvSpPr>
          <p:cNvPr id="17" name="Text Box 14"/>
          <p:cNvSpPr txBox="1">
            <a:spLocks noChangeArrowheads="1"/>
          </p:cNvSpPr>
          <p:nvPr/>
        </p:nvSpPr>
        <p:spPr bwMode="auto">
          <a:xfrm>
            <a:off x="1043608" y="3501008"/>
            <a:ext cx="2736304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800" i="1" dirty="0">
                <a:solidFill>
                  <a:srgbClr val="FFFF00"/>
                </a:solidFill>
              </a:rPr>
              <a:t>Each gene tagged with a different set of ontology terms in the genome annotation</a:t>
            </a:r>
          </a:p>
        </p:txBody>
      </p:sp>
      <p:sp>
        <p:nvSpPr>
          <p:cNvPr id="18" name="Text Box 14"/>
          <p:cNvSpPr txBox="1">
            <a:spLocks noChangeArrowheads="1"/>
          </p:cNvSpPr>
          <p:nvPr/>
        </p:nvSpPr>
        <p:spPr bwMode="auto">
          <a:xfrm>
            <a:off x="1043608" y="4759984"/>
            <a:ext cx="2736304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800" i="1" dirty="0">
                <a:solidFill>
                  <a:srgbClr val="FFFF00"/>
                </a:solidFill>
              </a:rPr>
              <a:t>Algorithm traverses the entire ontology to determine which higher-level ontology terms are involved in enrichment</a:t>
            </a:r>
          </a:p>
        </p:txBody>
      </p:sp>
    </p:spTree>
    <p:extLst>
      <p:ext uri="{BB962C8B-B14F-4D97-AF65-F5344CB8AC3E}">
        <p14:creationId xmlns:p14="http://schemas.microsoft.com/office/powerpoint/2010/main" val="10609993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Enrichment Example - KEGG</a:t>
            </a:r>
            <a:endParaRPr lang="en-US" sz="3200" dirty="0"/>
          </a:p>
        </p:txBody>
      </p:sp>
      <p:pic>
        <p:nvPicPr>
          <p:cNvPr id="3" name="Picture 2" descr="Figure_4.t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052736"/>
            <a:ext cx="6192688" cy="4732703"/>
          </a:xfrm>
          <a:prstGeom prst="rect">
            <a:avLst/>
          </a:prstGeom>
        </p:spPr>
      </p:pic>
      <p:sp>
        <p:nvSpPr>
          <p:cNvPr id="5" name="Text Box 14"/>
          <p:cNvSpPr txBox="1">
            <a:spLocks noChangeArrowheads="1"/>
          </p:cNvSpPr>
          <p:nvPr/>
        </p:nvSpPr>
        <p:spPr bwMode="auto">
          <a:xfrm>
            <a:off x="251520" y="5805264"/>
            <a:ext cx="8064896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600" dirty="0"/>
              <a:t>Bowman </a:t>
            </a:r>
            <a:r>
              <a:rPr lang="en-US" sz="1600" i="1" dirty="0"/>
              <a:t>et al</a:t>
            </a:r>
            <a:r>
              <a:rPr lang="en-US" sz="1600" dirty="0"/>
              <a:t>. 2013. RNA-</a:t>
            </a:r>
            <a:r>
              <a:rPr lang="en-US" sz="1600" dirty="0" err="1"/>
              <a:t>Seq</a:t>
            </a:r>
            <a:r>
              <a:rPr lang="en-US" sz="1600" dirty="0"/>
              <a:t> </a:t>
            </a:r>
            <a:r>
              <a:rPr lang="en-US" sz="1600" dirty="0" err="1"/>
              <a:t>Transcriptome</a:t>
            </a:r>
            <a:r>
              <a:rPr lang="en-US" sz="1600" dirty="0"/>
              <a:t> Profiling of Upland Cotton (</a:t>
            </a:r>
            <a:r>
              <a:rPr lang="en-US" sz="1600" dirty="0" err="1"/>
              <a:t>Gossypium</a:t>
            </a:r>
            <a:r>
              <a:rPr lang="en-US" sz="1600" dirty="0"/>
              <a:t> </a:t>
            </a:r>
            <a:r>
              <a:rPr lang="en-US" sz="1600" dirty="0" err="1"/>
              <a:t>hirsutum</a:t>
            </a:r>
            <a:r>
              <a:rPr lang="en-US" sz="1600" dirty="0"/>
              <a:t> L.) Root Tissue under Water-Deficit Stress. </a:t>
            </a:r>
            <a:r>
              <a:rPr lang="en-US" sz="1600" i="1" dirty="0" err="1"/>
              <a:t>PLoS</a:t>
            </a:r>
            <a:r>
              <a:rPr lang="en-US" sz="1600" i="1" dirty="0"/>
              <a:t> ONE</a:t>
            </a:r>
            <a:r>
              <a:rPr lang="en-US" sz="1600" dirty="0"/>
              <a:t> 8(12):e82634</a:t>
            </a:r>
          </a:p>
        </p:txBody>
      </p:sp>
      <p:sp>
        <p:nvSpPr>
          <p:cNvPr id="6" name="Text Box 14"/>
          <p:cNvSpPr txBox="1">
            <a:spLocks noChangeArrowheads="1"/>
          </p:cNvSpPr>
          <p:nvPr/>
        </p:nvSpPr>
        <p:spPr bwMode="auto">
          <a:xfrm>
            <a:off x="6588224" y="1052736"/>
            <a:ext cx="2448272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600" dirty="0"/>
              <a:t>Purple – enzyme in cotton but not differentially regulated</a:t>
            </a:r>
          </a:p>
          <a:p>
            <a:endParaRPr lang="en-US" sz="1600" dirty="0"/>
          </a:p>
          <a:p>
            <a:r>
              <a:rPr lang="en-US" sz="1600" dirty="0"/>
              <a:t>Blue – </a:t>
            </a:r>
            <a:r>
              <a:rPr lang="en-US" sz="1600" dirty="0" err="1"/>
              <a:t>downregulated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Red - </a:t>
            </a:r>
            <a:r>
              <a:rPr lang="en-US" sz="1600" dirty="0" err="1"/>
              <a:t>upregulated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1811292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Enrichment Example - </a:t>
            </a:r>
            <a:r>
              <a:rPr lang="en-US" sz="3200" b="1" dirty="0" err="1"/>
              <a:t>Interactomes</a:t>
            </a:r>
            <a:endParaRPr lang="en-US" sz="3200" dirty="0"/>
          </a:p>
        </p:txBody>
      </p:sp>
      <p:pic>
        <p:nvPicPr>
          <p:cNvPr id="2" name="Picture 1" descr="enrichmentmap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268760"/>
            <a:ext cx="6588224" cy="5119991"/>
          </a:xfrm>
          <a:prstGeom prst="rect">
            <a:avLst/>
          </a:prstGeom>
        </p:spPr>
      </p:pic>
      <p:sp>
        <p:nvSpPr>
          <p:cNvPr id="4" name="Text Box 14"/>
          <p:cNvSpPr txBox="1">
            <a:spLocks noChangeArrowheads="1"/>
          </p:cNvSpPr>
          <p:nvPr/>
        </p:nvSpPr>
        <p:spPr bwMode="auto">
          <a:xfrm>
            <a:off x="251520" y="6362164"/>
            <a:ext cx="806489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400" dirty="0" err="1"/>
              <a:t>Merico</a:t>
            </a:r>
            <a:r>
              <a:rPr lang="en-US" sz="1400" dirty="0"/>
              <a:t> </a:t>
            </a:r>
            <a:r>
              <a:rPr lang="en-US" sz="1400" i="1" dirty="0"/>
              <a:t>et al</a:t>
            </a:r>
            <a:r>
              <a:rPr lang="en-US" sz="1400" dirty="0"/>
              <a:t>. 2010. Enrichment Map: A Network-Based Method for Gene-Set Enrichment Visualization and Interpretation. </a:t>
            </a:r>
            <a:r>
              <a:rPr lang="en-US" sz="1400" i="1" dirty="0" err="1"/>
              <a:t>PLoS</a:t>
            </a:r>
            <a:r>
              <a:rPr lang="en-US" sz="1400" i="1" dirty="0"/>
              <a:t> One</a:t>
            </a:r>
            <a:r>
              <a:rPr lang="en-US" sz="1400" dirty="0"/>
              <a:t> 5(11):e13984.</a:t>
            </a:r>
          </a:p>
        </p:txBody>
      </p:sp>
      <p:sp>
        <p:nvSpPr>
          <p:cNvPr id="5" name="Text Box 14"/>
          <p:cNvSpPr txBox="1">
            <a:spLocks noChangeArrowheads="1"/>
          </p:cNvSpPr>
          <p:nvPr/>
        </p:nvSpPr>
        <p:spPr bwMode="auto">
          <a:xfrm>
            <a:off x="251520" y="908720"/>
            <a:ext cx="806489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600" dirty="0"/>
              <a:t>Enrichment map for estrogen treatment of breast cancer cells at 24 hours of culture.</a:t>
            </a:r>
          </a:p>
        </p:txBody>
      </p:sp>
      <p:sp>
        <p:nvSpPr>
          <p:cNvPr id="6" name="Text Box 14"/>
          <p:cNvSpPr txBox="1">
            <a:spLocks noChangeArrowheads="1"/>
          </p:cNvSpPr>
          <p:nvPr/>
        </p:nvSpPr>
        <p:spPr bwMode="auto">
          <a:xfrm>
            <a:off x="7020272" y="1340768"/>
            <a:ext cx="2123728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600" dirty="0"/>
              <a:t>Gene expression with estrogen treatment examined</a:t>
            </a:r>
          </a:p>
          <a:p>
            <a:endParaRPr lang="en-US" sz="1600" dirty="0"/>
          </a:p>
          <a:p>
            <a:r>
              <a:rPr lang="en-US" sz="1600" dirty="0"/>
              <a:t>Down- and </a:t>
            </a:r>
            <a:r>
              <a:rPr lang="en-US" sz="1600" dirty="0" err="1"/>
              <a:t>upregulated</a:t>
            </a:r>
            <a:r>
              <a:rPr lang="en-US" sz="1600" dirty="0"/>
              <a:t> genes examined in the context of known protein and other interactions</a:t>
            </a:r>
          </a:p>
        </p:txBody>
      </p:sp>
    </p:spTree>
    <p:extLst>
      <p:ext uri="{BB962C8B-B14F-4D97-AF65-F5344CB8AC3E}">
        <p14:creationId xmlns:p14="http://schemas.microsoft.com/office/powerpoint/2010/main" val="7069254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Enrichment Example - </a:t>
            </a:r>
            <a:r>
              <a:rPr lang="en-US" sz="3200" b="1" dirty="0" err="1"/>
              <a:t>Interactomes</a:t>
            </a:r>
            <a:endParaRPr lang="en-US" sz="3200" dirty="0"/>
          </a:p>
        </p:txBody>
      </p:sp>
      <p:sp>
        <p:nvSpPr>
          <p:cNvPr id="4" name="Text Box 14"/>
          <p:cNvSpPr txBox="1">
            <a:spLocks noChangeArrowheads="1"/>
          </p:cNvSpPr>
          <p:nvPr/>
        </p:nvSpPr>
        <p:spPr bwMode="auto">
          <a:xfrm>
            <a:off x="251520" y="6362164"/>
            <a:ext cx="806489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400" dirty="0" err="1"/>
              <a:t>Merico</a:t>
            </a:r>
            <a:r>
              <a:rPr lang="en-US" sz="1400" dirty="0"/>
              <a:t> </a:t>
            </a:r>
            <a:r>
              <a:rPr lang="en-US" sz="1400" i="1" dirty="0"/>
              <a:t>et al</a:t>
            </a:r>
            <a:r>
              <a:rPr lang="en-US" sz="1400" dirty="0"/>
              <a:t>. 2010. Enrichment Map: A Network-Based Method for Gene-Set Enrichment Visualization and Interpretation. </a:t>
            </a:r>
            <a:r>
              <a:rPr lang="en-US" sz="1400" i="1" dirty="0" err="1"/>
              <a:t>PLoS</a:t>
            </a:r>
            <a:r>
              <a:rPr lang="en-US" sz="1400" i="1" dirty="0"/>
              <a:t> One</a:t>
            </a:r>
            <a:r>
              <a:rPr lang="en-US" sz="1400" dirty="0"/>
              <a:t> 5(11):e13984.</a:t>
            </a:r>
          </a:p>
        </p:txBody>
      </p:sp>
      <p:sp>
        <p:nvSpPr>
          <p:cNvPr id="5" name="Text Box 14"/>
          <p:cNvSpPr txBox="1">
            <a:spLocks noChangeArrowheads="1"/>
          </p:cNvSpPr>
          <p:nvPr/>
        </p:nvSpPr>
        <p:spPr bwMode="auto">
          <a:xfrm>
            <a:off x="251520" y="908720"/>
            <a:ext cx="806489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600" dirty="0"/>
              <a:t>Enrichment map for estrogen treatment of breast cancer cells at 24 hours of culture.</a:t>
            </a:r>
          </a:p>
        </p:txBody>
      </p:sp>
      <p:pic>
        <p:nvPicPr>
          <p:cNvPr id="3" name="Picture 2" descr="enrichmentmap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340768"/>
            <a:ext cx="8543322" cy="4032448"/>
          </a:xfrm>
          <a:prstGeom prst="rect">
            <a:avLst/>
          </a:prstGeom>
        </p:spPr>
      </p:pic>
      <p:sp>
        <p:nvSpPr>
          <p:cNvPr id="8" name="Text Box 14"/>
          <p:cNvSpPr txBox="1">
            <a:spLocks noChangeArrowheads="1"/>
          </p:cNvSpPr>
          <p:nvPr/>
        </p:nvSpPr>
        <p:spPr bwMode="auto">
          <a:xfrm>
            <a:off x="323528" y="5445224"/>
            <a:ext cx="8064896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600" dirty="0"/>
              <a:t>Cell cycle &amp; microtubule cytoskeleton genes and processes are up-regulated at the transcript level – can this help guide drug discovery?</a:t>
            </a:r>
          </a:p>
        </p:txBody>
      </p:sp>
    </p:spTree>
    <p:extLst>
      <p:ext uri="{BB962C8B-B14F-4D97-AF65-F5344CB8AC3E}">
        <p14:creationId xmlns:p14="http://schemas.microsoft.com/office/powerpoint/2010/main" val="21595589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B96AD303-3ECC-F44E-80DD-5B92C4BEC9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2000" y="2159000"/>
            <a:ext cx="2540000" cy="2540000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1247236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Integrating Knowledge</a:t>
            </a:r>
            <a:endParaRPr lang="en-US" sz="3200" dirty="0"/>
          </a:p>
        </p:txBody>
      </p:sp>
      <p:sp>
        <p:nvSpPr>
          <p:cNvPr id="4" name="Text Box 14"/>
          <p:cNvSpPr txBox="1">
            <a:spLocks noChangeArrowheads="1"/>
          </p:cNvSpPr>
          <p:nvPr/>
        </p:nvSpPr>
        <p:spPr bwMode="auto">
          <a:xfrm>
            <a:off x="467544" y="1196752"/>
            <a:ext cx="770485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800" dirty="0"/>
              <a:t>“Literature is informative but is not information”</a:t>
            </a:r>
          </a:p>
          <a:p>
            <a:r>
              <a:rPr lang="en-US" sz="1800" dirty="0"/>
              <a:t>	 – Dr. Suzanna Lewis, Lawrence Berkeley National Laboratory</a:t>
            </a:r>
          </a:p>
        </p:txBody>
      </p:sp>
      <p:sp>
        <p:nvSpPr>
          <p:cNvPr id="6" name="Text Box 14"/>
          <p:cNvSpPr txBox="1">
            <a:spLocks noChangeArrowheads="1"/>
          </p:cNvSpPr>
          <p:nvPr/>
        </p:nvSpPr>
        <p:spPr bwMode="auto">
          <a:xfrm>
            <a:off x="467544" y="2348880"/>
            <a:ext cx="8064896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/>
              <a:t>The scientific literature and the peer-reviewed publication system that drives it is at the heart of scientific advancement</a:t>
            </a:r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Transparency, repeatability, and readability are important aspects of scientific publishing</a:t>
            </a:r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A good scientific publication is highly informative – to a human reader – but very hard for a computer to work with</a:t>
            </a:r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To a computer scientist, information is “bits” organized via strict rules –good digital representations of knowledge </a:t>
            </a:r>
          </a:p>
          <a:p>
            <a:pPr marL="285750" indent="-285750">
              <a:buFont typeface="Arial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763797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Enrichment </a:t>
            </a:r>
            <a:r>
              <a:rPr lang="mr-IN" sz="3200" b="1" dirty="0"/>
              <a:t>–</a:t>
            </a:r>
            <a:r>
              <a:rPr lang="en-US" sz="3200" b="1" dirty="0"/>
              <a:t> Fisher’s Exact Test</a:t>
            </a:r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323528" y="1196752"/>
            <a:ext cx="8352928" cy="53245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Example: In human genome background (30,000 gene total), 40 genes are involved in p53 signaling pathway. A given </a:t>
            </a:r>
            <a:r>
              <a:rPr lang="en-US" sz="2000" u="sng" dirty="0"/>
              <a:t>gene list</a:t>
            </a:r>
            <a:r>
              <a:rPr lang="en-US" sz="2000" dirty="0"/>
              <a:t> has found that 3 out of 300 belong to p53 signaling pathway. We ask the question if 3/300 is more than random chance comparing to the human background of 40/30000.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Null Hypothesis: the </a:t>
            </a:r>
            <a:r>
              <a:rPr lang="en-US" sz="2000" u="sng" dirty="0"/>
              <a:t>gene list</a:t>
            </a:r>
            <a:r>
              <a:rPr lang="en-US" sz="2000" dirty="0"/>
              <a:t> is specifically associated (enriched) in the p53 signaling pathway no more than random chance.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Fisher Exact p-value = 0.008. Since p&lt;0.05 the </a:t>
            </a:r>
            <a:r>
              <a:rPr lang="en-US" sz="2000" u="sng" dirty="0"/>
              <a:t>gene list</a:t>
            </a:r>
            <a:r>
              <a:rPr lang="en-US" sz="2000" dirty="0"/>
              <a:t> is specifically associated (enriched) in the p53 signaling pathway more than random chance.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475656" y="3789040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Gene 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Genome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p53</a:t>
                      </a:r>
                      <a:r>
                        <a:rPr lang="en-US" baseline="0" dirty="0"/>
                        <a:t> pathway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 p53</a:t>
                      </a:r>
                      <a:r>
                        <a:rPr lang="en-US" baseline="0" dirty="0"/>
                        <a:t> pathway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29960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67854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Enrichment </a:t>
            </a:r>
            <a:r>
              <a:rPr lang="mr-IN" sz="3200" b="1" dirty="0"/>
              <a:t>–</a:t>
            </a:r>
            <a:r>
              <a:rPr lang="en-US" sz="3200" b="1" dirty="0"/>
              <a:t> EASE</a:t>
            </a:r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323528" y="1196752"/>
            <a:ext cx="8352928" cy="440120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The Fisher Exact test is sensitive to the inter-relationship of ontology terms and thus tends to over-predict.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DAVID’s EASE statistic is a modified Fisher Exact test that requires more genes as evidence of an enriched ontology term: 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EASE p-value = 0.06. Since p&gt;0.05 the </a:t>
            </a:r>
            <a:r>
              <a:rPr lang="en-US" sz="2000" u="sng" dirty="0"/>
              <a:t>gene list</a:t>
            </a:r>
            <a:r>
              <a:rPr lang="en-US" sz="2000" dirty="0"/>
              <a:t> is </a:t>
            </a:r>
            <a:r>
              <a:rPr lang="en-US" sz="2000" u="sng" dirty="0"/>
              <a:t>not</a:t>
            </a:r>
            <a:r>
              <a:rPr lang="en-US" sz="2000" dirty="0"/>
              <a:t> associated (enriched) in the p53 signaling pathway more than random chance.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1464522"/>
              </p:ext>
            </p:extLst>
          </p:nvPr>
        </p:nvGraphicFramePr>
        <p:xfrm>
          <a:off x="1475656" y="3068960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Gene 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Genome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p53</a:t>
                      </a:r>
                      <a:r>
                        <a:rPr lang="en-US" baseline="0" dirty="0"/>
                        <a:t> pathway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not p53</a:t>
                      </a:r>
                      <a:r>
                        <a:rPr lang="en-US" baseline="0"/>
                        <a:t> </a:t>
                      </a:r>
                      <a:r>
                        <a:rPr lang="en-US" baseline="0" dirty="0"/>
                        <a:t>pathway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29960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22162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Comprehensive Antibiotic Resistance Database</a:t>
            </a:r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323528" y="1196752"/>
            <a:ext cx="8352928" cy="40934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Integrates ontologies, sequence similarity models, and genome annotation algorithms to predict </a:t>
            </a:r>
            <a:r>
              <a:rPr lang="en-US" sz="2000" dirty="0" err="1"/>
              <a:t>resistome</a:t>
            </a:r>
            <a:r>
              <a:rPr lang="en-US" sz="2000" dirty="0"/>
              <a:t> and </a:t>
            </a:r>
            <a:r>
              <a:rPr lang="en-US" sz="2000" dirty="0" err="1"/>
              <a:t>antibiogram</a:t>
            </a:r>
            <a:r>
              <a:rPr lang="en-US" sz="2000" dirty="0"/>
              <a:t> for pathogens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800100" lvl="1" indent="-342900">
              <a:buFont typeface="Arial"/>
              <a:buChar char="•"/>
            </a:pPr>
            <a:r>
              <a:rPr lang="en-US" sz="2000" dirty="0" err="1"/>
              <a:t>Resistome</a:t>
            </a:r>
            <a:r>
              <a:rPr lang="en-US" sz="2000" dirty="0"/>
              <a:t> – the complement of resistance genes in a pathogen</a:t>
            </a:r>
          </a:p>
          <a:p>
            <a:pPr marL="800100" lvl="1" indent="-342900">
              <a:buFont typeface="Arial"/>
              <a:buChar char="•"/>
            </a:pPr>
            <a:endParaRPr lang="en-US" sz="2000" dirty="0"/>
          </a:p>
          <a:p>
            <a:pPr marL="800100" lvl="1" indent="-342900">
              <a:buFont typeface="Arial"/>
              <a:buChar char="•"/>
            </a:pPr>
            <a:r>
              <a:rPr lang="en-US" sz="2000" dirty="0" err="1"/>
              <a:t>Antibiogram</a:t>
            </a:r>
            <a:r>
              <a:rPr lang="en-US" sz="2000" dirty="0"/>
              <a:t> – the range of drug resistance and susceptibility in a pathogen</a:t>
            </a:r>
          </a:p>
          <a:p>
            <a:pPr marL="800100" lvl="1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All data and algorithms organized by the Antibiotic Resistance Ontology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We will be working with the latest version in the lab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187325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7524" y="-243408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Next 3 weeks...</a:t>
            </a:r>
            <a:endParaRPr lang="en-US" sz="3200" dirty="0"/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6F9DD9A3-2C63-7A7A-AA57-6557A2E321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1052736"/>
            <a:ext cx="5205074" cy="1800200"/>
          </a:xfrm>
          <a:prstGeom prst="rect">
            <a:avLst/>
          </a:prstGeom>
        </p:spPr>
      </p:pic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AB5A8241-F578-2965-65C6-159520EB90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9414" y="3026718"/>
            <a:ext cx="5205074" cy="3710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162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Integrating Knowledge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323528" y="1196752"/>
            <a:ext cx="8352928" cy="563231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Knowledge integration in the biological sciences has two “consumers”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Humans – databases and data sets that provide a ‘one stop shop’ for integrated knowledge since no single person can keep up with the literature</a:t>
            </a:r>
          </a:p>
          <a:p>
            <a:pPr marL="800100" lvl="1" indent="-342900">
              <a:buFont typeface="Arial"/>
              <a:buChar char="•"/>
            </a:pPr>
            <a:endParaRPr lang="en-US" sz="2000" dirty="0"/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Computers – databases and data sets that provide integration of knowledge in a form that computer algorithms can use to make sense of new data</a:t>
            </a:r>
          </a:p>
          <a:p>
            <a:pPr marL="800100" lvl="1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Key to knowledge integration is the task of ‘</a:t>
            </a:r>
            <a:r>
              <a:rPr lang="en-US" sz="2000" dirty="0" err="1"/>
              <a:t>Biocuration</a:t>
            </a:r>
            <a:r>
              <a:rPr lang="en-US" sz="2000" dirty="0"/>
              <a:t>’ – translation of scientific knowledge into a digital format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Two key tools of </a:t>
            </a:r>
            <a:r>
              <a:rPr lang="en-US" sz="2000" dirty="0" err="1"/>
              <a:t>Biocuration</a:t>
            </a:r>
            <a:r>
              <a:rPr lang="en-US" sz="2000" dirty="0"/>
              <a:t> are Ontologies and Networks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Raw </a:t>
            </a:r>
            <a:r>
              <a:rPr lang="en-US" sz="2000" dirty="0" err="1"/>
              <a:t>uncurated</a:t>
            </a:r>
            <a:r>
              <a:rPr lang="en-US" sz="2000" dirty="0"/>
              <a:t> data equally valuable in the form of </a:t>
            </a:r>
            <a:r>
              <a:rPr lang="en-US" sz="2000" dirty="0" err="1"/>
              <a:t>Interactomes</a:t>
            </a:r>
            <a:endParaRPr lang="en-US" sz="2000" dirty="0"/>
          </a:p>
          <a:p>
            <a:pPr marL="800100" lvl="1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03383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Ontologies</a:t>
            </a:r>
            <a:endParaRPr lang="en-US" sz="3200" dirty="0"/>
          </a:p>
        </p:txBody>
      </p:sp>
      <p:sp>
        <p:nvSpPr>
          <p:cNvPr id="6" name="Text Box 14"/>
          <p:cNvSpPr txBox="1">
            <a:spLocks noChangeArrowheads="1"/>
          </p:cNvSpPr>
          <p:nvPr/>
        </p:nvSpPr>
        <p:spPr bwMode="auto">
          <a:xfrm>
            <a:off x="467544" y="1011500"/>
            <a:ext cx="8064896" cy="68634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/>
              <a:t>Also known as “Controlled Vocabularies” – standardized names and relationships to be used in the description of biological concepts</a:t>
            </a:r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Ontologies do not contain data but instead are conceptual and map the relationships between concepts</a:t>
            </a:r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Data can be tagged with ontological terms, thus placing the data within a larger conceptual framework plus allowing comparison among data sets</a:t>
            </a:r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Computer algorithms see ontologies as graphs they can traverse to answer questions about data</a:t>
            </a:r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The most heavily adopted ontology is the Gene Ontology</a:t>
            </a:r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pPr marL="742950" lvl="1" indent="-285750">
              <a:buFont typeface="Arial"/>
              <a:buChar char="•"/>
            </a:pPr>
            <a:r>
              <a:rPr lang="en-US" sz="2000" dirty="0"/>
              <a:t>represents gene and gene product information among all species</a:t>
            </a:r>
          </a:p>
          <a:p>
            <a:pPr marL="742950" lvl="1" indent="-285750">
              <a:buFont typeface="Arial"/>
              <a:buChar char="•"/>
            </a:pPr>
            <a:endParaRPr lang="en-US" sz="2000" dirty="0"/>
          </a:p>
          <a:p>
            <a:pPr marL="742950" lvl="1" indent="-285750">
              <a:buFont typeface="Arial"/>
              <a:buChar char="•"/>
            </a:pPr>
            <a:r>
              <a:rPr lang="en-US" sz="2000" dirty="0"/>
              <a:t>focused upon Molecular Function, Cellular Component, and Biological Process</a:t>
            </a:r>
          </a:p>
          <a:p>
            <a:pPr marL="742950" lvl="1" indent="-285750">
              <a:buFont typeface="Arial"/>
              <a:buChar char="•"/>
            </a:pPr>
            <a:endParaRPr lang="en-US" sz="2000" dirty="0"/>
          </a:p>
          <a:p>
            <a:pPr marL="742950" lvl="1" indent="-285750">
              <a:buFont typeface="Arial"/>
              <a:buChar char="•"/>
            </a:pPr>
            <a:endParaRPr lang="en-US" sz="2000" dirty="0"/>
          </a:p>
          <a:p>
            <a:pPr marL="742950" lvl="1" indent="-285750">
              <a:buFont typeface="Arial"/>
              <a:buChar char="•"/>
            </a:pPr>
            <a:endParaRPr lang="en-US" sz="2000" dirty="0"/>
          </a:p>
          <a:p>
            <a:pPr marL="742950" lvl="1" indent="-285750">
              <a:buFont typeface="Arial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400728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CYP1A1 Annotated by the Gene Ontology</a:t>
            </a:r>
            <a:endParaRPr lang="en-US" sz="3200" dirty="0"/>
          </a:p>
        </p:txBody>
      </p:sp>
      <p:pic>
        <p:nvPicPr>
          <p:cNvPr id="3" name="Picture 2" descr="p450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196752"/>
            <a:ext cx="6480720" cy="2289338"/>
          </a:xfrm>
          <a:prstGeom prst="rect">
            <a:avLst/>
          </a:prstGeom>
        </p:spPr>
      </p:pic>
      <p:pic>
        <p:nvPicPr>
          <p:cNvPr id="4" name="Picture 3" descr="p4502.tif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3364642"/>
            <a:ext cx="6948264" cy="3376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2022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CYP1A1 Annotated by the Gene Ontology</a:t>
            </a:r>
            <a:endParaRPr lang="en-US" sz="3200" dirty="0"/>
          </a:p>
        </p:txBody>
      </p:sp>
      <p:pic>
        <p:nvPicPr>
          <p:cNvPr id="3" name="Picture 2" descr="p450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196752"/>
            <a:ext cx="6480720" cy="2289338"/>
          </a:xfrm>
          <a:prstGeom prst="rect">
            <a:avLst/>
          </a:prstGeom>
        </p:spPr>
      </p:pic>
      <p:pic>
        <p:nvPicPr>
          <p:cNvPr id="4" name="Picture 3" descr="p4502.tif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3364642"/>
            <a:ext cx="6948264" cy="3376726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 bwMode="auto">
          <a:xfrm>
            <a:off x="4427984" y="3284984"/>
            <a:ext cx="1008112" cy="3456384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1714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“Iron Ion Binding” Gene Ontology term</a:t>
            </a:r>
            <a:endParaRPr lang="en-US" sz="3200" dirty="0"/>
          </a:p>
        </p:txBody>
      </p:sp>
      <p:pic>
        <p:nvPicPr>
          <p:cNvPr id="2" name="Picture 1" descr="term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052736"/>
            <a:ext cx="7614084" cy="3446375"/>
          </a:xfrm>
          <a:prstGeom prst="rect">
            <a:avLst/>
          </a:prstGeom>
        </p:spPr>
      </p:pic>
      <p:sp>
        <p:nvSpPr>
          <p:cNvPr id="8" name="Text Box 14"/>
          <p:cNvSpPr txBox="1">
            <a:spLocks noChangeArrowheads="1"/>
          </p:cNvSpPr>
          <p:nvPr/>
        </p:nvSpPr>
        <p:spPr bwMode="auto">
          <a:xfrm>
            <a:off x="395536" y="4725144"/>
            <a:ext cx="8064896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/>
              <a:t>An ontology term has an Accession, Name, and Definition as it’s minimum information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Terms often include references to external information, such as a citation from the scientific literature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External data can be linked to the term by analysis (e.g. gene annotation algorithms, </a:t>
            </a:r>
            <a:r>
              <a:rPr lang="en-US" sz="2000" dirty="0" err="1"/>
              <a:t>Pfam</a:t>
            </a:r>
            <a:r>
              <a:rPr lang="en-US" sz="2000" dirty="0"/>
              <a:t> analysis, </a:t>
            </a:r>
            <a:r>
              <a:rPr lang="en-US" sz="2000" dirty="0" err="1"/>
              <a:t>etc</a:t>
            </a:r>
            <a:r>
              <a:rPr lang="en-US" sz="2000" dirty="0"/>
              <a:t>) &lt;- not part of the ontology itself</a:t>
            </a:r>
          </a:p>
        </p:txBody>
      </p:sp>
    </p:spTree>
    <p:extLst>
      <p:ext uri="{BB962C8B-B14F-4D97-AF65-F5344CB8AC3E}">
        <p14:creationId xmlns:p14="http://schemas.microsoft.com/office/powerpoint/2010/main" val="7025533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“Iron Ion Binding” Ontological Relationships</a:t>
            </a:r>
            <a:endParaRPr lang="en-US" sz="3200" dirty="0"/>
          </a:p>
        </p:txBody>
      </p:sp>
      <p:pic>
        <p:nvPicPr>
          <p:cNvPr id="3" name="Picture 2" descr="visualiz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052736"/>
            <a:ext cx="3093260" cy="5661248"/>
          </a:xfrm>
          <a:prstGeom prst="rect">
            <a:avLst/>
          </a:prstGeom>
        </p:spPr>
      </p:pic>
      <p:sp>
        <p:nvSpPr>
          <p:cNvPr id="6" name="Text Box 14"/>
          <p:cNvSpPr txBox="1">
            <a:spLocks noChangeArrowheads="1"/>
          </p:cNvSpPr>
          <p:nvPr/>
        </p:nvSpPr>
        <p:spPr bwMode="auto">
          <a:xfrm>
            <a:off x="3851920" y="1247269"/>
            <a:ext cx="5040560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/>
              <a:t>Each ontology term is connected to other ontology terms via carefully defined relationship types</a:t>
            </a:r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“</a:t>
            </a:r>
            <a:r>
              <a:rPr lang="en-US" sz="2000" dirty="0" err="1"/>
              <a:t>is_a</a:t>
            </a:r>
            <a:r>
              <a:rPr lang="en-US" sz="2000" dirty="0"/>
              <a:t>” and “</a:t>
            </a:r>
            <a:r>
              <a:rPr lang="en-US" sz="2000" dirty="0" err="1"/>
              <a:t>part_of</a:t>
            </a:r>
            <a:r>
              <a:rPr lang="en-US" sz="2000" dirty="0"/>
              <a:t>” are the most common relationship types but each ontology may have its own specific types</a:t>
            </a:r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Tagging data with ontology terms allows researchers to search or classify their data using specific or general terms</a:t>
            </a:r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Ontologies can help researchers discover unrealized relationships among results</a:t>
            </a:r>
          </a:p>
        </p:txBody>
      </p:sp>
    </p:spTree>
    <p:extLst>
      <p:ext uri="{BB962C8B-B14F-4D97-AF65-F5344CB8AC3E}">
        <p14:creationId xmlns:p14="http://schemas.microsoft.com/office/powerpoint/2010/main" val="3836146187"/>
      </p:ext>
    </p:extLst>
  </p:cSld>
  <p:clrMapOvr>
    <a:masterClrMapping/>
  </p:clrMapOvr>
</p:sld>
</file>

<file path=ppt/theme/theme1.xml><?xml version="1.0" encoding="utf-8"?>
<a:theme xmlns:a="http://schemas.openxmlformats.org/drawingml/2006/main" name="DalhousieTemplate">
  <a:themeElements>
    <a:clrScheme name="DalhousieTemplate 2">
      <a:dk1>
        <a:srgbClr val="000000"/>
      </a:dk1>
      <a:lt1>
        <a:srgbClr val="FFFFFF"/>
      </a:lt1>
      <a:dk2>
        <a:srgbClr val="000066"/>
      </a:dk2>
      <a:lt2>
        <a:srgbClr val="FFCC66"/>
      </a:lt2>
      <a:accent1>
        <a:srgbClr val="FF9900"/>
      </a:accent1>
      <a:accent2>
        <a:srgbClr val="000044"/>
      </a:accent2>
      <a:accent3>
        <a:srgbClr val="AAAAB8"/>
      </a:accent3>
      <a:accent4>
        <a:srgbClr val="DADADA"/>
      </a:accent4>
      <a:accent5>
        <a:srgbClr val="FFCAAA"/>
      </a:accent5>
      <a:accent6>
        <a:srgbClr val="00003D"/>
      </a:accent6>
      <a:hlink>
        <a:srgbClr val="3366FF"/>
      </a:hlink>
      <a:folHlink>
        <a:srgbClr val="FFFF00"/>
      </a:folHlink>
    </a:clrScheme>
    <a:fontScheme name="DalhousieTemplat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lnDef>
  </a:objectDefaults>
  <a:extraClrSchemeLst>
    <a:extraClrScheme>
      <a:clrScheme name="DalhousieTemplate 1">
        <a:dk1>
          <a:srgbClr val="000000"/>
        </a:dk1>
        <a:lt1>
          <a:srgbClr val="CCECFF"/>
        </a:lt1>
        <a:dk2>
          <a:srgbClr val="000066"/>
        </a:dk2>
        <a:lt2>
          <a:srgbClr val="6699FF"/>
        </a:lt2>
        <a:accent1>
          <a:srgbClr val="33CCCC"/>
        </a:accent1>
        <a:accent2>
          <a:srgbClr val="0099FF"/>
        </a:accent2>
        <a:accent3>
          <a:srgbClr val="E2F4FF"/>
        </a:accent3>
        <a:accent4>
          <a:srgbClr val="000000"/>
        </a:accent4>
        <a:accent5>
          <a:srgbClr val="ADE2E2"/>
        </a:accent5>
        <a:accent6>
          <a:srgbClr val="008AE7"/>
        </a:accent6>
        <a:hlink>
          <a:srgbClr val="FFFFFF"/>
        </a:hlink>
        <a:folHlink>
          <a:srgbClr val="3366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lhousieTemplate 2">
        <a:dk1>
          <a:srgbClr val="000000"/>
        </a:dk1>
        <a:lt1>
          <a:srgbClr val="FFFFFF"/>
        </a:lt1>
        <a:dk2>
          <a:srgbClr val="000066"/>
        </a:dk2>
        <a:lt2>
          <a:srgbClr val="FFCC66"/>
        </a:lt2>
        <a:accent1>
          <a:srgbClr val="FF9900"/>
        </a:accent1>
        <a:accent2>
          <a:srgbClr val="000044"/>
        </a:accent2>
        <a:accent3>
          <a:srgbClr val="AAAAB8"/>
        </a:accent3>
        <a:accent4>
          <a:srgbClr val="DADADA"/>
        </a:accent4>
        <a:accent5>
          <a:srgbClr val="FFCAAA"/>
        </a:accent5>
        <a:accent6>
          <a:srgbClr val="00003D"/>
        </a:accent6>
        <a:hlink>
          <a:srgbClr val="3366FF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lhousieTemplate 3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BCBCB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AEAEAE"/>
        </a:accent6>
        <a:hlink>
          <a:srgbClr val="4D4D4D"/>
        </a:hlink>
        <a:folHlink>
          <a:srgbClr val="86868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lhousieTemplate 4">
        <a:dk1>
          <a:srgbClr val="000000"/>
        </a:dk1>
        <a:lt1>
          <a:srgbClr val="FFFFFF"/>
        </a:lt1>
        <a:dk2>
          <a:srgbClr val="660033"/>
        </a:dk2>
        <a:lt2>
          <a:srgbClr val="FFCC66"/>
        </a:lt2>
        <a:accent1>
          <a:srgbClr val="FF9900"/>
        </a:accent1>
        <a:accent2>
          <a:srgbClr val="440022"/>
        </a:accent2>
        <a:accent3>
          <a:srgbClr val="B8AAAD"/>
        </a:accent3>
        <a:accent4>
          <a:srgbClr val="DADADA"/>
        </a:accent4>
        <a:accent5>
          <a:srgbClr val="FFCAAA"/>
        </a:accent5>
        <a:accent6>
          <a:srgbClr val="3D001E"/>
        </a:accent6>
        <a:hlink>
          <a:srgbClr val="B20059"/>
        </a:hlink>
        <a:folHlink>
          <a:srgbClr val="FF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lhousieTemplate 5">
        <a:dk1>
          <a:srgbClr val="000000"/>
        </a:dk1>
        <a:lt1>
          <a:srgbClr val="FFFFFF"/>
        </a:lt1>
        <a:dk2>
          <a:srgbClr val="663300"/>
        </a:dk2>
        <a:lt2>
          <a:srgbClr val="FFCC66"/>
        </a:lt2>
        <a:accent1>
          <a:srgbClr val="FF9900"/>
        </a:accent1>
        <a:accent2>
          <a:srgbClr val="361B00"/>
        </a:accent2>
        <a:accent3>
          <a:srgbClr val="B8ADAA"/>
        </a:accent3>
        <a:accent4>
          <a:srgbClr val="DADADA"/>
        </a:accent4>
        <a:accent5>
          <a:srgbClr val="FFCAAA"/>
        </a:accent5>
        <a:accent6>
          <a:srgbClr val="301700"/>
        </a:accent6>
        <a:hlink>
          <a:srgbClr val="996633"/>
        </a:hlink>
        <a:folHlink>
          <a:srgbClr val="FF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lhousieTemplate 6">
        <a:dk1>
          <a:srgbClr val="000000"/>
        </a:dk1>
        <a:lt1>
          <a:srgbClr val="FFFFFF"/>
        </a:lt1>
        <a:dk2>
          <a:srgbClr val="003300"/>
        </a:dk2>
        <a:lt2>
          <a:srgbClr val="FFCC66"/>
        </a:lt2>
        <a:accent1>
          <a:srgbClr val="CC9900"/>
        </a:accent1>
        <a:accent2>
          <a:srgbClr val="001600"/>
        </a:accent2>
        <a:accent3>
          <a:srgbClr val="AAADAA"/>
        </a:accent3>
        <a:accent4>
          <a:srgbClr val="DADADA"/>
        </a:accent4>
        <a:accent5>
          <a:srgbClr val="E2CAAA"/>
        </a:accent5>
        <a:accent6>
          <a:srgbClr val="001300"/>
        </a:accent6>
        <a:hlink>
          <a:srgbClr val="006600"/>
        </a:hlink>
        <a:folHlink>
          <a:srgbClr val="0099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Tuscany:Users:mcarthur:Desktop:DalhousieTemplate</Template>
  <TotalTime>3490</TotalTime>
  <Words>2122</Words>
  <Application>Microsoft Macintosh PowerPoint</Application>
  <PresentationFormat>On-screen Show (4:3)</PresentationFormat>
  <Paragraphs>283</Paragraphs>
  <Slides>33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Arial</vt:lpstr>
      <vt:lpstr>Times</vt:lpstr>
      <vt:lpstr>Times New Roman</vt:lpstr>
      <vt:lpstr>DalhousieTemplate</vt:lpstr>
      <vt:lpstr>Biochem 3BP3  Beyond the Gene - Networks, Ontologies </vt:lpstr>
      <vt:lpstr>Integrating Knowledge</vt:lpstr>
      <vt:lpstr>Integrating Knowledge</vt:lpstr>
      <vt:lpstr>Integrating Knowledge</vt:lpstr>
      <vt:lpstr>Ontologies</vt:lpstr>
      <vt:lpstr>CYP1A1 Annotated by the Gene Ontology</vt:lpstr>
      <vt:lpstr>CYP1A1 Annotated by the Gene Ontology</vt:lpstr>
      <vt:lpstr>“Iron Ion Binding” Gene Ontology term</vt:lpstr>
      <vt:lpstr>“Iron Ion Binding” Ontological Relationships</vt:lpstr>
      <vt:lpstr>PowerPoint Presentation</vt:lpstr>
      <vt:lpstr>OBO &amp; OWL formats</vt:lpstr>
      <vt:lpstr>OBO Foundry</vt:lpstr>
      <vt:lpstr>OBO Foundry</vt:lpstr>
      <vt:lpstr>PowerPoint Presentation</vt:lpstr>
      <vt:lpstr>Networks</vt:lpstr>
      <vt:lpstr>Glycolysis in KEGG</vt:lpstr>
      <vt:lpstr>Interactomes</vt:lpstr>
      <vt:lpstr>PowerPoint Presentation</vt:lpstr>
      <vt:lpstr>Data Formats &amp; Software</vt:lpstr>
      <vt:lpstr>Data Formats &amp; Software</vt:lpstr>
      <vt:lpstr>PowerPoint Presentation</vt:lpstr>
      <vt:lpstr>Connections &amp; Cross-References</vt:lpstr>
      <vt:lpstr>Enrichment</vt:lpstr>
      <vt:lpstr>Enrichment Example:</vt:lpstr>
      <vt:lpstr>Enrichment Example:</vt:lpstr>
      <vt:lpstr>Enrichment Example - KEGG</vt:lpstr>
      <vt:lpstr>Enrichment Example - Interactomes</vt:lpstr>
      <vt:lpstr>Enrichment Example - Interactomes</vt:lpstr>
      <vt:lpstr>PowerPoint Presentation</vt:lpstr>
      <vt:lpstr>Enrichment – Fisher’s Exact Test</vt:lpstr>
      <vt:lpstr>Enrichment – EASE</vt:lpstr>
      <vt:lpstr>Comprehensive Antibiotic Resistance Database</vt:lpstr>
      <vt:lpstr>Next 3 weeks...</vt:lpstr>
    </vt:vector>
  </TitlesOfParts>
  <Company>Marine Biological Laboratory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G. McArthur</dc:creator>
  <cp:lastModifiedBy>McArthur, Andrew</cp:lastModifiedBy>
  <cp:revision>1364</cp:revision>
  <dcterms:created xsi:type="dcterms:W3CDTF">2013-12-16T15:15:05Z</dcterms:created>
  <dcterms:modified xsi:type="dcterms:W3CDTF">2023-09-04T14:38:34Z</dcterms:modified>
</cp:coreProperties>
</file>