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0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26" r:id="rId11"/>
    <p:sldId id="700" r:id="rId12"/>
    <p:sldId id="701" r:id="rId13"/>
    <p:sldId id="723" r:id="rId14"/>
    <p:sldId id="702" r:id="rId15"/>
    <p:sldId id="703" r:id="rId16"/>
    <p:sldId id="705" r:id="rId17"/>
    <p:sldId id="706" r:id="rId18"/>
    <p:sldId id="704" r:id="rId19"/>
    <p:sldId id="707" r:id="rId20"/>
    <p:sldId id="708" r:id="rId21"/>
    <p:sldId id="727" r:id="rId22"/>
    <p:sldId id="728" r:id="rId23"/>
    <p:sldId id="709" r:id="rId24"/>
    <p:sldId id="710" r:id="rId25"/>
    <p:sldId id="724" r:id="rId26"/>
    <p:sldId id="711" r:id="rId27"/>
    <p:sldId id="729" r:id="rId28"/>
    <p:sldId id="730" r:id="rId29"/>
    <p:sldId id="717" r:id="rId30"/>
    <p:sldId id="718" r:id="rId31"/>
    <p:sldId id="719" r:id="rId32"/>
    <p:sldId id="714" r:id="rId33"/>
    <p:sldId id="720" r:id="rId34"/>
    <p:sldId id="713" r:id="rId35"/>
    <p:sldId id="721" r:id="rId36"/>
    <p:sldId id="725" r:id="rId37"/>
    <p:sldId id="715" r:id="rId38"/>
    <p:sldId id="71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2"/>
    <p:restoredTop sz="94755"/>
  </p:normalViewPr>
  <p:slideViewPr>
    <p:cSldViewPr>
      <p:cViewPr varScale="1">
        <p:scale>
          <a:sx n="171" d="100"/>
          <a:sy n="171" d="100"/>
        </p:scale>
        <p:origin x="3328" y="232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8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1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6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0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6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9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596C4-F672-BC42-A73D-CB643FE8C57B}"/>
              </a:ext>
            </a:extLst>
          </p:cNvPr>
          <p:cNvSpPr/>
          <p:nvPr/>
        </p:nvSpPr>
        <p:spPr bwMode="auto">
          <a:xfrm>
            <a:off x="2771800" y="2132856"/>
            <a:ext cx="345638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AB0F2-72C1-1B4F-8794-FD3DA4782783}"/>
              </a:ext>
            </a:extLst>
          </p:cNvPr>
          <p:cNvSpPr txBox="1"/>
          <p:nvPr/>
        </p:nvSpPr>
        <p:spPr>
          <a:xfrm>
            <a:off x="3907522" y="213285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1500 bp fragment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E7C6AB-A3E9-F445-A342-7B6FC4D4EE4C}"/>
              </a:ext>
            </a:extLst>
          </p:cNvPr>
          <p:cNvCxnSpPr>
            <a:cxnSpLocks/>
          </p:cNvCxnSpPr>
          <p:nvPr/>
        </p:nvCxnSpPr>
        <p:spPr bwMode="auto">
          <a:xfrm>
            <a:off x="2771800" y="198884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8E4CA8-F26F-3241-809E-9AB05EA7E45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0112" y="249289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C87C9-630B-4F4D-A009-B83A70C10F0E}"/>
              </a:ext>
            </a:extLst>
          </p:cNvPr>
          <p:cNvSpPr txBox="1"/>
          <p:nvPr/>
        </p:nvSpPr>
        <p:spPr>
          <a:xfrm>
            <a:off x="2497951" y="1727230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28E1-F047-E844-8ABC-E9F32C9E6148}"/>
              </a:ext>
            </a:extLst>
          </p:cNvPr>
          <p:cNvSpPr txBox="1"/>
          <p:nvPr/>
        </p:nvSpPr>
        <p:spPr>
          <a:xfrm>
            <a:off x="5580112" y="2492895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</p:spTree>
    <p:extLst>
      <p:ext uri="{BB962C8B-B14F-4D97-AF65-F5344CB8AC3E}">
        <p14:creationId xmlns:p14="http://schemas.microsoft.com/office/powerpoint/2010/main" val="16826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C146925-9CC6-1E49-BAFE-4F074541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9503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</a:t>
            </a:r>
            <a:r>
              <a:rPr lang="en-US" sz="2000" dirty="0">
                <a:solidFill>
                  <a:srgbClr val="FFFF00"/>
                </a:solidFill>
              </a:rPr>
              <a:t>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234341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250 bp mate pairs but 100s-fold coverage</a:t>
            </a:r>
            <a:endParaRPr lang="en-US" sz="2000" baseline="30000" dirty="0">
              <a:solidFill>
                <a:srgbClr val="FFFF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No cloning </a:t>
            </a:r>
            <a:r>
              <a:rPr lang="en-US" sz="2000" dirty="0"/>
              <a:t>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14" y="1549460"/>
            <a:ext cx="15121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 – only use high quality data in genomic pipelines!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BA4D8-A85B-BB4F-A9ED-963B9D3BBF69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5B180-05B4-C140-9BDF-B3BD36A2D350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9BFBE-D7BB-6447-A5D5-392673CACBF7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B478A-5FA1-8E48-A914-841ADA9699D4}"/>
              </a:ext>
            </a:extLst>
          </p:cNvPr>
          <p:cNvSpPr/>
          <p:nvPr/>
        </p:nvSpPr>
        <p:spPr bwMode="auto">
          <a:xfrm>
            <a:off x="1691680" y="3103104"/>
            <a:ext cx="5832648" cy="1910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3399E-021D-CF4F-B0DA-3A17E6CCF104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36E6F-70BA-D64A-97BE-49D59FD6ED9A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3FB8E-9E4D-114F-B722-FC84AE741ADC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009F8-6D77-7249-B9E3-1AAF11F31C51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D73EA-90F6-6846-A8C5-B91ACFF1FE09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5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/>
              <a:t>kmers,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72D352-A5F2-2E43-BD34-2270507C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3496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7DE-24DF-A148-BA04-3C7B679FFBD5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5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0EE8C-1B9E-0549-81F9-EC40994D82E6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176194-50CA-0645-9D4B-532CD899829D}"/>
              </a:ext>
            </a:extLst>
          </p:cNvPr>
          <p:cNvSpPr/>
          <p:nvPr/>
        </p:nvSpPr>
        <p:spPr bwMode="auto">
          <a:xfrm>
            <a:off x="4582671" y="3789040"/>
            <a:ext cx="3949769" cy="1368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B6EAE-4327-B943-A696-7258AB72DB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0192" y="3634335"/>
            <a:ext cx="0" cy="553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8BA81E-F96C-1643-9F46-D93B9F3F729F}"/>
              </a:ext>
            </a:extLst>
          </p:cNvPr>
          <p:cNvSpPr txBox="1"/>
          <p:nvPr/>
        </p:nvSpPr>
        <p:spPr>
          <a:xfrm>
            <a:off x="6022221" y="418760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repeat!</a:t>
            </a:r>
          </a:p>
        </p:txBody>
      </p:sp>
    </p:spTree>
    <p:extLst>
      <p:ext uri="{BB962C8B-B14F-4D97-AF65-F5344CB8AC3E}">
        <p14:creationId xmlns:p14="http://schemas.microsoft.com/office/powerpoint/2010/main" val="862467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</a:t>
            </a:r>
            <a:r>
              <a:rPr lang="en-US" sz="1800" b="1" dirty="0"/>
              <a:t>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gaps, error filtering critical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6F8491D-479A-EC4C-9D2C-7204869B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628800"/>
            <a:ext cx="4497269" cy="25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7B79DC-5C11-724E-B5D8-8A050E3E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86581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8402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797,138,877 bp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D699"/>
                </a:solidFill>
              </a:rPr>
              <a:t>bases ≥ Q40 = 5,243,991 (99.9% of assembly; Q40 = 1 in 10,000 error rate)</a:t>
            </a:r>
            <a:endParaRPr lang="is-IS" sz="2000" dirty="0">
              <a:solidFill>
                <a:srgbClr val="FFD69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5CB0-2763-0848-96A1-3B078110DCEE}"/>
              </a:ext>
            </a:extLst>
          </p:cNvPr>
          <p:cNvSpPr txBox="1"/>
          <p:nvPr/>
        </p:nvSpPr>
        <p:spPr>
          <a:xfrm>
            <a:off x="10310648" y="52551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287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sum of all </a:t>
            </a:r>
            <a:r>
              <a:rPr lang="en-US" sz="1400" dirty="0" err="1">
                <a:solidFill>
                  <a:schemeClr val="bg2"/>
                </a:solidFill>
              </a:rPr>
              <a:t>contigs</a:t>
            </a:r>
            <a:r>
              <a:rPr lang="en-US" sz="1400" dirty="0">
                <a:solidFill>
                  <a:schemeClr val="bg2"/>
                </a:solidFill>
              </a:rPr>
              <a:t> = </a:t>
            </a:r>
            <a:r>
              <a:rPr lang="cs-CZ" sz="1400" dirty="0">
                <a:solidFill>
                  <a:schemeClr val="bg2"/>
                </a:solidFill>
              </a:rPr>
              <a:t>4,740,890 </a:t>
            </a:r>
            <a:r>
              <a:rPr lang="cs-CZ" sz="1400" dirty="0" err="1">
                <a:solidFill>
                  <a:schemeClr val="bg2"/>
                </a:solidFill>
              </a:rPr>
              <a:t>bp</a:t>
            </a:r>
            <a:endParaRPr lang="cs-CZ" sz="1400" dirty="0">
              <a:solidFill>
                <a:schemeClr val="bg2"/>
              </a:solidFill>
            </a:endParaRPr>
          </a:p>
          <a:p>
            <a:r>
              <a:rPr lang="cs-CZ" sz="1400" dirty="0">
                <a:solidFill>
                  <a:schemeClr val="bg2"/>
                </a:solidFill>
              </a:rPr>
              <a:t>1/2 sum </a:t>
            </a:r>
            <a:r>
              <a:rPr lang="cs-CZ" sz="1400" dirty="0" err="1">
                <a:solidFill>
                  <a:schemeClr val="bg2"/>
                </a:solidFill>
              </a:rPr>
              <a:t>of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all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contigs</a:t>
            </a:r>
            <a:r>
              <a:rPr lang="cs-CZ" sz="1400" dirty="0">
                <a:solidFill>
                  <a:schemeClr val="bg2"/>
                </a:solidFill>
              </a:rPr>
              <a:t> = </a:t>
            </a:r>
            <a:r>
              <a:rPr lang="is-IS" sz="1400" dirty="0">
                <a:solidFill>
                  <a:schemeClr val="bg2"/>
                </a:solidFill>
              </a:rPr>
              <a:t>2,370,445 bp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876256" y="1877571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</a:t>
            </a:r>
            <a:r>
              <a:rPr lang="en-US" sz="1200" dirty="0" err="1"/>
              <a:t>contigs</a:t>
            </a:r>
            <a:r>
              <a:rPr lang="en-US" sz="1200" dirty="0"/>
              <a:t> </a:t>
            </a:r>
            <a:r>
              <a:rPr lang="en-US" sz="1200"/>
              <a:t>contain 1</a:t>
            </a:r>
            <a:r>
              <a:rPr lang="en-US" sz="1200" dirty="0"/>
              <a:t>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the N50 </a:t>
            </a:r>
            <a:r>
              <a:rPr lang="en-US" sz="1200" dirty="0" err="1">
                <a:solidFill>
                  <a:schemeClr val="bg2"/>
                </a:solidFill>
              </a:rPr>
              <a:t>contig</a:t>
            </a:r>
            <a:r>
              <a:rPr lang="en-US" sz="1200" dirty="0">
                <a:solidFill>
                  <a:schemeClr val="bg2"/>
                </a:solidFill>
              </a:rPr>
              <a:t>, with length </a:t>
            </a:r>
            <a:r>
              <a:rPr lang="is-IS" sz="1200" dirty="0">
                <a:solidFill>
                  <a:schemeClr val="bg2"/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N50 is the size of the </a:t>
            </a:r>
            <a:r>
              <a:rPr lang="en-US" sz="1200" dirty="0" err="1">
                <a:solidFill>
                  <a:srgbClr val="FFFFFF"/>
                </a:solidFill>
              </a:rPr>
              <a:t>contig</a:t>
            </a:r>
            <a:r>
              <a:rPr lang="en-US" sz="1200" dirty="0">
                <a:solidFill>
                  <a:srgbClr val="FFFFFF"/>
                </a:solidFill>
              </a:rPr>
              <a:t> which, along with all larger </a:t>
            </a:r>
            <a:r>
              <a:rPr lang="en-US" sz="1200" dirty="0" err="1">
                <a:solidFill>
                  <a:srgbClr val="FFFFFF"/>
                </a:solidFill>
              </a:rPr>
              <a:t>contigs</a:t>
            </a:r>
            <a:r>
              <a:rPr lang="en-US" sz="1200" dirty="0">
                <a:solidFill>
                  <a:srgbClr val="FFFFFF"/>
                </a:solidFill>
              </a:rPr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876256" y="1600572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878819" y="1312540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876256" y="1024508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/>
                </a:solidFill>
              </a:rPr>
              <a:t>N50 </a:t>
            </a:r>
            <a:r>
              <a:rPr lang="en-US" sz="1200" b="1" dirty="0">
                <a:solidFill>
                  <a:schemeClr val="bg2"/>
                </a:solidFill>
              </a:rPr>
              <a:t>=</a:t>
            </a:r>
            <a:r>
              <a:rPr lang="mr-IN" sz="1200" b="1" dirty="0">
                <a:solidFill>
                  <a:schemeClr val="bg2"/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900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A9B9E9E-5898-9C41-992E-326AC77771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F61EB1-9F84-9C23-5A74-455E7592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2816"/>
            <a:ext cx="7772400" cy="100548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30E957-4B30-B604-6B1E-6B65619D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573016"/>
            <a:ext cx="7772400" cy="25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7056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3910</TotalTime>
  <Words>2259</Words>
  <Application>Microsoft Macintosh PowerPoint</Application>
  <PresentationFormat>On-screen Show (4:3)</PresentationFormat>
  <Paragraphs>336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Times</vt:lpstr>
      <vt:lpstr>Times New Roman</vt:lpstr>
      <vt:lpstr>DalhousieTemplate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Bi-directional sequence (aka Mate Pairs)</vt:lpstr>
      <vt:lpstr>Bi-directional sequence (aka Mate Pairs)</vt:lpstr>
      <vt:lpstr>PowerPoint Presentation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A5QC / SSPACE ‘Finishing’</vt:lpstr>
      <vt:lpstr>A5QC / SSPACE ‘Finishing’</vt:lpstr>
      <vt:lpstr>PowerPoint Presentation</vt:lpstr>
      <vt:lpstr>PowerPoint Presentation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Try this example by hand…</vt:lpstr>
      <vt:lpstr>PowerPoint Presentation</vt:lpstr>
      <vt:lpstr>A complete assembly…</vt:lpstr>
      <vt:lpstr>Assembly Statistics – A5 example</vt:lpstr>
      <vt:lpstr>N50</vt:lpstr>
      <vt:lpstr>Finishing, Validation, Confidence</vt:lpstr>
      <vt:lpstr>Finishing, Validation, Confidence</vt:lpstr>
      <vt:lpstr>This week...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1507</cp:revision>
  <dcterms:created xsi:type="dcterms:W3CDTF">2013-12-16T15:15:05Z</dcterms:created>
  <dcterms:modified xsi:type="dcterms:W3CDTF">2023-09-04T14:30:09Z</dcterms:modified>
</cp:coreProperties>
</file>