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9"/>
  </p:notesMasterIdLst>
  <p:sldIdLst>
    <p:sldId id="523" r:id="rId2"/>
    <p:sldId id="524" r:id="rId3"/>
    <p:sldId id="414" r:id="rId4"/>
    <p:sldId id="415" r:id="rId5"/>
    <p:sldId id="420" r:id="rId6"/>
    <p:sldId id="421" r:id="rId7"/>
    <p:sldId id="422" r:id="rId8"/>
    <p:sldId id="423" r:id="rId9"/>
    <p:sldId id="424" r:id="rId10"/>
    <p:sldId id="425" r:id="rId11"/>
    <p:sldId id="526" r:id="rId12"/>
    <p:sldId id="508" r:id="rId13"/>
    <p:sldId id="532" r:id="rId14"/>
    <p:sldId id="531" r:id="rId15"/>
    <p:sldId id="509" r:id="rId16"/>
    <p:sldId id="527" r:id="rId17"/>
    <p:sldId id="53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2"/>
    <p:restoredTop sz="94706"/>
  </p:normalViewPr>
  <p:slideViewPr>
    <p:cSldViewPr>
      <p:cViewPr varScale="1">
        <p:scale>
          <a:sx n="171" d="100"/>
          <a:sy n="171" d="100"/>
        </p:scale>
        <p:origin x="30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4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1CCDB-2E8A-AC46-9EF5-E5486A4AE8EA}" type="slidenum">
              <a:rPr lang="en-US"/>
              <a:pPr/>
              <a:t>1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21F12-9A19-B74C-8F20-83C920FFC3C7}" type="slidenum">
              <a:rPr lang="en-US"/>
              <a:pPr/>
              <a:t>10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21F12-9A19-B74C-8F20-83C920FFC3C7}" type="slidenum">
              <a:rPr lang="en-US"/>
              <a:pPr/>
              <a:t>11</a:t>
            </a:fld>
            <a:endParaRPr lang="en-US"/>
          </a:p>
        </p:txBody>
      </p:sp>
      <p:sp>
        <p:nvSpPr>
          <p:cNvPr id="168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45BFF-9C2D-D042-B927-C868EB72390C}" type="slidenum">
              <a:rPr lang="en-US"/>
              <a:pPr/>
              <a:t>12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45BFF-9C2D-D042-B927-C868EB72390C}" type="slidenum">
              <a:rPr lang="en-US"/>
              <a:pPr/>
              <a:t>13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76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C45BFF-9C2D-D042-B927-C868EB72390C}" type="slidenum">
              <a:rPr lang="en-US"/>
              <a:pPr/>
              <a:t>14</a:t>
            </a:fld>
            <a:endParaRPr lang="en-US"/>
          </a:p>
        </p:txBody>
      </p:sp>
      <p:sp>
        <p:nvSpPr>
          <p:cNvPr id="175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5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FA1E3-9327-1C40-B375-3ED7418D2B95}" type="slidenum">
              <a:rPr lang="en-US"/>
              <a:pPr/>
              <a:t>15</a:t>
            </a:fld>
            <a:endParaRPr lang="en-US"/>
          </a:p>
        </p:txBody>
      </p:sp>
      <p:sp>
        <p:nvSpPr>
          <p:cNvPr id="177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F1013-C911-9D41-B256-ADDA274A27B2}" type="slidenum">
              <a:rPr lang="en-US"/>
              <a:pPr/>
              <a:t>16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F1013-C911-9D41-B256-ADDA274A27B2}" type="slidenum">
              <a:rPr lang="en-US"/>
              <a:pPr/>
              <a:t>17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1F1013-C911-9D41-B256-ADDA274A27B2}" type="slidenum">
              <a:rPr lang="en-US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D422F7-D4D5-9D47-BA55-27BC375F7702}" type="slidenum">
              <a:rPr lang="en-US"/>
              <a:pPr/>
              <a:t>3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E8A0B1-EEE7-FC42-A432-3628A8C41E06}" type="slidenum">
              <a:rPr lang="en-US"/>
              <a:pPr/>
              <a:t>4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0E2EC-39F1-0649-9DCF-A68DEACFB6B9}" type="slidenum">
              <a:rPr lang="en-US"/>
              <a:pPr/>
              <a:t>5</a:t>
            </a:fld>
            <a:endParaRPr lang="en-US"/>
          </a:p>
        </p:txBody>
      </p:sp>
      <p:sp>
        <p:nvSpPr>
          <p:cNvPr id="158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271FE-388D-8B43-9430-51EFE1270B71}" type="slidenum">
              <a:rPr lang="en-US"/>
              <a:pPr/>
              <a:t>6</a:t>
            </a:fld>
            <a:endParaRPr lang="en-US"/>
          </a:p>
        </p:txBody>
      </p:sp>
      <p:sp>
        <p:nvSpPr>
          <p:cNvPr id="160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A95E6-9ADF-794A-A173-3ABC3410DC22}" type="slidenum">
              <a:rPr lang="en-US"/>
              <a:pPr/>
              <a:t>7</a:t>
            </a:fld>
            <a:endParaRPr lang="en-US"/>
          </a:p>
        </p:txBody>
      </p:sp>
      <p:sp>
        <p:nvSpPr>
          <p:cNvPr id="162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CB460-2C89-534E-83BB-583C2519C2A3}" type="slidenum">
              <a:rPr lang="en-US"/>
              <a:pPr/>
              <a:t>8</a:t>
            </a:fld>
            <a:endParaRPr lang="en-US"/>
          </a:p>
        </p:txBody>
      </p:sp>
      <p:sp>
        <p:nvSpPr>
          <p:cNvPr id="1648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70A91-5EB0-5F46-8B1B-3364FAB1591B}" type="slidenum">
              <a:rPr lang="en-US"/>
              <a:pPr/>
              <a:t>9</a:t>
            </a:fld>
            <a:endParaRPr lang="en-US"/>
          </a:p>
        </p:txBody>
      </p:sp>
      <p:sp>
        <p:nvSpPr>
          <p:cNvPr id="166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59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0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1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2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3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4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5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>
                <a:solidFill>
                  <a:srgbClr val="FFFF00"/>
                </a:solidFill>
                <a:latin typeface="Times New Roman" charset="0"/>
              </a:rPr>
              <a:t>Maximum Likelihood &amp; Branch Swapping</a:t>
            </a: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 flipH="1" flipV="1">
            <a:off x="3962400" y="2438400"/>
            <a:ext cx="53340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 flipV="1">
            <a:off x="3505200" y="2362200"/>
            <a:ext cx="4572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3124200" y="2362200"/>
            <a:ext cx="3810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H="1" flipV="1">
            <a:off x="2819400" y="2362200"/>
            <a:ext cx="3048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 flipH="1" flipV="1">
            <a:off x="6934200" y="40386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H="1">
            <a:off x="6858000" y="4038600"/>
            <a:ext cx="76200" cy="304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H="1" flipV="1">
            <a:off x="6477000" y="4267200"/>
            <a:ext cx="3810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 flipV="1">
            <a:off x="6096000" y="3581400"/>
            <a:ext cx="381000" cy="685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5" name="Line 19"/>
          <p:cNvSpPr>
            <a:spLocks noChangeShapeType="1"/>
          </p:cNvSpPr>
          <p:nvPr/>
        </p:nvSpPr>
        <p:spPr bwMode="auto">
          <a:xfrm flipH="1" flipV="1">
            <a:off x="5410200" y="3048000"/>
            <a:ext cx="685800" cy="533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6" name="Line 20"/>
          <p:cNvSpPr>
            <a:spLocks noChangeShapeType="1"/>
          </p:cNvSpPr>
          <p:nvPr/>
        </p:nvSpPr>
        <p:spPr bwMode="auto">
          <a:xfrm flipV="1">
            <a:off x="5410200" y="2590800"/>
            <a:ext cx="5334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V="1">
            <a:off x="5943600" y="2133600"/>
            <a:ext cx="762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 flipV="1">
            <a:off x="6019800" y="2057400"/>
            <a:ext cx="3810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79" name="Oval 23"/>
          <p:cNvSpPr>
            <a:spLocks noChangeArrowheads="1"/>
          </p:cNvSpPr>
          <p:nvPr/>
        </p:nvSpPr>
        <p:spPr bwMode="auto">
          <a:xfrm>
            <a:off x="7035800" y="4140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0" name="Line 24"/>
          <p:cNvSpPr>
            <a:spLocks noChangeShapeType="1"/>
          </p:cNvSpPr>
          <p:nvPr/>
        </p:nvSpPr>
        <p:spPr bwMode="auto">
          <a:xfrm flipH="1" flipV="1">
            <a:off x="3429000" y="4419600"/>
            <a:ext cx="6096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 flipH="1" flipV="1">
            <a:off x="2743200" y="4343400"/>
            <a:ext cx="6858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 flipH="1" flipV="1">
            <a:off x="2286000" y="3810000"/>
            <a:ext cx="457200" cy="533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3" name="Line 27"/>
          <p:cNvSpPr>
            <a:spLocks noChangeShapeType="1"/>
          </p:cNvSpPr>
          <p:nvPr/>
        </p:nvSpPr>
        <p:spPr bwMode="auto">
          <a:xfrm flipH="1" flipV="1">
            <a:off x="2286000" y="3429000"/>
            <a:ext cx="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4" name="Line 28"/>
          <p:cNvSpPr>
            <a:spLocks noChangeShapeType="1"/>
          </p:cNvSpPr>
          <p:nvPr/>
        </p:nvSpPr>
        <p:spPr bwMode="auto">
          <a:xfrm flipH="1" flipV="1">
            <a:off x="2209800" y="2743200"/>
            <a:ext cx="76200" cy="6858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 flipH="1">
            <a:off x="2209800" y="2590800"/>
            <a:ext cx="457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 flipV="1">
            <a:off x="2667000" y="2362200"/>
            <a:ext cx="1524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487" name="Oval 31"/>
          <p:cNvSpPr>
            <a:spLocks noChangeArrowheads="1"/>
          </p:cNvSpPr>
          <p:nvPr/>
        </p:nvSpPr>
        <p:spPr bwMode="auto">
          <a:xfrm>
            <a:off x="2806700" y="2311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4343400" y="37338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Replicates!</a:t>
            </a: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Best Tree!</a:t>
            </a:r>
          </a:p>
        </p:txBody>
      </p:sp>
      <p:cxnSp>
        <p:nvCxnSpPr>
          <p:cNvPr id="36" name="Straight Arrow Connector 35"/>
          <p:cNvCxnSpPr>
            <a:stCxn id="34" idx="1"/>
          </p:cNvCxnSpPr>
          <p:nvPr/>
        </p:nvCxnSpPr>
        <p:spPr bwMode="auto">
          <a:xfrm rot="10800000" flipV="1">
            <a:off x="2895600" y="1480066"/>
            <a:ext cx="1371600" cy="8059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CFFCC"/>
            </a:solidFill>
            <a:prstDash val="solid"/>
            <a:round/>
            <a:headEnd type="none" w="med" len="med"/>
            <a:tailEnd type="arrow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cxn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39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0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6" name="Oval 11"/>
          <p:cNvSpPr>
            <a:spLocks noChangeArrowheads="1"/>
          </p:cNvSpPr>
          <p:nvPr/>
        </p:nvSpPr>
        <p:spPr bwMode="auto">
          <a:xfrm>
            <a:off x="7035800" y="3771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7" name="Oval 12"/>
          <p:cNvSpPr>
            <a:spLocks noChangeArrowheads="1"/>
          </p:cNvSpPr>
          <p:nvPr/>
        </p:nvSpPr>
        <p:spPr bwMode="auto">
          <a:xfrm>
            <a:off x="7124700" y="3987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8" name="Oval 13"/>
          <p:cNvSpPr>
            <a:spLocks noChangeArrowheads="1"/>
          </p:cNvSpPr>
          <p:nvPr/>
        </p:nvSpPr>
        <p:spPr bwMode="auto">
          <a:xfrm>
            <a:off x="6819900" y="4013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9" name="Oval 14"/>
          <p:cNvSpPr>
            <a:spLocks noChangeArrowheads="1"/>
          </p:cNvSpPr>
          <p:nvPr/>
        </p:nvSpPr>
        <p:spPr bwMode="auto">
          <a:xfrm>
            <a:off x="7340600" y="41275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0" name="Oval 15"/>
          <p:cNvSpPr>
            <a:spLocks noChangeArrowheads="1"/>
          </p:cNvSpPr>
          <p:nvPr/>
        </p:nvSpPr>
        <p:spPr bwMode="auto">
          <a:xfrm>
            <a:off x="7124700" y="4368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1" name="Oval 16"/>
          <p:cNvSpPr>
            <a:spLocks noChangeArrowheads="1"/>
          </p:cNvSpPr>
          <p:nvPr/>
        </p:nvSpPr>
        <p:spPr bwMode="auto">
          <a:xfrm>
            <a:off x="5435600" y="200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2" name="Oval 17"/>
          <p:cNvSpPr>
            <a:spLocks noChangeArrowheads="1"/>
          </p:cNvSpPr>
          <p:nvPr/>
        </p:nvSpPr>
        <p:spPr bwMode="auto">
          <a:xfrm>
            <a:off x="6972300" y="4279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3" name="Oval 18"/>
          <p:cNvSpPr>
            <a:spLocks noChangeArrowheads="1"/>
          </p:cNvSpPr>
          <p:nvPr/>
        </p:nvSpPr>
        <p:spPr bwMode="auto">
          <a:xfrm>
            <a:off x="7277100" y="4521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4" name="Oval 19"/>
          <p:cNvSpPr>
            <a:spLocks noChangeArrowheads="1"/>
          </p:cNvSpPr>
          <p:nvPr/>
        </p:nvSpPr>
        <p:spPr bwMode="auto">
          <a:xfrm>
            <a:off x="7429500" y="4495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5" name="Oval 20"/>
          <p:cNvSpPr>
            <a:spLocks noChangeArrowheads="1"/>
          </p:cNvSpPr>
          <p:nvPr/>
        </p:nvSpPr>
        <p:spPr bwMode="auto">
          <a:xfrm>
            <a:off x="7315200" y="4343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6" name="Oval 21"/>
          <p:cNvSpPr>
            <a:spLocks noChangeArrowheads="1"/>
          </p:cNvSpPr>
          <p:nvPr/>
        </p:nvSpPr>
        <p:spPr bwMode="auto">
          <a:xfrm>
            <a:off x="72390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7" name="Oval 22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8" name="Oval 23"/>
          <p:cNvSpPr>
            <a:spLocks noChangeArrowheads="1"/>
          </p:cNvSpPr>
          <p:nvPr/>
        </p:nvSpPr>
        <p:spPr bwMode="auto">
          <a:xfrm>
            <a:off x="7010400" y="4114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9" name="Oval 24"/>
          <p:cNvSpPr>
            <a:spLocks noChangeArrowheads="1"/>
          </p:cNvSpPr>
          <p:nvPr/>
        </p:nvSpPr>
        <p:spPr bwMode="auto">
          <a:xfrm>
            <a:off x="69342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0" name="Oval 25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1" name="Oval 26"/>
          <p:cNvSpPr>
            <a:spLocks noChangeArrowheads="1"/>
          </p:cNvSpPr>
          <p:nvPr/>
        </p:nvSpPr>
        <p:spPr bwMode="auto">
          <a:xfrm>
            <a:off x="6705600" y="4343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2" name="Oval 27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3" name="Oval 28"/>
          <p:cNvSpPr>
            <a:spLocks noChangeArrowheads="1"/>
          </p:cNvSpPr>
          <p:nvPr/>
        </p:nvSpPr>
        <p:spPr bwMode="auto">
          <a:xfrm>
            <a:off x="6934200" y="4419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4" name="Oval 29"/>
          <p:cNvSpPr>
            <a:spLocks noChangeArrowheads="1"/>
          </p:cNvSpPr>
          <p:nvPr/>
        </p:nvSpPr>
        <p:spPr bwMode="auto">
          <a:xfrm>
            <a:off x="71628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5" name="Oval 30"/>
          <p:cNvSpPr>
            <a:spLocks noChangeArrowheads="1"/>
          </p:cNvSpPr>
          <p:nvPr/>
        </p:nvSpPr>
        <p:spPr bwMode="auto">
          <a:xfrm>
            <a:off x="70104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6" name="Oval 31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7" name="Oval 32"/>
          <p:cNvSpPr>
            <a:spLocks noChangeArrowheads="1"/>
          </p:cNvSpPr>
          <p:nvPr/>
        </p:nvSpPr>
        <p:spPr bwMode="auto">
          <a:xfrm>
            <a:off x="69342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8" name="Oval 33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9" name="Oval 34"/>
          <p:cNvSpPr>
            <a:spLocks noChangeArrowheads="1"/>
          </p:cNvSpPr>
          <p:nvPr/>
        </p:nvSpPr>
        <p:spPr bwMode="auto">
          <a:xfrm>
            <a:off x="71628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0" name="Oval 35"/>
          <p:cNvSpPr>
            <a:spLocks noChangeArrowheads="1"/>
          </p:cNvSpPr>
          <p:nvPr/>
        </p:nvSpPr>
        <p:spPr bwMode="auto">
          <a:xfrm>
            <a:off x="73152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1" name="Oval 36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2" name="Oval 37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3" name="Oval 38"/>
          <p:cNvSpPr>
            <a:spLocks noChangeArrowheads="1"/>
          </p:cNvSpPr>
          <p:nvPr/>
        </p:nvSpPr>
        <p:spPr bwMode="auto">
          <a:xfrm>
            <a:off x="7315200" y="4419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4" name="Oval 39"/>
          <p:cNvSpPr>
            <a:spLocks noChangeArrowheads="1"/>
          </p:cNvSpPr>
          <p:nvPr/>
        </p:nvSpPr>
        <p:spPr bwMode="auto">
          <a:xfrm>
            <a:off x="6502400" y="2616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5" name="Oval 40"/>
          <p:cNvSpPr>
            <a:spLocks noChangeArrowheads="1"/>
          </p:cNvSpPr>
          <p:nvPr/>
        </p:nvSpPr>
        <p:spPr bwMode="auto">
          <a:xfrm>
            <a:off x="4800600" y="3657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6" name="Oval 41"/>
          <p:cNvSpPr>
            <a:spLocks noChangeArrowheads="1"/>
          </p:cNvSpPr>
          <p:nvPr/>
        </p:nvSpPr>
        <p:spPr bwMode="auto">
          <a:xfrm>
            <a:off x="4267200" y="2895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7" name="Oval 42"/>
          <p:cNvSpPr>
            <a:spLocks noChangeArrowheads="1"/>
          </p:cNvSpPr>
          <p:nvPr/>
        </p:nvSpPr>
        <p:spPr bwMode="auto">
          <a:xfrm>
            <a:off x="35814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8" name="Oval 43"/>
          <p:cNvSpPr>
            <a:spLocks noChangeArrowheads="1"/>
          </p:cNvSpPr>
          <p:nvPr/>
        </p:nvSpPr>
        <p:spPr bwMode="auto">
          <a:xfrm>
            <a:off x="29718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9" name="Oval 44"/>
          <p:cNvSpPr>
            <a:spLocks noChangeArrowheads="1"/>
          </p:cNvSpPr>
          <p:nvPr/>
        </p:nvSpPr>
        <p:spPr bwMode="auto">
          <a:xfrm>
            <a:off x="25908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0" name="Oval 45"/>
          <p:cNvSpPr>
            <a:spLocks noChangeArrowheads="1"/>
          </p:cNvSpPr>
          <p:nvPr/>
        </p:nvSpPr>
        <p:spPr bwMode="auto">
          <a:xfrm>
            <a:off x="25908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1" name="Oval 46"/>
          <p:cNvSpPr>
            <a:spLocks noChangeArrowheads="1"/>
          </p:cNvSpPr>
          <p:nvPr/>
        </p:nvSpPr>
        <p:spPr bwMode="auto">
          <a:xfrm>
            <a:off x="27432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2" name="Oval 47"/>
          <p:cNvSpPr>
            <a:spLocks noChangeArrowheads="1"/>
          </p:cNvSpPr>
          <p:nvPr/>
        </p:nvSpPr>
        <p:spPr bwMode="auto">
          <a:xfrm>
            <a:off x="2895600" y="2590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3" name="Oval 48"/>
          <p:cNvSpPr>
            <a:spLocks noChangeArrowheads="1"/>
          </p:cNvSpPr>
          <p:nvPr/>
        </p:nvSpPr>
        <p:spPr bwMode="auto">
          <a:xfrm>
            <a:off x="28956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4" name="Oval 49"/>
          <p:cNvSpPr>
            <a:spLocks noChangeArrowheads="1"/>
          </p:cNvSpPr>
          <p:nvPr/>
        </p:nvSpPr>
        <p:spPr bwMode="auto">
          <a:xfrm>
            <a:off x="28956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5" name="Oval 50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6" name="Oval 51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7987" name="Oval 52"/>
          <p:cNvSpPr>
            <a:spLocks noChangeArrowheads="1"/>
          </p:cNvSpPr>
          <p:nvPr/>
        </p:nvSpPr>
        <p:spPr bwMode="auto">
          <a:xfrm>
            <a:off x="24384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8" name="Oval 53"/>
          <p:cNvSpPr>
            <a:spLocks noChangeArrowheads="1"/>
          </p:cNvSpPr>
          <p:nvPr/>
        </p:nvSpPr>
        <p:spPr bwMode="auto">
          <a:xfrm>
            <a:off x="28956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9" name="Oval 54"/>
          <p:cNvSpPr>
            <a:spLocks noChangeArrowheads="1"/>
          </p:cNvSpPr>
          <p:nvPr/>
        </p:nvSpPr>
        <p:spPr bwMode="auto">
          <a:xfrm>
            <a:off x="2286000" y="2895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0" name="Oval 55"/>
          <p:cNvSpPr>
            <a:spLocks noChangeArrowheads="1"/>
          </p:cNvSpPr>
          <p:nvPr/>
        </p:nvSpPr>
        <p:spPr bwMode="auto">
          <a:xfrm>
            <a:off x="30480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1" name="Oval 56"/>
          <p:cNvSpPr>
            <a:spLocks noChangeArrowheads="1"/>
          </p:cNvSpPr>
          <p:nvPr/>
        </p:nvSpPr>
        <p:spPr bwMode="auto">
          <a:xfrm>
            <a:off x="3048000" y="2286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2" name="Oval 57"/>
          <p:cNvSpPr>
            <a:spLocks noChangeArrowheads="1"/>
          </p:cNvSpPr>
          <p:nvPr/>
        </p:nvSpPr>
        <p:spPr bwMode="auto">
          <a:xfrm>
            <a:off x="3048000" y="2057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3" name="Oval 58"/>
          <p:cNvSpPr>
            <a:spLocks noChangeArrowheads="1"/>
          </p:cNvSpPr>
          <p:nvPr/>
        </p:nvSpPr>
        <p:spPr bwMode="auto">
          <a:xfrm>
            <a:off x="24384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4" name="Oval 59"/>
          <p:cNvSpPr>
            <a:spLocks noChangeArrowheads="1"/>
          </p:cNvSpPr>
          <p:nvPr/>
        </p:nvSpPr>
        <p:spPr bwMode="auto">
          <a:xfrm>
            <a:off x="2286000" y="2590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5" name="Oval 60"/>
          <p:cNvSpPr>
            <a:spLocks noChangeArrowheads="1"/>
          </p:cNvSpPr>
          <p:nvPr/>
        </p:nvSpPr>
        <p:spPr bwMode="auto">
          <a:xfrm>
            <a:off x="26670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6" name="Oval 61"/>
          <p:cNvSpPr>
            <a:spLocks noChangeArrowheads="1"/>
          </p:cNvSpPr>
          <p:nvPr/>
        </p:nvSpPr>
        <p:spPr bwMode="auto">
          <a:xfrm>
            <a:off x="3048000" y="1752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7" name="Oval 62"/>
          <p:cNvSpPr>
            <a:spLocks noChangeArrowheads="1"/>
          </p:cNvSpPr>
          <p:nvPr/>
        </p:nvSpPr>
        <p:spPr bwMode="auto">
          <a:xfrm>
            <a:off x="27432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8" name="Oval 63"/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9" name="Oval 64"/>
          <p:cNvSpPr>
            <a:spLocks noChangeArrowheads="1"/>
          </p:cNvSpPr>
          <p:nvPr/>
        </p:nvSpPr>
        <p:spPr bwMode="auto">
          <a:xfrm>
            <a:off x="2895600" y="2057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0" name="Oval 65"/>
          <p:cNvSpPr>
            <a:spLocks noChangeArrowheads="1"/>
          </p:cNvSpPr>
          <p:nvPr/>
        </p:nvSpPr>
        <p:spPr bwMode="auto">
          <a:xfrm>
            <a:off x="2286000" y="2743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1" name="Oval 66"/>
          <p:cNvSpPr>
            <a:spLocks noChangeArrowheads="1"/>
          </p:cNvSpPr>
          <p:nvPr/>
        </p:nvSpPr>
        <p:spPr bwMode="auto">
          <a:xfrm>
            <a:off x="25146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2" name="Oval 67"/>
          <p:cNvSpPr>
            <a:spLocks noChangeArrowheads="1"/>
          </p:cNvSpPr>
          <p:nvPr/>
        </p:nvSpPr>
        <p:spPr bwMode="auto">
          <a:xfrm>
            <a:off x="2438400" y="3124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3" name="Oval 68"/>
          <p:cNvSpPr>
            <a:spLocks noChangeArrowheads="1"/>
          </p:cNvSpPr>
          <p:nvPr/>
        </p:nvSpPr>
        <p:spPr bwMode="auto">
          <a:xfrm>
            <a:off x="2133600" y="3124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4" name="Oval 69"/>
          <p:cNvSpPr>
            <a:spLocks noChangeArrowheads="1"/>
          </p:cNvSpPr>
          <p:nvPr/>
        </p:nvSpPr>
        <p:spPr bwMode="auto">
          <a:xfrm>
            <a:off x="2286000" y="327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5" name="Oval 70"/>
          <p:cNvSpPr>
            <a:spLocks noChangeArrowheads="1"/>
          </p:cNvSpPr>
          <p:nvPr/>
        </p:nvSpPr>
        <p:spPr bwMode="auto">
          <a:xfrm>
            <a:off x="2362200" y="3429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6" name="Oval 71"/>
          <p:cNvSpPr>
            <a:spLocks noChangeArrowheads="1"/>
          </p:cNvSpPr>
          <p:nvPr/>
        </p:nvSpPr>
        <p:spPr bwMode="auto">
          <a:xfrm>
            <a:off x="2438400" y="327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7" name="Oval 72"/>
          <p:cNvSpPr>
            <a:spLocks noChangeArrowheads="1"/>
          </p:cNvSpPr>
          <p:nvPr/>
        </p:nvSpPr>
        <p:spPr bwMode="auto">
          <a:xfrm>
            <a:off x="1981200" y="3200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8" name="Oval 73"/>
          <p:cNvSpPr>
            <a:spLocks noChangeArrowheads="1"/>
          </p:cNvSpPr>
          <p:nvPr/>
        </p:nvSpPr>
        <p:spPr bwMode="auto">
          <a:xfrm>
            <a:off x="2438400" y="2971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9" name="Oval 74"/>
          <p:cNvSpPr>
            <a:spLocks noChangeArrowheads="1"/>
          </p:cNvSpPr>
          <p:nvPr/>
        </p:nvSpPr>
        <p:spPr bwMode="auto">
          <a:xfrm>
            <a:off x="2057400" y="2971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0" name="Oval 75"/>
          <p:cNvSpPr>
            <a:spLocks noChangeArrowheads="1"/>
          </p:cNvSpPr>
          <p:nvPr/>
        </p:nvSpPr>
        <p:spPr bwMode="auto">
          <a:xfrm>
            <a:off x="2209800" y="3048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1" name="Oval 76"/>
          <p:cNvSpPr>
            <a:spLocks noChangeArrowheads="1"/>
          </p:cNvSpPr>
          <p:nvPr/>
        </p:nvSpPr>
        <p:spPr bwMode="auto">
          <a:xfrm>
            <a:off x="2209800" y="3124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2" name="Oval 77"/>
          <p:cNvSpPr>
            <a:spLocks noChangeArrowheads="1"/>
          </p:cNvSpPr>
          <p:nvPr/>
        </p:nvSpPr>
        <p:spPr bwMode="auto">
          <a:xfrm>
            <a:off x="1905000" y="2971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3" name="Oval 78"/>
          <p:cNvSpPr>
            <a:spLocks noChangeArrowheads="1"/>
          </p:cNvSpPr>
          <p:nvPr/>
        </p:nvSpPr>
        <p:spPr bwMode="auto">
          <a:xfrm>
            <a:off x="21336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4" name="Oval 79"/>
          <p:cNvSpPr>
            <a:spLocks noChangeArrowheads="1"/>
          </p:cNvSpPr>
          <p:nvPr/>
        </p:nvSpPr>
        <p:spPr bwMode="auto">
          <a:xfrm>
            <a:off x="23622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5" name="Oval 80"/>
          <p:cNvSpPr>
            <a:spLocks noChangeArrowheads="1"/>
          </p:cNvSpPr>
          <p:nvPr/>
        </p:nvSpPr>
        <p:spPr bwMode="auto">
          <a:xfrm>
            <a:off x="2362200" y="327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6" name="Rectangle 81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  <p:sp>
        <p:nvSpPr>
          <p:cNvPr id="168017" name="Text Box 82"/>
          <p:cNvSpPr txBox="1">
            <a:spLocks noChangeArrowheads="1"/>
          </p:cNvSpPr>
          <p:nvPr/>
        </p:nvSpPr>
        <p:spPr bwMode="auto">
          <a:xfrm>
            <a:off x="5599113" y="5029200"/>
            <a:ext cx="171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FFFF00"/>
                </a:solidFill>
              </a:rPr>
              <a:t>Cloud of best trees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4114800" y="37338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Multiple Chains!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7315200" y="32766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Monte Carlo</a:t>
            </a: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6400800" y="22098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Markov Chain</a:t>
            </a: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3962400" y="41148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Metropolis-Coupled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39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0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1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2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5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6" name="Oval 11"/>
          <p:cNvSpPr>
            <a:spLocks noChangeArrowheads="1"/>
          </p:cNvSpPr>
          <p:nvPr/>
        </p:nvSpPr>
        <p:spPr bwMode="auto">
          <a:xfrm>
            <a:off x="7035800" y="3771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7" name="Oval 12"/>
          <p:cNvSpPr>
            <a:spLocks noChangeArrowheads="1"/>
          </p:cNvSpPr>
          <p:nvPr/>
        </p:nvSpPr>
        <p:spPr bwMode="auto">
          <a:xfrm>
            <a:off x="7124700" y="3987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8" name="Oval 13"/>
          <p:cNvSpPr>
            <a:spLocks noChangeArrowheads="1"/>
          </p:cNvSpPr>
          <p:nvPr/>
        </p:nvSpPr>
        <p:spPr bwMode="auto">
          <a:xfrm>
            <a:off x="6819900" y="4013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49" name="Oval 14"/>
          <p:cNvSpPr>
            <a:spLocks noChangeArrowheads="1"/>
          </p:cNvSpPr>
          <p:nvPr/>
        </p:nvSpPr>
        <p:spPr bwMode="auto">
          <a:xfrm>
            <a:off x="7340600" y="41275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0" name="Oval 15"/>
          <p:cNvSpPr>
            <a:spLocks noChangeArrowheads="1"/>
          </p:cNvSpPr>
          <p:nvPr/>
        </p:nvSpPr>
        <p:spPr bwMode="auto">
          <a:xfrm>
            <a:off x="7124700" y="4368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2" name="Oval 17"/>
          <p:cNvSpPr>
            <a:spLocks noChangeArrowheads="1"/>
          </p:cNvSpPr>
          <p:nvPr/>
        </p:nvSpPr>
        <p:spPr bwMode="auto">
          <a:xfrm>
            <a:off x="6972300" y="4279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3" name="Oval 18"/>
          <p:cNvSpPr>
            <a:spLocks noChangeArrowheads="1"/>
          </p:cNvSpPr>
          <p:nvPr/>
        </p:nvSpPr>
        <p:spPr bwMode="auto">
          <a:xfrm>
            <a:off x="7277100" y="4521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4" name="Oval 19"/>
          <p:cNvSpPr>
            <a:spLocks noChangeArrowheads="1"/>
          </p:cNvSpPr>
          <p:nvPr/>
        </p:nvSpPr>
        <p:spPr bwMode="auto">
          <a:xfrm>
            <a:off x="7429500" y="4495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5" name="Oval 20"/>
          <p:cNvSpPr>
            <a:spLocks noChangeArrowheads="1"/>
          </p:cNvSpPr>
          <p:nvPr/>
        </p:nvSpPr>
        <p:spPr bwMode="auto">
          <a:xfrm>
            <a:off x="7315200" y="4343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6" name="Oval 21"/>
          <p:cNvSpPr>
            <a:spLocks noChangeArrowheads="1"/>
          </p:cNvSpPr>
          <p:nvPr/>
        </p:nvSpPr>
        <p:spPr bwMode="auto">
          <a:xfrm>
            <a:off x="72390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7" name="Oval 22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8" name="Oval 23"/>
          <p:cNvSpPr>
            <a:spLocks noChangeArrowheads="1"/>
          </p:cNvSpPr>
          <p:nvPr/>
        </p:nvSpPr>
        <p:spPr bwMode="auto">
          <a:xfrm>
            <a:off x="7010400" y="4114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59" name="Oval 24"/>
          <p:cNvSpPr>
            <a:spLocks noChangeArrowheads="1"/>
          </p:cNvSpPr>
          <p:nvPr/>
        </p:nvSpPr>
        <p:spPr bwMode="auto">
          <a:xfrm>
            <a:off x="69342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0" name="Oval 25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1" name="Oval 26"/>
          <p:cNvSpPr>
            <a:spLocks noChangeArrowheads="1"/>
          </p:cNvSpPr>
          <p:nvPr/>
        </p:nvSpPr>
        <p:spPr bwMode="auto">
          <a:xfrm>
            <a:off x="6705600" y="4343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2" name="Oval 27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3" name="Oval 28"/>
          <p:cNvSpPr>
            <a:spLocks noChangeArrowheads="1"/>
          </p:cNvSpPr>
          <p:nvPr/>
        </p:nvSpPr>
        <p:spPr bwMode="auto">
          <a:xfrm>
            <a:off x="6934200" y="4419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4" name="Oval 29"/>
          <p:cNvSpPr>
            <a:spLocks noChangeArrowheads="1"/>
          </p:cNvSpPr>
          <p:nvPr/>
        </p:nvSpPr>
        <p:spPr bwMode="auto">
          <a:xfrm>
            <a:off x="71628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5" name="Oval 30"/>
          <p:cNvSpPr>
            <a:spLocks noChangeArrowheads="1"/>
          </p:cNvSpPr>
          <p:nvPr/>
        </p:nvSpPr>
        <p:spPr bwMode="auto">
          <a:xfrm>
            <a:off x="70104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6" name="Oval 31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7" name="Oval 32"/>
          <p:cNvSpPr>
            <a:spLocks noChangeArrowheads="1"/>
          </p:cNvSpPr>
          <p:nvPr/>
        </p:nvSpPr>
        <p:spPr bwMode="auto">
          <a:xfrm>
            <a:off x="69342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8" name="Oval 33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69" name="Oval 34"/>
          <p:cNvSpPr>
            <a:spLocks noChangeArrowheads="1"/>
          </p:cNvSpPr>
          <p:nvPr/>
        </p:nvSpPr>
        <p:spPr bwMode="auto">
          <a:xfrm>
            <a:off x="71628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0" name="Oval 35"/>
          <p:cNvSpPr>
            <a:spLocks noChangeArrowheads="1"/>
          </p:cNvSpPr>
          <p:nvPr/>
        </p:nvSpPr>
        <p:spPr bwMode="auto">
          <a:xfrm>
            <a:off x="73152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1" name="Oval 36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2" name="Oval 37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3" name="Oval 38"/>
          <p:cNvSpPr>
            <a:spLocks noChangeArrowheads="1"/>
          </p:cNvSpPr>
          <p:nvPr/>
        </p:nvSpPr>
        <p:spPr bwMode="auto">
          <a:xfrm>
            <a:off x="7315200" y="4419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8" name="Oval 43"/>
          <p:cNvSpPr>
            <a:spLocks noChangeArrowheads="1"/>
          </p:cNvSpPr>
          <p:nvPr/>
        </p:nvSpPr>
        <p:spPr bwMode="auto">
          <a:xfrm>
            <a:off x="29718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79" name="Oval 44"/>
          <p:cNvSpPr>
            <a:spLocks noChangeArrowheads="1"/>
          </p:cNvSpPr>
          <p:nvPr/>
        </p:nvSpPr>
        <p:spPr bwMode="auto">
          <a:xfrm>
            <a:off x="25908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0" name="Oval 45"/>
          <p:cNvSpPr>
            <a:spLocks noChangeArrowheads="1"/>
          </p:cNvSpPr>
          <p:nvPr/>
        </p:nvSpPr>
        <p:spPr bwMode="auto">
          <a:xfrm>
            <a:off x="25908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1" name="Oval 46"/>
          <p:cNvSpPr>
            <a:spLocks noChangeArrowheads="1"/>
          </p:cNvSpPr>
          <p:nvPr/>
        </p:nvSpPr>
        <p:spPr bwMode="auto">
          <a:xfrm>
            <a:off x="27432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2" name="Oval 47"/>
          <p:cNvSpPr>
            <a:spLocks noChangeArrowheads="1"/>
          </p:cNvSpPr>
          <p:nvPr/>
        </p:nvSpPr>
        <p:spPr bwMode="auto">
          <a:xfrm>
            <a:off x="2895600" y="2590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3" name="Oval 48"/>
          <p:cNvSpPr>
            <a:spLocks noChangeArrowheads="1"/>
          </p:cNvSpPr>
          <p:nvPr/>
        </p:nvSpPr>
        <p:spPr bwMode="auto">
          <a:xfrm>
            <a:off x="28956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4" name="Oval 49"/>
          <p:cNvSpPr>
            <a:spLocks noChangeArrowheads="1"/>
          </p:cNvSpPr>
          <p:nvPr/>
        </p:nvSpPr>
        <p:spPr bwMode="auto">
          <a:xfrm>
            <a:off x="28956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5" name="Oval 50"/>
          <p:cNvSpPr>
            <a:spLocks noChangeArrowheads="1"/>
          </p:cNvSpPr>
          <p:nvPr/>
        </p:nvSpPr>
        <p:spPr bwMode="auto">
          <a:xfrm>
            <a:off x="26670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6" name="Oval 51"/>
          <p:cNvSpPr>
            <a:spLocks noChangeArrowheads="1"/>
          </p:cNvSpPr>
          <p:nvPr/>
        </p:nvSpPr>
        <p:spPr bwMode="auto">
          <a:xfrm>
            <a:off x="2590800" y="2362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7987" name="Oval 52"/>
          <p:cNvSpPr>
            <a:spLocks noChangeArrowheads="1"/>
          </p:cNvSpPr>
          <p:nvPr/>
        </p:nvSpPr>
        <p:spPr bwMode="auto">
          <a:xfrm>
            <a:off x="24384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8" name="Oval 53"/>
          <p:cNvSpPr>
            <a:spLocks noChangeArrowheads="1"/>
          </p:cNvSpPr>
          <p:nvPr/>
        </p:nvSpPr>
        <p:spPr bwMode="auto">
          <a:xfrm>
            <a:off x="2895600" y="2667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89" name="Oval 54"/>
          <p:cNvSpPr>
            <a:spLocks noChangeArrowheads="1"/>
          </p:cNvSpPr>
          <p:nvPr/>
        </p:nvSpPr>
        <p:spPr bwMode="auto">
          <a:xfrm>
            <a:off x="2286000" y="2895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0" name="Oval 55"/>
          <p:cNvSpPr>
            <a:spLocks noChangeArrowheads="1"/>
          </p:cNvSpPr>
          <p:nvPr/>
        </p:nvSpPr>
        <p:spPr bwMode="auto">
          <a:xfrm>
            <a:off x="30480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1" name="Oval 56"/>
          <p:cNvSpPr>
            <a:spLocks noChangeArrowheads="1"/>
          </p:cNvSpPr>
          <p:nvPr/>
        </p:nvSpPr>
        <p:spPr bwMode="auto">
          <a:xfrm>
            <a:off x="3048000" y="2286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2" name="Oval 57"/>
          <p:cNvSpPr>
            <a:spLocks noChangeArrowheads="1"/>
          </p:cNvSpPr>
          <p:nvPr/>
        </p:nvSpPr>
        <p:spPr bwMode="auto">
          <a:xfrm>
            <a:off x="3048000" y="2057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3" name="Oval 58"/>
          <p:cNvSpPr>
            <a:spLocks noChangeArrowheads="1"/>
          </p:cNvSpPr>
          <p:nvPr/>
        </p:nvSpPr>
        <p:spPr bwMode="auto">
          <a:xfrm>
            <a:off x="24384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4" name="Oval 59"/>
          <p:cNvSpPr>
            <a:spLocks noChangeArrowheads="1"/>
          </p:cNvSpPr>
          <p:nvPr/>
        </p:nvSpPr>
        <p:spPr bwMode="auto">
          <a:xfrm>
            <a:off x="2286000" y="2590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5" name="Oval 60"/>
          <p:cNvSpPr>
            <a:spLocks noChangeArrowheads="1"/>
          </p:cNvSpPr>
          <p:nvPr/>
        </p:nvSpPr>
        <p:spPr bwMode="auto">
          <a:xfrm>
            <a:off x="2667000" y="2209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6" name="Oval 61"/>
          <p:cNvSpPr>
            <a:spLocks noChangeArrowheads="1"/>
          </p:cNvSpPr>
          <p:nvPr/>
        </p:nvSpPr>
        <p:spPr bwMode="auto">
          <a:xfrm>
            <a:off x="3048000" y="1752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7" name="Oval 62"/>
          <p:cNvSpPr>
            <a:spLocks noChangeArrowheads="1"/>
          </p:cNvSpPr>
          <p:nvPr/>
        </p:nvSpPr>
        <p:spPr bwMode="auto">
          <a:xfrm>
            <a:off x="27432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8" name="Oval 63"/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999" name="Oval 64"/>
          <p:cNvSpPr>
            <a:spLocks noChangeArrowheads="1"/>
          </p:cNvSpPr>
          <p:nvPr/>
        </p:nvSpPr>
        <p:spPr bwMode="auto">
          <a:xfrm>
            <a:off x="2895600" y="2057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0" name="Oval 65"/>
          <p:cNvSpPr>
            <a:spLocks noChangeArrowheads="1"/>
          </p:cNvSpPr>
          <p:nvPr/>
        </p:nvSpPr>
        <p:spPr bwMode="auto">
          <a:xfrm>
            <a:off x="2286000" y="2743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1" name="Oval 66"/>
          <p:cNvSpPr>
            <a:spLocks noChangeArrowheads="1"/>
          </p:cNvSpPr>
          <p:nvPr/>
        </p:nvSpPr>
        <p:spPr bwMode="auto">
          <a:xfrm>
            <a:off x="2514600" y="2438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2" name="Oval 67"/>
          <p:cNvSpPr>
            <a:spLocks noChangeArrowheads="1"/>
          </p:cNvSpPr>
          <p:nvPr/>
        </p:nvSpPr>
        <p:spPr bwMode="auto">
          <a:xfrm>
            <a:off x="2438400" y="3124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3" name="Oval 68"/>
          <p:cNvSpPr>
            <a:spLocks noChangeArrowheads="1"/>
          </p:cNvSpPr>
          <p:nvPr/>
        </p:nvSpPr>
        <p:spPr bwMode="auto">
          <a:xfrm>
            <a:off x="2133600" y="3124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4" name="Oval 69"/>
          <p:cNvSpPr>
            <a:spLocks noChangeArrowheads="1"/>
          </p:cNvSpPr>
          <p:nvPr/>
        </p:nvSpPr>
        <p:spPr bwMode="auto">
          <a:xfrm>
            <a:off x="2286000" y="327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5" name="Oval 70"/>
          <p:cNvSpPr>
            <a:spLocks noChangeArrowheads="1"/>
          </p:cNvSpPr>
          <p:nvPr/>
        </p:nvSpPr>
        <p:spPr bwMode="auto">
          <a:xfrm>
            <a:off x="2362200" y="3429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6" name="Oval 71"/>
          <p:cNvSpPr>
            <a:spLocks noChangeArrowheads="1"/>
          </p:cNvSpPr>
          <p:nvPr/>
        </p:nvSpPr>
        <p:spPr bwMode="auto">
          <a:xfrm>
            <a:off x="2438400" y="327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7" name="Oval 72"/>
          <p:cNvSpPr>
            <a:spLocks noChangeArrowheads="1"/>
          </p:cNvSpPr>
          <p:nvPr/>
        </p:nvSpPr>
        <p:spPr bwMode="auto">
          <a:xfrm>
            <a:off x="1981200" y="3200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8" name="Oval 73"/>
          <p:cNvSpPr>
            <a:spLocks noChangeArrowheads="1"/>
          </p:cNvSpPr>
          <p:nvPr/>
        </p:nvSpPr>
        <p:spPr bwMode="auto">
          <a:xfrm>
            <a:off x="2438400" y="2971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09" name="Oval 74"/>
          <p:cNvSpPr>
            <a:spLocks noChangeArrowheads="1"/>
          </p:cNvSpPr>
          <p:nvPr/>
        </p:nvSpPr>
        <p:spPr bwMode="auto">
          <a:xfrm>
            <a:off x="2057400" y="2971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0" name="Oval 75"/>
          <p:cNvSpPr>
            <a:spLocks noChangeArrowheads="1"/>
          </p:cNvSpPr>
          <p:nvPr/>
        </p:nvSpPr>
        <p:spPr bwMode="auto">
          <a:xfrm>
            <a:off x="2209800" y="3048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1" name="Oval 76"/>
          <p:cNvSpPr>
            <a:spLocks noChangeArrowheads="1"/>
          </p:cNvSpPr>
          <p:nvPr/>
        </p:nvSpPr>
        <p:spPr bwMode="auto">
          <a:xfrm>
            <a:off x="2209800" y="3124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2" name="Oval 77"/>
          <p:cNvSpPr>
            <a:spLocks noChangeArrowheads="1"/>
          </p:cNvSpPr>
          <p:nvPr/>
        </p:nvSpPr>
        <p:spPr bwMode="auto">
          <a:xfrm>
            <a:off x="1905000" y="2971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3" name="Oval 78"/>
          <p:cNvSpPr>
            <a:spLocks noChangeArrowheads="1"/>
          </p:cNvSpPr>
          <p:nvPr/>
        </p:nvSpPr>
        <p:spPr bwMode="auto">
          <a:xfrm>
            <a:off x="2133600" y="2819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4" name="Oval 79"/>
          <p:cNvSpPr>
            <a:spLocks noChangeArrowheads="1"/>
          </p:cNvSpPr>
          <p:nvPr/>
        </p:nvSpPr>
        <p:spPr bwMode="auto">
          <a:xfrm>
            <a:off x="2362200" y="2514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5" name="Oval 80"/>
          <p:cNvSpPr>
            <a:spLocks noChangeArrowheads="1"/>
          </p:cNvSpPr>
          <p:nvPr/>
        </p:nvSpPr>
        <p:spPr bwMode="auto">
          <a:xfrm>
            <a:off x="2362200" y="327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016" name="Rectangle 81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  <p:sp>
        <p:nvSpPr>
          <p:cNvPr id="168017" name="Text Box 82"/>
          <p:cNvSpPr txBox="1">
            <a:spLocks noChangeArrowheads="1"/>
          </p:cNvSpPr>
          <p:nvPr/>
        </p:nvSpPr>
        <p:spPr bwMode="auto">
          <a:xfrm>
            <a:off x="5599113" y="5029200"/>
            <a:ext cx="171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FFFF00"/>
                </a:solidFill>
              </a:rPr>
              <a:t>Cloud of best trees</a:t>
            </a:r>
          </a:p>
        </p:txBody>
      </p:sp>
      <p:sp>
        <p:nvSpPr>
          <p:cNvPr id="82" name="Text Box 5"/>
          <p:cNvSpPr txBox="1">
            <a:spLocks noChangeArrowheads="1"/>
          </p:cNvSpPr>
          <p:nvPr/>
        </p:nvSpPr>
        <p:spPr bwMode="auto">
          <a:xfrm>
            <a:off x="4114800" y="37338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Multiple Chains!</a:t>
            </a:r>
          </a:p>
        </p:txBody>
      </p:sp>
      <p:sp>
        <p:nvSpPr>
          <p:cNvPr id="83" name="Text Box 5"/>
          <p:cNvSpPr txBox="1">
            <a:spLocks noChangeArrowheads="1"/>
          </p:cNvSpPr>
          <p:nvPr/>
        </p:nvSpPr>
        <p:spPr bwMode="auto">
          <a:xfrm>
            <a:off x="4419600" y="2514600"/>
            <a:ext cx="1828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Remove burn-in</a:t>
            </a:r>
          </a:p>
        </p:txBody>
      </p:sp>
      <p:sp>
        <p:nvSpPr>
          <p:cNvPr id="84" name="Text Box 5"/>
          <p:cNvSpPr txBox="1">
            <a:spLocks noChangeArrowheads="1"/>
          </p:cNvSpPr>
          <p:nvPr/>
        </p:nvSpPr>
        <p:spPr bwMode="auto">
          <a:xfrm>
            <a:off x="7315200" y="32766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Monte Carlo</a:t>
            </a:r>
          </a:p>
        </p:txBody>
      </p:sp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6400800" y="22098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Markov Chain</a:t>
            </a:r>
          </a:p>
        </p:txBody>
      </p:sp>
      <p:sp>
        <p:nvSpPr>
          <p:cNvPr id="86" name="Text Box 5"/>
          <p:cNvSpPr txBox="1">
            <a:spLocks noChangeArrowheads="1"/>
          </p:cNvSpPr>
          <p:nvPr/>
        </p:nvSpPr>
        <p:spPr bwMode="auto">
          <a:xfrm>
            <a:off x="3962400" y="4114800"/>
            <a:ext cx="1676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Metropolis-Coupled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041400" y="666750"/>
          <a:ext cx="7062788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061200" imgH="5524500" progId="Excel.Sheet.8">
                  <p:embed/>
                </p:oleObj>
              </mc:Choice>
              <mc:Fallback>
                <p:oleObj name="Worksheet" r:id="rId3" imgW="7061200" imgH="55245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66750"/>
                        <a:ext cx="7062788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9900 sampled trees….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041400" y="666750"/>
          <a:ext cx="7062788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061200" imgH="5524500" progId="Excel.Sheet.8">
                  <p:embed/>
                </p:oleObj>
              </mc:Choice>
              <mc:Fallback>
                <p:oleObj name="Worksheet" r:id="rId3" imgW="7061200" imgH="5524500" progId="Excel.Sheet.8">
                  <p:embed/>
                  <p:pic>
                    <p:nvPicPr>
                      <p:cNvPr id="174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66750"/>
                        <a:ext cx="7062788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1447800" y="838200"/>
            <a:ext cx="6553200" cy="184150"/>
          </a:xfrm>
          <a:prstGeom prst="ellipse">
            <a:avLst/>
          </a:prstGeom>
          <a:solidFill>
            <a:srgbClr val="00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9900 sampled trees….</a:t>
            </a:r>
          </a:p>
        </p:txBody>
      </p:sp>
    </p:spTree>
    <p:extLst>
      <p:ext uri="{BB962C8B-B14F-4D97-AF65-F5344CB8AC3E}">
        <p14:creationId xmlns:p14="http://schemas.microsoft.com/office/powerpoint/2010/main" val="96537309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1041400" y="666750"/>
          <a:ext cx="7062788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061200" imgH="5524500" progId="Excel.Sheet.8">
                  <p:embed/>
                </p:oleObj>
              </mc:Choice>
              <mc:Fallback>
                <p:oleObj name="Worksheet" r:id="rId3" imgW="7061200" imgH="5524500" progId="Excel.Sheet.8">
                  <p:embed/>
                  <p:pic>
                    <p:nvPicPr>
                      <p:cNvPr id="174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66750"/>
                        <a:ext cx="7062788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1447800" y="838200"/>
            <a:ext cx="6553200" cy="184150"/>
          </a:xfrm>
          <a:prstGeom prst="ellipse">
            <a:avLst/>
          </a:prstGeom>
          <a:solidFill>
            <a:srgbClr val="00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086" name="Picture 6" descr="cy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4000" y="1143000"/>
            <a:ext cx="3937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5876925" y="1395413"/>
            <a:ext cx="2286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5562600" y="1600200"/>
            <a:ext cx="2286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6234113" y="1524000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0" name="Rectangle 11"/>
          <p:cNvSpPr>
            <a:spLocks noChangeArrowheads="1"/>
          </p:cNvSpPr>
          <p:nvPr/>
        </p:nvSpPr>
        <p:spPr bwMode="auto">
          <a:xfrm>
            <a:off x="6119813" y="1752600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1" name="Rectangle 12"/>
          <p:cNvSpPr>
            <a:spLocks noChangeArrowheads="1"/>
          </p:cNvSpPr>
          <p:nvPr/>
        </p:nvSpPr>
        <p:spPr bwMode="auto">
          <a:xfrm>
            <a:off x="5886450" y="1866900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2" name="Rectangle 13"/>
          <p:cNvSpPr>
            <a:spLocks noChangeArrowheads="1"/>
          </p:cNvSpPr>
          <p:nvPr/>
        </p:nvSpPr>
        <p:spPr bwMode="auto">
          <a:xfrm>
            <a:off x="6038850" y="2155825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3" name="Rectangle 14"/>
          <p:cNvSpPr>
            <a:spLocks noChangeArrowheads="1"/>
          </p:cNvSpPr>
          <p:nvPr/>
        </p:nvSpPr>
        <p:spPr bwMode="auto">
          <a:xfrm>
            <a:off x="5853113" y="2222500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4" name="Rectangle 15"/>
          <p:cNvSpPr>
            <a:spLocks noChangeArrowheads="1"/>
          </p:cNvSpPr>
          <p:nvPr/>
        </p:nvSpPr>
        <p:spPr bwMode="auto">
          <a:xfrm>
            <a:off x="5943600" y="2451100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5" name="Rectangle 16"/>
          <p:cNvSpPr>
            <a:spLocks noChangeArrowheads="1"/>
          </p:cNvSpPr>
          <p:nvPr/>
        </p:nvSpPr>
        <p:spPr bwMode="auto">
          <a:xfrm>
            <a:off x="5257800" y="1938338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6" name="Rectangle 17"/>
          <p:cNvSpPr>
            <a:spLocks noChangeArrowheads="1"/>
          </p:cNvSpPr>
          <p:nvPr/>
        </p:nvSpPr>
        <p:spPr bwMode="auto">
          <a:xfrm>
            <a:off x="4905375" y="2646363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7" name="Rectangle 18"/>
          <p:cNvSpPr>
            <a:spLocks noChangeArrowheads="1"/>
          </p:cNvSpPr>
          <p:nvPr/>
        </p:nvSpPr>
        <p:spPr bwMode="auto">
          <a:xfrm>
            <a:off x="6553200" y="2936875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8" name="Rectangle 19"/>
          <p:cNvSpPr>
            <a:spLocks noChangeArrowheads="1"/>
          </p:cNvSpPr>
          <p:nvPr/>
        </p:nvSpPr>
        <p:spPr bwMode="auto">
          <a:xfrm>
            <a:off x="6753225" y="2819400"/>
            <a:ext cx="22860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099" name="Rectangle 20"/>
          <p:cNvSpPr>
            <a:spLocks noChangeArrowheads="1"/>
          </p:cNvSpPr>
          <p:nvPr/>
        </p:nvSpPr>
        <p:spPr bwMode="auto">
          <a:xfrm>
            <a:off x="6858000" y="3074988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0" name="Rectangle 21"/>
          <p:cNvSpPr>
            <a:spLocks noChangeArrowheads="1"/>
          </p:cNvSpPr>
          <p:nvPr/>
        </p:nvSpPr>
        <p:spPr bwMode="auto">
          <a:xfrm>
            <a:off x="6910388" y="3317875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1" name="Rectangle 22"/>
          <p:cNvSpPr>
            <a:spLocks noChangeArrowheads="1"/>
          </p:cNvSpPr>
          <p:nvPr/>
        </p:nvSpPr>
        <p:spPr bwMode="auto">
          <a:xfrm>
            <a:off x="6624638" y="3376613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2" name="Rectangle 23"/>
          <p:cNvSpPr>
            <a:spLocks noChangeArrowheads="1"/>
          </p:cNvSpPr>
          <p:nvPr/>
        </p:nvSpPr>
        <p:spPr bwMode="auto">
          <a:xfrm>
            <a:off x="6396038" y="3171825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3" name="Rectangle 24"/>
          <p:cNvSpPr>
            <a:spLocks noChangeArrowheads="1"/>
          </p:cNvSpPr>
          <p:nvPr/>
        </p:nvSpPr>
        <p:spPr bwMode="auto">
          <a:xfrm>
            <a:off x="5791200" y="2895600"/>
            <a:ext cx="357188" cy="254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4" name="Rectangle 25"/>
          <p:cNvSpPr>
            <a:spLocks noChangeArrowheads="1"/>
          </p:cNvSpPr>
          <p:nvPr/>
        </p:nvSpPr>
        <p:spPr bwMode="auto">
          <a:xfrm>
            <a:off x="6096000" y="3579813"/>
            <a:ext cx="228600" cy="1539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5" name="Rectangle 26"/>
          <p:cNvSpPr>
            <a:spLocks noChangeArrowheads="1"/>
          </p:cNvSpPr>
          <p:nvPr/>
        </p:nvSpPr>
        <p:spPr bwMode="auto">
          <a:xfrm>
            <a:off x="5414963" y="3360738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6" name="Rectangle 27"/>
          <p:cNvSpPr>
            <a:spLocks noChangeArrowheads="1"/>
          </p:cNvSpPr>
          <p:nvPr/>
        </p:nvSpPr>
        <p:spPr bwMode="auto">
          <a:xfrm>
            <a:off x="6329363" y="3851275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7" name="Rectangle 28"/>
          <p:cNvSpPr>
            <a:spLocks noChangeArrowheads="1"/>
          </p:cNvSpPr>
          <p:nvPr/>
        </p:nvSpPr>
        <p:spPr bwMode="auto">
          <a:xfrm>
            <a:off x="6472238" y="3970338"/>
            <a:ext cx="157162" cy="3730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8" name="Rectangle 29"/>
          <p:cNvSpPr>
            <a:spLocks noChangeArrowheads="1"/>
          </p:cNvSpPr>
          <p:nvPr/>
        </p:nvSpPr>
        <p:spPr bwMode="auto">
          <a:xfrm>
            <a:off x="6604000" y="4079875"/>
            <a:ext cx="209550" cy="4159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9" name="Rectangle 30"/>
          <p:cNvSpPr>
            <a:spLocks noChangeArrowheads="1"/>
          </p:cNvSpPr>
          <p:nvPr/>
        </p:nvSpPr>
        <p:spPr bwMode="auto">
          <a:xfrm>
            <a:off x="6757988" y="4189413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0" name="Rectangle 31"/>
          <p:cNvSpPr>
            <a:spLocks noChangeArrowheads="1"/>
          </p:cNvSpPr>
          <p:nvPr/>
        </p:nvSpPr>
        <p:spPr bwMode="auto">
          <a:xfrm>
            <a:off x="6800850" y="4284663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1" name="Rectangle 32"/>
          <p:cNvSpPr>
            <a:spLocks noChangeArrowheads="1"/>
          </p:cNvSpPr>
          <p:nvPr/>
        </p:nvSpPr>
        <p:spPr bwMode="auto">
          <a:xfrm>
            <a:off x="6924675" y="4370388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2" name="Rectangle 33"/>
          <p:cNvSpPr>
            <a:spLocks noChangeArrowheads="1"/>
          </p:cNvSpPr>
          <p:nvPr/>
        </p:nvSpPr>
        <p:spPr bwMode="auto">
          <a:xfrm>
            <a:off x="6862763" y="4489450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3" name="Rectangle 34"/>
          <p:cNvSpPr>
            <a:spLocks noChangeArrowheads="1"/>
          </p:cNvSpPr>
          <p:nvPr/>
        </p:nvSpPr>
        <p:spPr bwMode="auto">
          <a:xfrm>
            <a:off x="6953250" y="4722813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4" name="Rectangle 35"/>
          <p:cNvSpPr>
            <a:spLocks noChangeArrowheads="1"/>
          </p:cNvSpPr>
          <p:nvPr/>
        </p:nvSpPr>
        <p:spPr bwMode="auto">
          <a:xfrm>
            <a:off x="6786563" y="4841875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5" name="Rectangle 36"/>
          <p:cNvSpPr>
            <a:spLocks noChangeArrowheads="1"/>
          </p:cNvSpPr>
          <p:nvPr/>
        </p:nvSpPr>
        <p:spPr bwMode="auto">
          <a:xfrm>
            <a:off x="6257925" y="4991100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6" name="Rectangle 37"/>
          <p:cNvSpPr>
            <a:spLocks noChangeArrowheads="1"/>
          </p:cNvSpPr>
          <p:nvPr/>
        </p:nvSpPr>
        <p:spPr bwMode="auto">
          <a:xfrm>
            <a:off x="5857875" y="4257675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7" name="Rectangle 38"/>
          <p:cNvSpPr>
            <a:spLocks noChangeArrowheads="1"/>
          </p:cNvSpPr>
          <p:nvPr/>
        </p:nvSpPr>
        <p:spPr bwMode="auto">
          <a:xfrm>
            <a:off x="6996113" y="5060950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8" name="Rectangle 39"/>
          <p:cNvSpPr>
            <a:spLocks noChangeArrowheads="1"/>
          </p:cNvSpPr>
          <p:nvPr/>
        </p:nvSpPr>
        <p:spPr bwMode="auto">
          <a:xfrm>
            <a:off x="6843713" y="5337175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19" name="Rectangle 40"/>
          <p:cNvSpPr>
            <a:spLocks noChangeArrowheads="1"/>
          </p:cNvSpPr>
          <p:nvPr/>
        </p:nvSpPr>
        <p:spPr bwMode="auto">
          <a:xfrm>
            <a:off x="6934200" y="5575300"/>
            <a:ext cx="13652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0" name="Rectangle 41"/>
          <p:cNvSpPr>
            <a:spLocks noChangeArrowheads="1"/>
          </p:cNvSpPr>
          <p:nvPr/>
        </p:nvSpPr>
        <p:spPr bwMode="auto">
          <a:xfrm>
            <a:off x="6934200" y="5638800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1" name="Rectangle 42"/>
          <p:cNvSpPr>
            <a:spLocks noChangeArrowheads="1"/>
          </p:cNvSpPr>
          <p:nvPr/>
        </p:nvSpPr>
        <p:spPr bwMode="auto">
          <a:xfrm>
            <a:off x="6719888" y="5684838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2" name="Rectangle 43"/>
          <p:cNvSpPr>
            <a:spLocks noChangeArrowheads="1"/>
          </p:cNvSpPr>
          <p:nvPr/>
        </p:nvSpPr>
        <p:spPr bwMode="auto">
          <a:xfrm>
            <a:off x="6838950" y="5894388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3" name="Rectangle 44"/>
          <p:cNvSpPr>
            <a:spLocks noChangeArrowheads="1"/>
          </p:cNvSpPr>
          <p:nvPr/>
        </p:nvSpPr>
        <p:spPr bwMode="auto">
          <a:xfrm>
            <a:off x="6291263" y="5984875"/>
            <a:ext cx="157162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4" name="Rectangle 45"/>
          <p:cNvSpPr>
            <a:spLocks noChangeArrowheads="1"/>
          </p:cNvSpPr>
          <p:nvPr/>
        </p:nvSpPr>
        <p:spPr bwMode="auto">
          <a:xfrm>
            <a:off x="6010275" y="5634038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5" name="Rectangle 46"/>
          <p:cNvSpPr>
            <a:spLocks noChangeArrowheads="1"/>
          </p:cNvSpPr>
          <p:nvPr/>
        </p:nvSpPr>
        <p:spPr bwMode="auto">
          <a:xfrm>
            <a:off x="6324600" y="4667250"/>
            <a:ext cx="24765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6" name="Rectangle 47"/>
          <p:cNvSpPr>
            <a:spLocks noChangeArrowheads="1"/>
          </p:cNvSpPr>
          <p:nvPr/>
        </p:nvSpPr>
        <p:spPr bwMode="auto">
          <a:xfrm>
            <a:off x="6477000" y="5324475"/>
            <a:ext cx="247650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7" name="Rectangle 48"/>
          <p:cNvSpPr>
            <a:spLocks noChangeArrowheads="1"/>
          </p:cNvSpPr>
          <p:nvPr/>
        </p:nvSpPr>
        <p:spPr bwMode="auto">
          <a:xfrm>
            <a:off x="6324600" y="4567238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8" name="Rectangle 49"/>
          <p:cNvSpPr>
            <a:spLocks noChangeArrowheads="1"/>
          </p:cNvSpPr>
          <p:nvPr/>
        </p:nvSpPr>
        <p:spPr bwMode="auto">
          <a:xfrm>
            <a:off x="6477000" y="5222875"/>
            <a:ext cx="157163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9900 sampled trees….</a:t>
            </a:r>
          </a:p>
        </p:txBody>
      </p:sp>
    </p:spTree>
    <p:extLst>
      <p:ext uri="{BB962C8B-B14F-4D97-AF65-F5344CB8AC3E}">
        <p14:creationId xmlns:p14="http://schemas.microsoft.com/office/powerpoint/2010/main" val="28980469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2"/>
          <p:cNvGraphicFramePr>
            <a:graphicFrameLocks noChangeAspect="1"/>
          </p:cNvGraphicFramePr>
          <p:nvPr/>
        </p:nvGraphicFramePr>
        <p:xfrm>
          <a:off x="1041400" y="666750"/>
          <a:ext cx="7062788" cy="552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061200" imgH="5524500" progId="Excel.Sheet.8">
                  <p:embed/>
                </p:oleObj>
              </mc:Choice>
              <mc:Fallback>
                <p:oleObj name="Worksheet" r:id="rId3" imgW="7061200" imgH="55245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666750"/>
                        <a:ext cx="7062788" cy="552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Oval 5"/>
          <p:cNvSpPr>
            <a:spLocks noChangeArrowheads="1"/>
          </p:cNvSpPr>
          <p:nvPr/>
        </p:nvSpPr>
        <p:spPr bwMode="auto">
          <a:xfrm>
            <a:off x="1447800" y="838200"/>
            <a:ext cx="6553200" cy="184150"/>
          </a:xfrm>
          <a:prstGeom prst="ellipse">
            <a:avLst/>
          </a:prstGeom>
          <a:solidFill>
            <a:srgbClr val="00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6134" name="Picture 6" descr="cyp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4000" y="1143000"/>
            <a:ext cx="39370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2400" y="152400"/>
            <a:ext cx="2514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9900 sampled trees….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dirty="0">
                <a:solidFill>
                  <a:schemeClr val="tx2"/>
                </a:solidFill>
                <a:latin typeface="Times New Roman" charset="0"/>
              </a:rPr>
              <a:t>Key Issues of </a:t>
            </a:r>
            <a:r>
              <a:rPr lang="en-US" sz="2000" b="1" dirty="0" err="1">
                <a:solidFill>
                  <a:schemeClr val="tx2"/>
                </a:solidFill>
                <a:latin typeface="Times New Roman" charset="0"/>
              </a:rPr>
              <a:t>Phylogenetics</a:t>
            </a:r>
            <a:endParaRPr lang="en-US" sz="2000" b="1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69342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strike="sngStrike" dirty="0"/>
              <a:t>PARSIMONY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strike="sngStrike" dirty="0"/>
              <a:t>DISTANCE METHODS (</a:t>
            </a:r>
            <a:r>
              <a:rPr lang="en-US" sz="1800" strike="sngStrike" dirty="0" err="1"/>
              <a:t>neighbour</a:t>
            </a:r>
            <a:r>
              <a:rPr lang="en-US" sz="1800" strike="sngStrike" dirty="0"/>
              <a:t>-joining, minimum evolution)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MAXIMUM LIKELIHOOD – branch swapping, find the best tree</a:t>
            </a:r>
          </a:p>
          <a:p>
            <a:r>
              <a:rPr lang="en-US" sz="1800" dirty="0"/>
              <a:t>		               – how many branch swapping replicates?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BAYESIAN INFERENCE – MC</a:t>
            </a:r>
            <a:r>
              <a:rPr lang="en-US" sz="1800" baseline="30000" dirty="0"/>
              <a:t>3</a:t>
            </a:r>
            <a:r>
              <a:rPr lang="en-US" sz="1800" dirty="0"/>
              <a:t>, sample the cloud of best trees</a:t>
            </a:r>
          </a:p>
          <a:p>
            <a:r>
              <a:rPr lang="en-US" sz="1800" dirty="0"/>
              <a:t>		            – how many trees should be sampled?</a:t>
            </a:r>
          </a:p>
          <a:p>
            <a:r>
              <a:rPr lang="en-US" sz="1800" dirty="0"/>
              <a:t>		            – convergence?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dirty="0">
                <a:solidFill>
                  <a:schemeClr val="tx2"/>
                </a:solidFill>
                <a:latin typeface="Times New Roman" charset="0"/>
              </a:rPr>
              <a:t>Key Issues of </a:t>
            </a:r>
            <a:r>
              <a:rPr lang="en-US" sz="2000" b="1" dirty="0" err="1">
                <a:solidFill>
                  <a:schemeClr val="tx2"/>
                </a:solidFill>
                <a:latin typeface="Times New Roman" charset="0"/>
              </a:rPr>
              <a:t>Phylogenetics</a:t>
            </a:r>
            <a:endParaRPr lang="en-US" sz="2000" b="1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6934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strike="sngStrike" dirty="0"/>
              <a:t>PARSIMONY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strike="sngStrike" dirty="0"/>
              <a:t>DISTANCE METHODS (</a:t>
            </a:r>
            <a:r>
              <a:rPr lang="en-US" sz="1800" strike="sngStrike" dirty="0" err="1"/>
              <a:t>neighbour</a:t>
            </a:r>
            <a:r>
              <a:rPr lang="en-US" sz="1800" strike="sngStrike" dirty="0"/>
              <a:t>-joining, minimum evolution)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MAXIMUM LIKELIHOOD – branch swapping, find the best tree</a:t>
            </a:r>
          </a:p>
          <a:p>
            <a:r>
              <a:rPr lang="en-US" sz="1800" dirty="0"/>
              <a:t>		               – how many branch swapping replicates?</a:t>
            </a:r>
          </a:p>
          <a:p>
            <a:r>
              <a:rPr lang="en-US" sz="1800" dirty="0"/>
              <a:t>		               – </a:t>
            </a:r>
            <a:r>
              <a:rPr lang="en-US" sz="1800" dirty="0">
                <a:solidFill>
                  <a:srgbClr val="FF0000"/>
                </a:solidFill>
              </a:rPr>
              <a:t>bootstrapping</a:t>
            </a:r>
          </a:p>
          <a:p>
            <a:endParaRPr lang="en-US" sz="1800" dirty="0"/>
          </a:p>
          <a:p>
            <a:r>
              <a:rPr lang="en-US" sz="1800" dirty="0"/>
              <a:t>BAYESIAN INFERENCE – MC</a:t>
            </a:r>
            <a:r>
              <a:rPr lang="en-US" sz="1800" baseline="30000" dirty="0"/>
              <a:t>3</a:t>
            </a:r>
            <a:r>
              <a:rPr lang="en-US" sz="1800" dirty="0"/>
              <a:t>, sample the cloud of best trees</a:t>
            </a:r>
          </a:p>
          <a:p>
            <a:r>
              <a:rPr lang="en-US" sz="1800" dirty="0"/>
              <a:t>		            – how many trees should be sampled?</a:t>
            </a:r>
          </a:p>
          <a:p>
            <a:r>
              <a:rPr lang="en-US" sz="1800" dirty="0"/>
              <a:t>		            – convergence?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0" y="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000" b="1" dirty="0">
                <a:solidFill>
                  <a:schemeClr val="tx2"/>
                </a:solidFill>
                <a:latin typeface="Times New Roman" charset="0"/>
              </a:rPr>
              <a:t>Key Issues of </a:t>
            </a:r>
            <a:r>
              <a:rPr lang="en-US" sz="2000" b="1" dirty="0" err="1">
                <a:solidFill>
                  <a:schemeClr val="tx2"/>
                </a:solidFill>
                <a:latin typeface="Times New Roman" charset="0"/>
              </a:rPr>
              <a:t>Phylogenetics</a:t>
            </a:r>
            <a:endParaRPr lang="en-US" sz="2000" b="1" dirty="0">
              <a:solidFill>
                <a:schemeClr val="tx2"/>
              </a:solidFill>
              <a:latin typeface="Times New Roman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62000" y="990600"/>
            <a:ext cx="6934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strike="sngStrike" dirty="0"/>
              <a:t>PARSIMONY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strike="sngStrike" dirty="0"/>
              <a:t>DISTANCE METHODS (</a:t>
            </a:r>
            <a:r>
              <a:rPr lang="en-US" sz="1800" strike="sngStrike" dirty="0" err="1"/>
              <a:t>neighbour</a:t>
            </a:r>
            <a:r>
              <a:rPr lang="en-US" sz="1800" strike="sngStrike" dirty="0"/>
              <a:t>-joining, minimum evolution)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MAXIMUM LIKELIHOOD – branch swapping, find the best tree</a:t>
            </a:r>
          </a:p>
          <a:p>
            <a:r>
              <a:rPr lang="en-US" sz="1800" dirty="0"/>
              <a:t>		               – how many branch swapping replicates?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BAYESIAN INFERENCE – MC</a:t>
            </a:r>
            <a:r>
              <a:rPr lang="en-US" sz="1800" baseline="30000" dirty="0"/>
              <a:t>3</a:t>
            </a:r>
            <a:r>
              <a:rPr lang="en-US" sz="1800" dirty="0"/>
              <a:t>, sample the cloud of best trees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3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4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5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6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7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8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09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1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2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3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4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5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6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7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H="1" flipV="1">
            <a:off x="5486400" y="2057400"/>
            <a:ext cx="53340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 flipH="1" flipV="1">
            <a:off x="4953000" y="2057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 flipV="1">
            <a:off x="6019800" y="26670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 flipH="1" flipV="1">
            <a:off x="6553200" y="2667000"/>
            <a:ext cx="381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 flipV="1">
            <a:off x="6705600" y="3124200"/>
            <a:ext cx="2286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flipH="1" flipV="1">
            <a:off x="6705600" y="3581400"/>
            <a:ext cx="3810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 flipV="1">
            <a:off x="7010400" y="3810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 flipH="1" flipV="1">
            <a:off x="70104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6" name="Oval 18"/>
          <p:cNvSpPr>
            <a:spLocks noChangeArrowheads="1"/>
          </p:cNvSpPr>
          <p:nvPr/>
        </p:nvSpPr>
        <p:spPr bwMode="auto">
          <a:xfrm>
            <a:off x="7035800" y="4140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667" name="Rectangle 20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0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2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4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5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 flipH="1" flipV="1">
            <a:off x="5486400" y="2057400"/>
            <a:ext cx="53340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 flipH="1" flipV="1">
            <a:off x="4953000" y="2057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 flipH="1" flipV="1">
            <a:off x="6019800" y="26670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 flipV="1">
            <a:off x="6553200" y="2667000"/>
            <a:ext cx="381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 flipV="1">
            <a:off x="6705600" y="3124200"/>
            <a:ext cx="2286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H="1" flipV="1">
            <a:off x="6705600" y="3581400"/>
            <a:ext cx="3810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V="1">
            <a:off x="7010400" y="3810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 flipH="1" flipV="1">
            <a:off x="70104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4" name="Line 18"/>
          <p:cNvSpPr>
            <a:spLocks noChangeShapeType="1"/>
          </p:cNvSpPr>
          <p:nvPr/>
        </p:nvSpPr>
        <p:spPr bwMode="auto">
          <a:xfrm flipH="1">
            <a:off x="70866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5" name="Line 19"/>
          <p:cNvSpPr>
            <a:spLocks noChangeShapeType="1"/>
          </p:cNvSpPr>
          <p:nvPr/>
        </p:nvSpPr>
        <p:spPr bwMode="auto">
          <a:xfrm>
            <a:off x="7162800" y="40386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 flipH="1">
            <a:off x="7162800" y="41910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7" name="Line 21"/>
          <p:cNvSpPr>
            <a:spLocks noChangeShapeType="1"/>
          </p:cNvSpPr>
          <p:nvPr/>
        </p:nvSpPr>
        <p:spPr bwMode="auto">
          <a:xfrm flipH="1">
            <a:off x="7010400" y="42672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8" name="Line 22"/>
          <p:cNvSpPr>
            <a:spLocks noChangeShapeType="1"/>
          </p:cNvSpPr>
          <p:nvPr/>
        </p:nvSpPr>
        <p:spPr bwMode="auto">
          <a:xfrm flipH="1" flipV="1">
            <a:off x="6858000" y="41910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 flipH="1">
            <a:off x="68580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20" name="Oval 24"/>
          <p:cNvSpPr>
            <a:spLocks noChangeArrowheads="1"/>
          </p:cNvSpPr>
          <p:nvPr/>
        </p:nvSpPr>
        <p:spPr bwMode="auto">
          <a:xfrm>
            <a:off x="6908800" y="39624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721" name="Rectangle 27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</p:spTree>
  </p:cSld>
  <p:clrMapOvr>
    <a:masterClrMapping/>
  </p:clrMapOvr>
  <p:transition advClick="0"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7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1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2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3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 flipH="1" flipV="1">
            <a:off x="5486400" y="2057400"/>
            <a:ext cx="53340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H="1" flipV="1">
            <a:off x="4953000" y="2057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 flipH="1" flipV="1">
            <a:off x="6019800" y="26670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 flipH="1" flipV="1">
            <a:off x="6553200" y="2667000"/>
            <a:ext cx="381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 flipV="1">
            <a:off x="6705600" y="3124200"/>
            <a:ext cx="2286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 flipH="1" flipV="1">
            <a:off x="6705600" y="3581400"/>
            <a:ext cx="3810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 flipV="1">
            <a:off x="7010400" y="3810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 flipH="1" flipV="1">
            <a:off x="70104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H="1">
            <a:off x="70866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7162800" y="40386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4" name="Line 20"/>
          <p:cNvSpPr>
            <a:spLocks noChangeShapeType="1"/>
          </p:cNvSpPr>
          <p:nvPr/>
        </p:nvSpPr>
        <p:spPr bwMode="auto">
          <a:xfrm flipH="1">
            <a:off x="7162800" y="41910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5" name="Line 21"/>
          <p:cNvSpPr>
            <a:spLocks noChangeShapeType="1"/>
          </p:cNvSpPr>
          <p:nvPr/>
        </p:nvSpPr>
        <p:spPr bwMode="auto">
          <a:xfrm flipH="1">
            <a:off x="7010400" y="42672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6" name="Line 22"/>
          <p:cNvSpPr>
            <a:spLocks noChangeShapeType="1"/>
          </p:cNvSpPr>
          <p:nvPr/>
        </p:nvSpPr>
        <p:spPr bwMode="auto">
          <a:xfrm flipH="1" flipV="1">
            <a:off x="6858000" y="41910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7" name="Line 23"/>
          <p:cNvSpPr>
            <a:spLocks noChangeShapeType="1"/>
          </p:cNvSpPr>
          <p:nvPr/>
        </p:nvSpPr>
        <p:spPr bwMode="auto">
          <a:xfrm flipH="1">
            <a:off x="68580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 flipH="1">
            <a:off x="6934200" y="3886200"/>
            <a:ext cx="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 flipH="1" flipV="1">
            <a:off x="6934200" y="38862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 flipH="1" flipV="1">
            <a:off x="7162800" y="3962400"/>
            <a:ext cx="1524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 flipH="1" flipV="1">
            <a:off x="7315200" y="4191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7239000" y="43434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 flipV="1">
            <a:off x="7162800" y="4343400"/>
            <a:ext cx="762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74" name="Oval 30"/>
          <p:cNvSpPr>
            <a:spLocks noChangeArrowheads="1"/>
          </p:cNvSpPr>
          <p:nvPr/>
        </p:nvSpPr>
        <p:spPr bwMode="auto">
          <a:xfrm>
            <a:off x="7086600" y="43942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775" name="Rectangle 33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</p:spTree>
  </p:cSld>
  <p:clrMapOvr>
    <a:masterClrMapping/>
  </p:clrMapOvr>
  <p:transition advClick="0" advTm="1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5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6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7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8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799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0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2" name="Line 11"/>
          <p:cNvSpPr>
            <a:spLocks noChangeShapeType="1"/>
          </p:cNvSpPr>
          <p:nvPr/>
        </p:nvSpPr>
        <p:spPr bwMode="auto">
          <a:xfrm flipH="1" flipV="1">
            <a:off x="5486400" y="2057400"/>
            <a:ext cx="53340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3" name="Line 12"/>
          <p:cNvSpPr>
            <a:spLocks noChangeShapeType="1"/>
          </p:cNvSpPr>
          <p:nvPr/>
        </p:nvSpPr>
        <p:spPr bwMode="auto">
          <a:xfrm flipH="1" flipV="1">
            <a:off x="4953000" y="2057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4" name="Line 13"/>
          <p:cNvSpPr>
            <a:spLocks noChangeShapeType="1"/>
          </p:cNvSpPr>
          <p:nvPr/>
        </p:nvSpPr>
        <p:spPr bwMode="auto">
          <a:xfrm flipH="1" flipV="1">
            <a:off x="6019800" y="26670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5" name="Line 14"/>
          <p:cNvSpPr>
            <a:spLocks noChangeShapeType="1"/>
          </p:cNvSpPr>
          <p:nvPr/>
        </p:nvSpPr>
        <p:spPr bwMode="auto">
          <a:xfrm flipH="1" flipV="1">
            <a:off x="6553200" y="2667000"/>
            <a:ext cx="381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6" name="Line 15"/>
          <p:cNvSpPr>
            <a:spLocks noChangeShapeType="1"/>
          </p:cNvSpPr>
          <p:nvPr/>
        </p:nvSpPr>
        <p:spPr bwMode="auto">
          <a:xfrm flipV="1">
            <a:off x="6705600" y="3124200"/>
            <a:ext cx="2286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7" name="Line 16"/>
          <p:cNvSpPr>
            <a:spLocks noChangeShapeType="1"/>
          </p:cNvSpPr>
          <p:nvPr/>
        </p:nvSpPr>
        <p:spPr bwMode="auto">
          <a:xfrm flipH="1" flipV="1">
            <a:off x="6705600" y="3581400"/>
            <a:ext cx="3810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8" name="Line 17"/>
          <p:cNvSpPr>
            <a:spLocks noChangeShapeType="1"/>
          </p:cNvSpPr>
          <p:nvPr/>
        </p:nvSpPr>
        <p:spPr bwMode="auto">
          <a:xfrm flipV="1">
            <a:off x="7010400" y="3810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09" name="Line 18"/>
          <p:cNvSpPr>
            <a:spLocks noChangeShapeType="1"/>
          </p:cNvSpPr>
          <p:nvPr/>
        </p:nvSpPr>
        <p:spPr bwMode="auto">
          <a:xfrm flipH="1" flipV="1">
            <a:off x="70104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0" name="Line 19"/>
          <p:cNvSpPr>
            <a:spLocks noChangeShapeType="1"/>
          </p:cNvSpPr>
          <p:nvPr/>
        </p:nvSpPr>
        <p:spPr bwMode="auto">
          <a:xfrm flipH="1">
            <a:off x="70866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1" name="Line 20"/>
          <p:cNvSpPr>
            <a:spLocks noChangeShapeType="1"/>
          </p:cNvSpPr>
          <p:nvPr/>
        </p:nvSpPr>
        <p:spPr bwMode="auto">
          <a:xfrm>
            <a:off x="7162800" y="40386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2" name="Line 21"/>
          <p:cNvSpPr>
            <a:spLocks noChangeShapeType="1"/>
          </p:cNvSpPr>
          <p:nvPr/>
        </p:nvSpPr>
        <p:spPr bwMode="auto">
          <a:xfrm flipH="1">
            <a:off x="7162800" y="41910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3" name="Line 22"/>
          <p:cNvSpPr>
            <a:spLocks noChangeShapeType="1"/>
          </p:cNvSpPr>
          <p:nvPr/>
        </p:nvSpPr>
        <p:spPr bwMode="auto">
          <a:xfrm flipH="1">
            <a:off x="7010400" y="42672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4" name="Line 23"/>
          <p:cNvSpPr>
            <a:spLocks noChangeShapeType="1"/>
          </p:cNvSpPr>
          <p:nvPr/>
        </p:nvSpPr>
        <p:spPr bwMode="auto">
          <a:xfrm flipH="1" flipV="1">
            <a:off x="6858000" y="41910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5" name="Line 24"/>
          <p:cNvSpPr>
            <a:spLocks noChangeShapeType="1"/>
          </p:cNvSpPr>
          <p:nvPr/>
        </p:nvSpPr>
        <p:spPr bwMode="auto">
          <a:xfrm flipH="1">
            <a:off x="68580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6" name="Line 25"/>
          <p:cNvSpPr>
            <a:spLocks noChangeShapeType="1"/>
          </p:cNvSpPr>
          <p:nvPr/>
        </p:nvSpPr>
        <p:spPr bwMode="auto">
          <a:xfrm flipH="1">
            <a:off x="6934200" y="3886200"/>
            <a:ext cx="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7" name="Line 26"/>
          <p:cNvSpPr>
            <a:spLocks noChangeShapeType="1"/>
          </p:cNvSpPr>
          <p:nvPr/>
        </p:nvSpPr>
        <p:spPr bwMode="auto">
          <a:xfrm flipH="1" flipV="1">
            <a:off x="6934200" y="38862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8" name="Line 27"/>
          <p:cNvSpPr>
            <a:spLocks noChangeShapeType="1"/>
          </p:cNvSpPr>
          <p:nvPr/>
        </p:nvSpPr>
        <p:spPr bwMode="auto">
          <a:xfrm flipH="1" flipV="1">
            <a:off x="7162800" y="3962400"/>
            <a:ext cx="1524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19" name="Line 28"/>
          <p:cNvSpPr>
            <a:spLocks noChangeShapeType="1"/>
          </p:cNvSpPr>
          <p:nvPr/>
        </p:nvSpPr>
        <p:spPr bwMode="auto">
          <a:xfrm flipH="1" flipV="1">
            <a:off x="7315200" y="4191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0" name="Line 29"/>
          <p:cNvSpPr>
            <a:spLocks noChangeShapeType="1"/>
          </p:cNvSpPr>
          <p:nvPr/>
        </p:nvSpPr>
        <p:spPr bwMode="auto">
          <a:xfrm>
            <a:off x="7239000" y="43434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1" name="Line 30"/>
          <p:cNvSpPr>
            <a:spLocks noChangeShapeType="1"/>
          </p:cNvSpPr>
          <p:nvPr/>
        </p:nvSpPr>
        <p:spPr bwMode="auto">
          <a:xfrm flipV="1">
            <a:off x="7162800" y="4343400"/>
            <a:ext cx="762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2" name="Line 31"/>
          <p:cNvSpPr>
            <a:spLocks noChangeShapeType="1"/>
          </p:cNvSpPr>
          <p:nvPr/>
        </p:nvSpPr>
        <p:spPr bwMode="auto">
          <a:xfrm flipH="1" flipV="1">
            <a:off x="7162800" y="4419600"/>
            <a:ext cx="762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3" name="Line 32"/>
          <p:cNvSpPr>
            <a:spLocks noChangeShapeType="1"/>
          </p:cNvSpPr>
          <p:nvPr/>
        </p:nvSpPr>
        <p:spPr bwMode="auto">
          <a:xfrm>
            <a:off x="7010400" y="44196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4" name="Line 33"/>
          <p:cNvSpPr>
            <a:spLocks noChangeShapeType="1"/>
          </p:cNvSpPr>
          <p:nvPr/>
        </p:nvSpPr>
        <p:spPr bwMode="auto">
          <a:xfrm>
            <a:off x="6858000" y="4038600"/>
            <a:ext cx="1524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5" name="Line 34"/>
          <p:cNvSpPr>
            <a:spLocks noChangeShapeType="1"/>
          </p:cNvSpPr>
          <p:nvPr/>
        </p:nvSpPr>
        <p:spPr bwMode="auto">
          <a:xfrm>
            <a:off x="6858000" y="4038600"/>
            <a:ext cx="228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6" name="Line 35"/>
          <p:cNvSpPr>
            <a:spLocks noChangeShapeType="1"/>
          </p:cNvSpPr>
          <p:nvPr/>
        </p:nvSpPr>
        <p:spPr bwMode="auto">
          <a:xfrm flipV="1">
            <a:off x="7086600" y="39624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7" name="Line 36"/>
          <p:cNvSpPr>
            <a:spLocks noChangeShapeType="1"/>
          </p:cNvSpPr>
          <p:nvPr/>
        </p:nvSpPr>
        <p:spPr bwMode="auto">
          <a:xfrm>
            <a:off x="7315200" y="39624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8" name="Oval 37"/>
          <p:cNvSpPr>
            <a:spLocks noChangeArrowheads="1"/>
          </p:cNvSpPr>
          <p:nvPr/>
        </p:nvSpPr>
        <p:spPr bwMode="auto">
          <a:xfrm>
            <a:off x="7340600" y="412750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829" name="Rectangle 39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  <p:sp>
        <p:nvSpPr>
          <p:cNvPr id="38" name="Text Box 5"/>
          <p:cNvSpPr txBox="1">
            <a:spLocks noChangeArrowheads="1"/>
          </p:cNvSpPr>
          <p:nvPr/>
        </p:nvSpPr>
        <p:spPr bwMode="auto">
          <a:xfrm>
            <a:off x="7315200" y="32766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Monte Carlo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3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4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5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6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7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8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49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0" name="Line 11"/>
          <p:cNvSpPr>
            <a:spLocks noChangeShapeType="1"/>
          </p:cNvSpPr>
          <p:nvPr/>
        </p:nvSpPr>
        <p:spPr bwMode="auto">
          <a:xfrm flipH="1" flipV="1">
            <a:off x="5486400" y="2057400"/>
            <a:ext cx="533400" cy="609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1" name="Line 12"/>
          <p:cNvSpPr>
            <a:spLocks noChangeShapeType="1"/>
          </p:cNvSpPr>
          <p:nvPr/>
        </p:nvSpPr>
        <p:spPr bwMode="auto">
          <a:xfrm flipH="1" flipV="1">
            <a:off x="4953000" y="20574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2" name="Line 13"/>
          <p:cNvSpPr>
            <a:spLocks noChangeShapeType="1"/>
          </p:cNvSpPr>
          <p:nvPr/>
        </p:nvSpPr>
        <p:spPr bwMode="auto">
          <a:xfrm flipH="1" flipV="1">
            <a:off x="6019800" y="2667000"/>
            <a:ext cx="5334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3" name="Line 14"/>
          <p:cNvSpPr>
            <a:spLocks noChangeShapeType="1"/>
          </p:cNvSpPr>
          <p:nvPr/>
        </p:nvSpPr>
        <p:spPr bwMode="auto">
          <a:xfrm flipH="1" flipV="1">
            <a:off x="6553200" y="2667000"/>
            <a:ext cx="3810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4" name="Line 15"/>
          <p:cNvSpPr>
            <a:spLocks noChangeShapeType="1"/>
          </p:cNvSpPr>
          <p:nvPr/>
        </p:nvSpPr>
        <p:spPr bwMode="auto">
          <a:xfrm flipV="1">
            <a:off x="6705600" y="3124200"/>
            <a:ext cx="228600" cy="457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5" name="Line 16"/>
          <p:cNvSpPr>
            <a:spLocks noChangeShapeType="1"/>
          </p:cNvSpPr>
          <p:nvPr/>
        </p:nvSpPr>
        <p:spPr bwMode="auto">
          <a:xfrm flipH="1" flipV="1">
            <a:off x="6705600" y="3581400"/>
            <a:ext cx="3810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6" name="Line 17"/>
          <p:cNvSpPr>
            <a:spLocks noChangeShapeType="1"/>
          </p:cNvSpPr>
          <p:nvPr/>
        </p:nvSpPr>
        <p:spPr bwMode="auto">
          <a:xfrm flipV="1">
            <a:off x="7010400" y="3810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7" name="Line 18"/>
          <p:cNvSpPr>
            <a:spLocks noChangeShapeType="1"/>
          </p:cNvSpPr>
          <p:nvPr/>
        </p:nvSpPr>
        <p:spPr bwMode="auto">
          <a:xfrm flipH="1" flipV="1">
            <a:off x="70104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8" name="Line 19"/>
          <p:cNvSpPr>
            <a:spLocks noChangeShapeType="1"/>
          </p:cNvSpPr>
          <p:nvPr/>
        </p:nvSpPr>
        <p:spPr bwMode="auto">
          <a:xfrm flipH="1">
            <a:off x="70866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59" name="Line 20"/>
          <p:cNvSpPr>
            <a:spLocks noChangeShapeType="1"/>
          </p:cNvSpPr>
          <p:nvPr/>
        </p:nvSpPr>
        <p:spPr bwMode="auto">
          <a:xfrm>
            <a:off x="7162800" y="40386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0" name="Line 21"/>
          <p:cNvSpPr>
            <a:spLocks noChangeShapeType="1"/>
          </p:cNvSpPr>
          <p:nvPr/>
        </p:nvSpPr>
        <p:spPr bwMode="auto">
          <a:xfrm flipH="1">
            <a:off x="7162800" y="41910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1" name="Line 22"/>
          <p:cNvSpPr>
            <a:spLocks noChangeShapeType="1"/>
          </p:cNvSpPr>
          <p:nvPr/>
        </p:nvSpPr>
        <p:spPr bwMode="auto">
          <a:xfrm flipH="1">
            <a:off x="7010400" y="42672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2" name="Line 23"/>
          <p:cNvSpPr>
            <a:spLocks noChangeShapeType="1"/>
          </p:cNvSpPr>
          <p:nvPr/>
        </p:nvSpPr>
        <p:spPr bwMode="auto">
          <a:xfrm flipH="1" flipV="1">
            <a:off x="6858000" y="4191000"/>
            <a:ext cx="1524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3" name="Line 24"/>
          <p:cNvSpPr>
            <a:spLocks noChangeShapeType="1"/>
          </p:cNvSpPr>
          <p:nvPr/>
        </p:nvSpPr>
        <p:spPr bwMode="auto">
          <a:xfrm flipH="1">
            <a:off x="6858000" y="4038600"/>
            <a:ext cx="7620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4" name="Line 25"/>
          <p:cNvSpPr>
            <a:spLocks noChangeShapeType="1"/>
          </p:cNvSpPr>
          <p:nvPr/>
        </p:nvSpPr>
        <p:spPr bwMode="auto">
          <a:xfrm flipH="1">
            <a:off x="6934200" y="3886200"/>
            <a:ext cx="0" cy="1524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5" name="Line 26"/>
          <p:cNvSpPr>
            <a:spLocks noChangeShapeType="1"/>
          </p:cNvSpPr>
          <p:nvPr/>
        </p:nvSpPr>
        <p:spPr bwMode="auto">
          <a:xfrm flipH="1" flipV="1">
            <a:off x="6934200" y="38862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6" name="Line 27"/>
          <p:cNvSpPr>
            <a:spLocks noChangeShapeType="1"/>
          </p:cNvSpPr>
          <p:nvPr/>
        </p:nvSpPr>
        <p:spPr bwMode="auto">
          <a:xfrm flipH="1" flipV="1">
            <a:off x="7162800" y="3962400"/>
            <a:ext cx="1524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7" name="Line 28"/>
          <p:cNvSpPr>
            <a:spLocks noChangeShapeType="1"/>
          </p:cNvSpPr>
          <p:nvPr/>
        </p:nvSpPr>
        <p:spPr bwMode="auto">
          <a:xfrm flipH="1" flipV="1">
            <a:off x="7315200" y="41910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8" name="Line 29"/>
          <p:cNvSpPr>
            <a:spLocks noChangeShapeType="1"/>
          </p:cNvSpPr>
          <p:nvPr/>
        </p:nvSpPr>
        <p:spPr bwMode="auto">
          <a:xfrm>
            <a:off x="7239000" y="4343400"/>
            <a:ext cx="1524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69" name="Line 30"/>
          <p:cNvSpPr>
            <a:spLocks noChangeShapeType="1"/>
          </p:cNvSpPr>
          <p:nvPr/>
        </p:nvSpPr>
        <p:spPr bwMode="auto">
          <a:xfrm flipV="1">
            <a:off x="7162800" y="4343400"/>
            <a:ext cx="762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0" name="Line 31"/>
          <p:cNvSpPr>
            <a:spLocks noChangeShapeType="1"/>
          </p:cNvSpPr>
          <p:nvPr/>
        </p:nvSpPr>
        <p:spPr bwMode="auto">
          <a:xfrm flipH="1" flipV="1">
            <a:off x="7162800" y="4419600"/>
            <a:ext cx="762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1" name="Line 32"/>
          <p:cNvSpPr>
            <a:spLocks noChangeShapeType="1"/>
          </p:cNvSpPr>
          <p:nvPr/>
        </p:nvSpPr>
        <p:spPr bwMode="auto">
          <a:xfrm>
            <a:off x="7010400" y="44196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2" name="Line 33"/>
          <p:cNvSpPr>
            <a:spLocks noChangeShapeType="1"/>
          </p:cNvSpPr>
          <p:nvPr/>
        </p:nvSpPr>
        <p:spPr bwMode="auto">
          <a:xfrm>
            <a:off x="6858000" y="4038600"/>
            <a:ext cx="152400" cy="3810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3" name="Line 34"/>
          <p:cNvSpPr>
            <a:spLocks noChangeShapeType="1"/>
          </p:cNvSpPr>
          <p:nvPr/>
        </p:nvSpPr>
        <p:spPr bwMode="auto">
          <a:xfrm>
            <a:off x="6858000" y="4038600"/>
            <a:ext cx="228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4" name="Line 35"/>
          <p:cNvSpPr>
            <a:spLocks noChangeShapeType="1"/>
          </p:cNvSpPr>
          <p:nvPr/>
        </p:nvSpPr>
        <p:spPr bwMode="auto">
          <a:xfrm flipV="1">
            <a:off x="7086600" y="3962400"/>
            <a:ext cx="228600" cy="76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5" name="Line 36"/>
          <p:cNvSpPr>
            <a:spLocks noChangeShapeType="1"/>
          </p:cNvSpPr>
          <p:nvPr/>
        </p:nvSpPr>
        <p:spPr bwMode="auto">
          <a:xfrm>
            <a:off x="7315200" y="3962400"/>
            <a:ext cx="762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6" name="Oval 37"/>
          <p:cNvSpPr>
            <a:spLocks noChangeArrowheads="1"/>
          </p:cNvSpPr>
          <p:nvPr/>
        </p:nvSpPr>
        <p:spPr bwMode="auto">
          <a:xfrm>
            <a:off x="6502400" y="2616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7" name="Oval 38"/>
          <p:cNvSpPr>
            <a:spLocks noChangeArrowheads="1"/>
          </p:cNvSpPr>
          <p:nvPr/>
        </p:nvSpPr>
        <p:spPr bwMode="auto">
          <a:xfrm>
            <a:off x="7035800" y="3771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8" name="Oval 39"/>
          <p:cNvSpPr>
            <a:spLocks noChangeArrowheads="1"/>
          </p:cNvSpPr>
          <p:nvPr/>
        </p:nvSpPr>
        <p:spPr bwMode="auto">
          <a:xfrm>
            <a:off x="7124700" y="3987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9" name="Oval 40"/>
          <p:cNvSpPr>
            <a:spLocks noChangeArrowheads="1"/>
          </p:cNvSpPr>
          <p:nvPr/>
        </p:nvSpPr>
        <p:spPr bwMode="auto">
          <a:xfrm>
            <a:off x="6819900" y="4013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0" name="Oval 41"/>
          <p:cNvSpPr>
            <a:spLocks noChangeArrowheads="1"/>
          </p:cNvSpPr>
          <p:nvPr/>
        </p:nvSpPr>
        <p:spPr bwMode="auto">
          <a:xfrm>
            <a:off x="7340600" y="41275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1" name="Oval 42"/>
          <p:cNvSpPr>
            <a:spLocks noChangeArrowheads="1"/>
          </p:cNvSpPr>
          <p:nvPr/>
        </p:nvSpPr>
        <p:spPr bwMode="auto">
          <a:xfrm>
            <a:off x="7124700" y="4368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2" name="Oval 43"/>
          <p:cNvSpPr>
            <a:spLocks noChangeArrowheads="1"/>
          </p:cNvSpPr>
          <p:nvPr/>
        </p:nvSpPr>
        <p:spPr bwMode="auto">
          <a:xfrm>
            <a:off x="5435600" y="200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3" name="Oval 44"/>
          <p:cNvSpPr>
            <a:spLocks noChangeArrowheads="1"/>
          </p:cNvSpPr>
          <p:nvPr/>
        </p:nvSpPr>
        <p:spPr bwMode="auto">
          <a:xfrm>
            <a:off x="6972300" y="4279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84" name="Rectangle 45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7315200" y="32766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Monte Carlo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6400800" y="22098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Markov Chain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762000" y="990600"/>
            <a:ext cx="7696200" cy="541020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1" name="Oval 3"/>
          <p:cNvSpPr>
            <a:spLocks noChangeArrowheads="1"/>
          </p:cNvSpPr>
          <p:nvPr/>
        </p:nvSpPr>
        <p:spPr bwMode="auto">
          <a:xfrm rot="2757893">
            <a:off x="1752600" y="914400"/>
            <a:ext cx="1828800" cy="381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2" name="Oval 4"/>
          <p:cNvSpPr>
            <a:spLocks noChangeArrowheads="1"/>
          </p:cNvSpPr>
          <p:nvPr/>
        </p:nvSpPr>
        <p:spPr bwMode="auto">
          <a:xfrm rot="2755020">
            <a:off x="2209800" y="1524000"/>
            <a:ext cx="762000" cy="23622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3" name="Oval 5"/>
          <p:cNvSpPr>
            <a:spLocks noChangeArrowheads="1"/>
          </p:cNvSpPr>
          <p:nvPr/>
        </p:nvSpPr>
        <p:spPr bwMode="auto">
          <a:xfrm rot="2751243">
            <a:off x="2514600" y="1981200"/>
            <a:ext cx="381000" cy="9906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4" name="Oval 6"/>
          <p:cNvSpPr>
            <a:spLocks noChangeArrowheads="1"/>
          </p:cNvSpPr>
          <p:nvPr/>
        </p:nvSpPr>
        <p:spPr bwMode="auto">
          <a:xfrm rot="2740681">
            <a:off x="2743200" y="2286000"/>
            <a:ext cx="76200" cy="228600"/>
          </a:xfrm>
          <a:prstGeom prst="ellipse">
            <a:avLst/>
          </a:prstGeom>
          <a:solidFill>
            <a:srgbClr val="33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5" name="Oval 7"/>
          <p:cNvSpPr>
            <a:spLocks noChangeArrowheads="1"/>
          </p:cNvSpPr>
          <p:nvPr/>
        </p:nvSpPr>
        <p:spPr bwMode="auto">
          <a:xfrm rot="-2399629">
            <a:off x="6477000" y="3429000"/>
            <a:ext cx="11430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6" name="Oval 8"/>
          <p:cNvSpPr>
            <a:spLocks noChangeArrowheads="1"/>
          </p:cNvSpPr>
          <p:nvPr/>
        </p:nvSpPr>
        <p:spPr bwMode="auto">
          <a:xfrm rot="-2402691">
            <a:off x="6934200" y="3886200"/>
            <a:ext cx="304800" cy="533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7" name="Oval 9"/>
          <p:cNvSpPr>
            <a:spLocks noChangeArrowheads="1"/>
          </p:cNvSpPr>
          <p:nvPr/>
        </p:nvSpPr>
        <p:spPr bwMode="auto">
          <a:xfrm rot="-2397452">
            <a:off x="7010400" y="4114800"/>
            <a:ext cx="152400" cy="1524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8" name="Oval 11"/>
          <p:cNvSpPr>
            <a:spLocks noChangeArrowheads="1"/>
          </p:cNvSpPr>
          <p:nvPr/>
        </p:nvSpPr>
        <p:spPr bwMode="auto">
          <a:xfrm>
            <a:off x="6502400" y="2616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899" name="Oval 12"/>
          <p:cNvSpPr>
            <a:spLocks noChangeArrowheads="1"/>
          </p:cNvSpPr>
          <p:nvPr/>
        </p:nvSpPr>
        <p:spPr bwMode="auto">
          <a:xfrm>
            <a:off x="7035800" y="3771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0" name="Oval 13"/>
          <p:cNvSpPr>
            <a:spLocks noChangeArrowheads="1"/>
          </p:cNvSpPr>
          <p:nvPr/>
        </p:nvSpPr>
        <p:spPr bwMode="auto">
          <a:xfrm>
            <a:off x="7124700" y="3987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1" name="Oval 14"/>
          <p:cNvSpPr>
            <a:spLocks noChangeArrowheads="1"/>
          </p:cNvSpPr>
          <p:nvPr/>
        </p:nvSpPr>
        <p:spPr bwMode="auto">
          <a:xfrm>
            <a:off x="6819900" y="4013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2" name="Oval 15"/>
          <p:cNvSpPr>
            <a:spLocks noChangeArrowheads="1"/>
          </p:cNvSpPr>
          <p:nvPr/>
        </p:nvSpPr>
        <p:spPr bwMode="auto">
          <a:xfrm>
            <a:off x="7340600" y="41275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3" name="Oval 16"/>
          <p:cNvSpPr>
            <a:spLocks noChangeArrowheads="1"/>
          </p:cNvSpPr>
          <p:nvPr/>
        </p:nvSpPr>
        <p:spPr bwMode="auto">
          <a:xfrm>
            <a:off x="7124700" y="4368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4" name="Oval 17"/>
          <p:cNvSpPr>
            <a:spLocks noChangeArrowheads="1"/>
          </p:cNvSpPr>
          <p:nvPr/>
        </p:nvSpPr>
        <p:spPr bwMode="auto">
          <a:xfrm>
            <a:off x="5435600" y="2006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5" name="Oval 18"/>
          <p:cNvSpPr>
            <a:spLocks noChangeArrowheads="1"/>
          </p:cNvSpPr>
          <p:nvPr/>
        </p:nvSpPr>
        <p:spPr bwMode="auto">
          <a:xfrm>
            <a:off x="6972300" y="42799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6" name="Oval 19"/>
          <p:cNvSpPr>
            <a:spLocks noChangeArrowheads="1"/>
          </p:cNvSpPr>
          <p:nvPr/>
        </p:nvSpPr>
        <p:spPr bwMode="auto">
          <a:xfrm>
            <a:off x="7277100" y="4521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7" name="Oval 20"/>
          <p:cNvSpPr>
            <a:spLocks noChangeArrowheads="1"/>
          </p:cNvSpPr>
          <p:nvPr/>
        </p:nvSpPr>
        <p:spPr bwMode="auto">
          <a:xfrm>
            <a:off x="7429500" y="4495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8" name="Oval 21"/>
          <p:cNvSpPr>
            <a:spLocks noChangeArrowheads="1"/>
          </p:cNvSpPr>
          <p:nvPr/>
        </p:nvSpPr>
        <p:spPr bwMode="auto">
          <a:xfrm>
            <a:off x="7315200" y="4343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09" name="Oval 22"/>
          <p:cNvSpPr>
            <a:spLocks noChangeArrowheads="1"/>
          </p:cNvSpPr>
          <p:nvPr/>
        </p:nvSpPr>
        <p:spPr bwMode="auto">
          <a:xfrm>
            <a:off x="72390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0" name="Oval 23"/>
          <p:cNvSpPr>
            <a:spLocks noChangeArrowheads="1"/>
          </p:cNvSpPr>
          <p:nvPr/>
        </p:nvSpPr>
        <p:spPr bwMode="auto">
          <a:xfrm>
            <a:off x="7162800" y="4191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1" name="Oval 24"/>
          <p:cNvSpPr>
            <a:spLocks noChangeArrowheads="1"/>
          </p:cNvSpPr>
          <p:nvPr/>
        </p:nvSpPr>
        <p:spPr bwMode="auto">
          <a:xfrm>
            <a:off x="7010400" y="4114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2" name="Oval 25"/>
          <p:cNvSpPr>
            <a:spLocks noChangeArrowheads="1"/>
          </p:cNvSpPr>
          <p:nvPr/>
        </p:nvSpPr>
        <p:spPr bwMode="auto">
          <a:xfrm>
            <a:off x="69342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3" name="Oval 26"/>
          <p:cNvSpPr>
            <a:spLocks noChangeArrowheads="1"/>
          </p:cNvSpPr>
          <p:nvPr/>
        </p:nvSpPr>
        <p:spPr bwMode="auto">
          <a:xfrm>
            <a:off x="6858000" y="3810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4" name="Oval 27"/>
          <p:cNvSpPr>
            <a:spLocks noChangeArrowheads="1"/>
          </p:cNvSpPr>
          <p:nvPr/>
        </p:nvSpPr>
        <p:spPr bwMode="auto">
          <a:xfrm>
            <a:off x="6705600" y="4343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5" name="Oval 28"/>
          <p:cNvSpPr>
            <a:spLocks noChangeArrowheads="1"/>
          </p:cNvSpPr>
          <p:nvPr/>
        </p:nvSpPr>
        <p:spPr bwMode="auto">
          <a:xfrm>
            <a:off x="6858000" y="41910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6" name="Oval 29"/>
          <p:cNvSpPr>
            <a:spLocks noChangeArrowheads="1"/>
          </p:cNvSpPr>
          <p:nvPr/>
        </p:nvSpPr>
        <p:spPr bwMode="auto">
          <a:xfrm>
            <a:off x="6934200" y="4419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7" name="Oval 30"/>
          <p:cNvSpPr>
            <a:spLocks noChangeArrowheads="1"/>
          </p:cNvSpPr>
          <p:nvPr/>
        </p:nvSpPr>
        <p:spPr bwMode="auto">
          <a:xfrm>
            <a:off x="71628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8" name="Oval 31"/>
          <p:cNvSpPr>
            <a:spLocks noChangeArrowheads="1"/>
          </p:cNvSpPr>
          <p:nvPr/>
        </p:nvSpPr>
        <p:spPr bwMode="auto">
          <a:xfrm>
            <a:off x="70104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19" name="Oval 32"/>
          <p:cNvSpPr>
            <a:spLocks noChangeArrowheads="1"/>
          </p:cNvSpPr>
          <p:nvPr/>
        </p:nvSpPr>
        <p:spPr bwMode="auto">
          <a:xfrm>
            <a:off x="7162800" y="3886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0" name="Oval 33"/>
          <p:cNvSpPr>
            <a:spLocks noChangeArrowheads="1"/>
          </p:cNvSpPr>
          <p:nvPr/>
        </p:nvSpPr>
        <p:spPr bwMode="auto">
          <a:xfrm>
            <a:off x="69342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1" name="Oval 34"/>
          <p:cNvSpPr>
            <a:spLocks noChangeArrowheads="1"/>
          </p:cNvSpPr>
          <p:nvPr/>
        </p:nvSpPr>
        <p:spPr bwMode="auto">
          <a:xfrm>
            <a:off x="6781800" y="41148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2" name="Oval 35"/>
          <p:cNvSpPr>
            <a:spLocks noChangeArrowheads="1"/>
          </p:cNvSpPr>
          <p:nvPr/>
        </p:nvSpPr>
        <p:spPr bwMode="auto">
          <a:xfrm>
            <a:off x="71628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3" name="Oval 36"/>
          <p:cNvSpPr>
            <a:spLocks noChangeArrowheads="1"/>
          </p:cNvSpPr>
          <p:nvPr/>
        </p:nvSpPr>
        <p:spPr bwMode="auto">
          <a:xfrm>
            <a:off x="7315200" y="42672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4" name="Oval 37"/>
          <p:cNvSpPr>
            <a:spLocks noChangeArrowheads="1"/>
          </p:cNvSpPr>
          <p:nvPr/>
        </p:nvSpPr>
        <p:spPr bwMode="auto">
          <a:xfrm>
            <a:off x="7315200" y="4038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5" name="Oval 38"/>
          <p:cNvSpPr>
            <a:spLocks noChangeArrowheads="1"/>
          </p:cNvSpPr>
          <p:nvPr/>
        </p:nvSpPr>
        <p:spPr bwMode="auto">
          <a:xfrm>
            <a:off x="6781800" y="39624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6" name="Oval 39"/>
          <p:cNvSpPr>
            <a:spLocks noChangeArrowheads="1"/>
          </p:cNvSpPr>
          <p:nvPr/>
        </p:nvSpPr>
        <p:spPr bwMode="auto">
          <a:xfrm>
            <a:off x="7315200" y="4419600"/>
            <a:ext cx="76200" cy="76200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927" name="Rectangle 40"/>
          <p:cNvSpPr>
            <a:spLocks noChangeArrowheads="1"/>
          </p:cNvSpPr>
          <p:nvPr/>
        </p:nvSpPr>
        <p:spPr bwMode="auto">
          <a:xfrm>
            <a:off x="152400" y="762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1" hangingPunct="1"/>
            <a:r>
              <a:rPr lang="en-US" sz="2800">
                <a:solidFill>
                  <a:srgbClr val="FFFF00"/>
                </a:solidFill>
                <a:latin typeface="Times New Roman" charset="0"/>
              </a:rPr>
              <a:t>Metropolis-Coupled Markov Chain Monte Carlo</a:t>
            </a:r>
          </a:p>
        </p:txBody>
      </p:sp>
      <p:sp>
        <p:nvSpPr>
          <p:cNvPr id="165928" name="Text Box 44"/>
          <p:cNvSpPr txBox="1">
            <a:spLocks noChangeArrowheads="1"/>
          </p:cNvSpPr>
          <p:nvPr/>
        </p:nvSpPr>
        <p:spPr bwMode="auto">
          <a:xfrm>
            <a:off x="5599113" y="5029200"/>
            <a:ext cx="17145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FFFF00"/>
                </a:solidFill>
              </a:rPr>
              <a:t>Cloud of best trees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7315200" y="32766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Monte Carlo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6400800" y="2209800"/>
            <a:ext cx="1219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Markov Chain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2383</TotalTime>
  <Words>299</Words>
  <Application>Microsoft Macintosh PowerPoint</Application>
  <PresentationFormat>On-screen Show (4:3)</PresentationFormat>
  <Paragraphs>90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</vt:lpstr>
      <vt:lpstr>Times New Roman</vt:lpstr>
      <vt:lpstr>DalhousieTemplate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875</cp:revision>
  <dcterms:created xsi:type="dcterms:W3CDTF">2013-12-16T15:15:05Z</dcterms:created>
  <dcterms:modified xsi:type="dcterms:W3CDTF">2023-09-25T21:43:51Z</dcterms:modified>
</cp:coreProperties>
</file>