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36"/>
  </p:notesMasterIdLst>
  <p:sldIdLst>
    <p:sldId id="662" r:id="rId2"/>
    <p:sldId id="791" r:id="rId3"/>
    <p:sldId id="584" r:id="rId4"/>
    <p:sldId id="768" r:id="rId5"/>
    <p:sldId id="769" r:id="rId6"/>
    <p:sldId id="770" r:id="rId7"/>
    <p:sldId id="772" r:id="rId8"/>
    <p:sldId id="771" r:id="rId9"/>
    <p:sldId id="773" r:id="rId10"/>
    <p:sldId id="736" r:id="rId11"/>
    <p:sldId id="774" r:id="rId12"/>
    <p:sldId id="775" r:id="rId13"/>
    <p:sldId id="800" r:id="rId14"/>
    <p:sldId id="776" r:id="rId15"/>
    <p:sldId id="777" r:id="rId16"/>
    <p:sldId id="778" r:id="rId17"/>
    <p:sldId id="779" r:id="rId18"/>
    <p:sldId id="793" r:id="rId19"/>
    <p:sldId id="794" r:id="rId20"/>
    <p:sldId id="795" r:id="rId21"/>
    <p:sldId id="801" r:id="rId22"/>
    <p:sldId id="781" r:id="rId23"/>
    <p:sldId id="782" r:id="rId24"/>
    <p:sldId id="783" r:id="rId25"/>
    <p:sldId id="784" r:id="rId26"/>
    <p:sldId id="785" r:id="rId27"/>
    <p:sldId id="802" r:id="rId28"/>
    <p:sldId id="787" r:id="rId29"/>
    <p:sldId id="796" r:id="rId30"/>
    <p:sldId id="799" r:id="rId31"/>
    <p:sldId id="788" r:id="rId32"/>
    <p:sldId id="789" r:id="rId33"/>
    <p:sldId id="790" r:id="rId34"/>
    <p:sldId id="716" r:id="rId3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3294">
          <p15:clr>
            <a:srgbClr val="A4A3A4"/>
          </p15:clr>
        </p15:guide>
        <p15:guide id="2" pos="351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1E1C"/>
    <a:srgbClr val="EF1F1D"/>
    <a:srgbClr val="1D0B66"/>
    <a:srgbClr val="ED181E"/>
    <a:srgbClr val="61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70"/>
    <p:restoredTop sz="86275" autoAdjust="0"/>
  </p:normalViewPr>
  <p:slideViewPr>
    <p:cSldViewPr>
      <p:cViewPr varScale="1">
        <p:scale>
          <a:sx n="155" d="100"/>
          <a:sy n="155" d="100"/>
        </p:scale>
        <p:origin x="1856" y="192"/>
      </p:cViewPr>
      <p:guideLst>
        <p:guide orient="horz" pos="3294"/>
        <p:guide pos="35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91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9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9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E4AA2E1-A085-4041-9455-EAED26D5DF5F}" type="slidenum">
              <a:rPr lang="en-US"/>
              <a:pPr>
                <a:defRPr/>
              </a:pPr>
              <a:t>‹#›</a:t>
            </a:fld>
            <a:endParaRPr lang="en-US"/>
          </a:p>
        </p:txBody>
      </p:sp>
    </p:spTree>
    <p:extLst>
      <p:ext uri="{BB962C8B-B14F-4D97-AF65-F5344CB8AC3E}">
        <p14:creationId xmlns:p14="http://schemas.microsoft.com/office/powerpoint/2010/main" val="138627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323031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1652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0871532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29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30</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33</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34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4</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5</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6</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7</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8</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9</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057400"/>
            <a:ext cx="7772400" cy="1143000"/>
          </a:xfrm>
        </p:spPr>
        <p:txBody>
          <a:bodyPr/>
          <a:lstStyle>
            <a:lvl1pPr>
              <a:defRPr/>
            </a:lvl1pPr>
          </a:lstStyle>
          <a:p>
            <a:r>
              <a:rPr lang="en-US"/>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A5A5E3B6-6E25-8746-A1EF-0C61A376E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3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34BA3A9-4E0B-FD49-BE1E-B8179035C6A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18470F46-84F3-4841-A00A-8EAA56A9843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91B18E3-807F-A74B-B9B0-A9E08F5863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5B2A4FA1-8607-774C-AA86-B851504868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dt" sz="half" idx="10"/>
          </p:nvPr>
        </p:nvSpPr>
        <p:spPr>
          <a:ln/>
        </p:spPr>
        <p:txBody>
          <a:bodyPr/>
          <a:lstStyle>
            <a:lvl1pPr>
              <a:defRPr/>
            </a:lvl1pPr>
          </a:lstStyle>
          <a:p>
            <a:pPr>
              <a:defRPr/>
            </a:pPr>
            <a:endParaRPr lang="en-US"/>
          </a:p>
        </p:txBody>
      </p:sp>
      <p:sp>
        <p:nvSpPr>
          <p:cNvPr id="8" name="Rectangle 15"/>
          <p:cNvSpPr>
            <a:spLocks noGrp="1" noChangeArrowheads="1"/>
          </p:cNvSpPr>
          <p:nvPr>
            <p:ph type="ftr" sz="quarter" idx="11"/>
          </p:nvPr>
        </p:nvSpPr>
        <p:spPr>
          <a:ln/>
        </p:spPr>
        <p:txBody>
          <a:bodyPr/>
          <a:lstStyle>
            <a:lvl1pPr>
              <a:defRPr/>
            </a:lvl1pPr>
          </a:lstStyle>
          <a:p>
            <a:pPr>
              <a:defRPr/>
            </a:pPr>
            <a:endParaRPr lang="en-US"/>
          </a:p>
        </p:txBody>
      </p:sp>
      <p:sp>
        <p:nvSpPr>
          <p:cNvPr id="9" name="Rectangle 16"/>
          <p:cNvSpPr>
            <a:spLocks noGrp="1" noChangeArrowheads="1"/>
          </p:cNvSpPr>
          <p:nvPr>
            <p:ph type="sldNum" sz="quarter" idx="12"/>
          </p:nvPr>
        </p:nvSpPr>
        <p:spPr>
          <a:ln/>
        </p:spPr>
        <p:txBody>
          <a:bodyPr/>
          <a:lstStyle>
            <a:lvl1pPr>
              <a:defRPr/>
            </a:lvl1pPr>
          </a:lstStyle>
          <a:p>
            <a:pPr>
              <a:defRPr/>
            </a:pPr>
            <a:fld id="{E8DEFB5A-64A6-F140-A391-B0801BFA2F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Grp="1" noChangeArrowheads="1"/>
          </p:cNvSpPr>
          <p:nvPr>
            <p:ph type="dt" sz="half" idx="10"/>
          </p:nvPr>
        </p:nvSpPr>
        <p:spPr>
          <a:ln/>
        </p:spPr>
        <p:txBody>
          <a:bodyPr/>
          <a:lstStyle>
            <a:lvl1pPr>
              <a:defRPr/>
            </a:lvl1pPr>
          </a:lstStyle>
          <a:p>
            <a:pPr>
              <a:defRPr/>
            </a:pPr>
            <a:endParaRPr lang="en-US"/>
          </a:p>
        </p:txBody>
      </p:sp>
      <p:sp>
        <p:nvSpPr>
          <p:cNvPr id="4" name="Rectangle 15"/>
          <p:cNvSpPr>
            <a:spLocks noGrp="1" noChangeArrowheads="1"/>
          </p:cNvSpPr>
          <p:nvPr>
            <p:ph type="ftr" sz="quarter" idx="11"/>
          </p:nvPr>
        </p:nvSpPr>
        <p:spPr>
          <a:ln/>
        </p:spPr>
        <p:txBody>
          <a:bodyPr/>
          <a:lstStyle>
            <a:lvl1pPr>
              <a:defRPr/>
            </a:lvl1pPr>
          </a:lstStyle>
          <a:p>
            <a:pPr>
              <a:defRPr/>
            </a:pPr>
            <a:endParaRPr lang="en-US"/>
          </a:p>
        </p:txBody>
      </p:sp>
      <p:sp>
        <p:nvSpPr>
          <p:cNvPr id="5" name="Rectangle 16"/>
          <p:cNvSpPr>
            <a:spLocks noGrp="1" noChangeArrowheads="1"/>
          </p:cNvSpPr>
          <p:nvPr>
            <p:ph type="sldNum" sz="quarter" idx="12"/>
          </p:nvPr>
        </p:nvSpPr>
        <p:spPr>
          <a:ln/>
        </p:spPr>
        <p:txBody>
          <a:bodyPr/>
          <a:lstStyle>
            <a:lvl1pPr>
              <a:defRPr/>
            </a:lvl1pPr>
          </a:lstStyle>
          <a:p>
            <a:pPr>
              <a:defRPr/>
            </a:pPr>
            <a:fld id="{4EC0F981-277B-684F-AAEB-A34E77847A0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endParaRPr lang="en-US"/>
          </a:p>
        </p:txBody>
      </p:sp>
      <p:sp>
        <p:nvSpPr>
          <p:cNvPr id="3" name="Rectangle 15"/>
          <p:cNvSpPr>
            <a:spLocks noGrp="1" noChangeArrowheads="1"/>
          </p:cNvSpPr>
          <p:nvPr>
            <p:ph type="ftr" sz="quarter" idx="11"/>
          </p:nvPr>
        </p:nvSpPr>
        <p:spPr>
          <a:ln/>
        </p:spPr>
        <p:txBody>
          <a:bodyPr/>
          <a:lstStyle>
            <a:lvl1pPr>
              <a:defRPr/>
            </a:lvl1pPr>
          </a:lstStyle>
          <a:p>
            <a:pPr>
              <a:defRPr/>
            </a:pPr>
            <a:endParaRPr lang="en-US"/>
          </a:p>
        </p:txBody>
      </p:sp>
      <p:sp>
        <p:nvSpPr>
          <p:cNvPr id="4" name="Rectangle 16"/>
          <p:cNvSpPr>
            <a:spLocks noGrp="1" noChangeArrowheads="1"/>
          </p:cNvSpPr>
          <p:nvPr>
            <p:ph type="sldNum" sz="quarter" idx="12"/>
          </p:nvPr>
        </p:nvSpPr>
        <p:spPr>
          <a:ln/>
        </p:spPr>
        <p:txBody>
          <a:bodyPr/>
          <a:lstStyle>
            <a:lvl1pPr>
              <a:defRPr/>
            </a:lvl1pPr>
          </a:lstStyle>
          <a:p>
            <a:pPr>
              <a:defRPr/>
            </a:pPr>
            <a:fld id="{33276C80-C17C-B849-A7BB-D707942CF5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4E9B9732-B1FD-164D-AD68-D75168F368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B1F60BCE-8921-4E48-960B-3B67C08157E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0" y="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1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6" name="Rectangle 1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n-US"/>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2CFD5FCD-E7F1-EF43-8B4F-0EEE40AC401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RNA-</a:t>
            </a:r>
            <a:r>
              <a:rPr lang="en-US" sz="3200" b="1" dirty="0" err="1"/>
              <a:t>Seq</a:t>
            </a:r>
            <a:r>
              <a:rPr lang="en-US" sz="3200" b="1" dirty="0"/>
              <a:t>, </a:t>
            </a:r>
            <a:r>
              <a:rPr lang="en-US" sz="3200" b="1" dirty="0" err="1"/>
              <a:t>ChIP-Seq</a:t>
            </a:r>
            <a:r>
              <a:rPr lang="en-US" sz="3200" b="1" dirty="0"/>
              <a:t>, Bisulfite-</a:t>
            </a:r>
            <a:r>
              <a:rPr lang="en-US" sz="3200" b="1" dirty="0" err="1"/>
              <a:t>Seq</a:t>
            </a:r>
            <a:endParaRPr lang="en-US" sz="3200" dirty="0"/>
          </a:p>
        </p:txBody>
      </p:sp>
    </p:spTree>
    <p:extLst>
      <p:ext uri="{BB962C8B-B14F-4D97-AF65-F5344CB8AC3E}">
        <p14:creationId xmlns:p14="http://schemas.microsoft.com/office/powerpoint/2010/main" val="209451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Transcription, Regulation, Epigenetics</a:t>
            </a:r>
            <a:endParaRPr lang="en-US" sz="3200" dirty="0"/>
          </a:p>
        </p:txBody>
      </p:sp>
      <p:sp>
        <p:nvSpPr>
          <p:cNvPr id="6" name="TextBox 5"/>
          <p:cNvSpPr txBox="1"/>
          <p:nvPr/>
        </p:nvSpPr>
        <p:spPr>
          <a:xfrm>
            <a:off x="395536" y="1124744"/>
            <a:ext cx="8352928" cy="3170099"/>
          </a:xfrm>
          <a:prstGeom prst="rect">
            <a:avLst/>
          </a:prstGeom>
          <a:noFill/>
          <a:ln>
            <a:noFill/>
          </a:ln>
        </p:spPr>
        <p:txBody>
          <a:bodyPr wrap="square" rtlCol="0">
            <a:spAutoFit/>
          </a:bodyPr>
          <a:lstStyle/>
          <a:p>
            <a:pPr marL="342900" indent="-342900">
              <a:buFont typeface="Arial"/>
              <a:buChar char="•"/>
            </a:pPr>
            <a:r>
              <a:rPr lang="en-US" sz="2000" dirty="0"/>
              <a:t>RNA-</a:t>
            </a:r>
            <a:r>
              <a:rPr lang="en-US" sz="2000" dirty="0" err="1"/>
              <a:t>Seq</a:t>
            </a:r>
            <a:r>
              <a:rPr lang="en-US" sz="2000" dirty="0"/>
              <a:t> is a NGS method to estimate the abundance of mRNA transcripts in the </a:t>
            </a:r>
            <a:r>
              <a:rPr lang="en-US" sz="2000" dirty="0" err="1"/>
              <a:t>transcriptome</a:t>
            </a:r>
            <a:endParaRPr lang="en-US" sz="2000" dirty="0"/>
          </a:p>
          <a:p>
            <a:pPr marL="342900" indent="-342900">
              <a:buFont typeface="Arial"/>
              <a:buChar char="•"/>
            </a:pPr>
            <a:endParaRPr lang="en-US" sz="2000" dirty="0"/>
          </a:p>
          <a:p>
            <a:pPr marL="342900" indent="-342900">
              <a:buFont typeface="Arial"/>
              <a:buChar char="•"/>
            </a:pPr>
            <a:r>
              <a:rPr lang="en-US" sz="2000" dirty="0" err="1"/>
              <a:t>ChIP-Seq</a:t>
            </a:r>
            <a:r>
              <a:rPr lang="en-US" sz="2000" dirty="0"/>
              <a:t> is a NGS method to detect transcription factor or other DNA-binding protein binding sites in the genome</a:t>
            </a:r>
          </a:p>
          <a:p>
            <a:pPr marL="342900" indent="-342900">
              <a:buFont typeface="Arial"/>
              <a:buChar char="•"/>
            </a:pPr>
            <a:endParaRPr lang="en-US" sz="2000" dirty="0"/>
          </a:p>
          <a:p>
            <a:pPr marL="342900" indent="-342900">
              <a:buFont typeface="Arial"/>
              <a:buChar char="•"/>
            </a:pPr>
            <a:r>
              <a:rPr lang="en-US" sz="2000" dirty="0"/>
              <a:t>Bisulfite-</a:t>
            </a:r>
            <a:r>
              <a:rPr lang="en-US" sz="2000" dirty="0" err="1"/>
              <a:t>Seq</a:t>
            </a:r>
            <a:r>
              <a:rPr lang="en-US" sz="2000" dirty="0"/>
              <a:t> is a NGS method to determine methylation patterns in the genome</a:t>
            </a:r>
          </a:p>
          <a:p>
            <a:pPr marL="342900" indent="-342900">
              <a:buFont typeface="Arial"/>
              <a:buChar char="•"/>
            </a:pPr>
            <a:endParaRPr lang="en-US" sz="2000" dirty="0"/>
          </a:p>
          <a:p>
            <a:endParaRPr lang="en-US" sz="2000" dirty="0"/>
          </a:p>
        </p:txBody>
      </p:sp>
    </p:spTree>
    <p:extLst>
      <p:ext uri="{BB962C8B-B14F-4D97-AF65-F5344CB8AC3E}">
        <p14:creationId xmlns:p14="http://schemas.microsoft.com/office/powerpoint/2010/main" val="387762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Transcription, Regulation, Epigenetics</a:t>
            </a:r>
            <a:endParaRPr lang="en-US" sz="3200" dirty="0"/>
          </a:p>
        </p:txBody>
      </p:sp>
      <p:sp>
        <p:nvSpPr>
          <p:cNvPr id="6" name="TextBox 5"/>
          <p:cNvSpPr txBox="1"/>
          <p:nvPr/>
        </p:nvSpPr>
        <p:spPr>
          <a:xfrm>
            <a:off x="395536" y="1124744"/>
            <a:ext cx="8352928" cy="5632311"/>
          </a:xfrm>
          <a:prstGeom prst="rect">
            <a:avLst/>
          </a:prstGeom>
          <a:noFill/>
          <a:ln>
            <a:noFill/>
          </a:ln>
        </p:spPr>
        <p:txBody>
          <a:bodyPr wrap="square" rtlCol="0">
            <a:spAutoFit/>
          </a:bodyPr>
          <a:lstStyle/>
          <a:p>
            <a:pPr marL="342900" indent="-342900">
              <a:buFont typeface="Arial"/>
              <a:buChar char="•"/>
            </a:pPr>
            <a:r>
              <a:rPr lang="en-US" sz="2000" dirty="0"/>
              <a:t>Each method relies on the generation of millions of NGS reads</a:t>
            </a:r>
          </a:p>
          <a:p>
            <a:pPr marL="342900" indent="-342900">
              <a:buFont typeface="Arial"/>
              <a:buChar char="•"/>
            </a:pPr>
            <a:endParaRPr lang="en-US" sz="2000" dirty="0"/>
          </a:p>
          <a:p>
            <a:pPr marL="800100" lvl="1" indent="-342900">
              <a:buFont typeface="Arial"/>
              <a:buChar char="•"/>
            </a:pPr>
            <a:r>
              <a:rPr lang="en-US" sz="2000" dirty="0"/>
              <a:t>These are DIRECT methods!</a:t>
            </a:r>
          </a:p>
          <a:p>
            <a:pPr marL="800100" lvl="1" indent="-342900">
              <a:buFont typeface="Arial"/>
              <a:buChar char="•"/>
            </a:pPr>
            <a:endParaRPr lang="en-US" sz="2000" dirty="0"/>
          </a:p>
          <a:p>
            <a:pPr marL="800100" lvl="1" indent="-342900">
              <a:buFont typeface="Arial"/>
              <a:buChar char="•"/>
            </a:pPr>
            <a:r>
              <a:rPr lang="en-US" sz="2000" dirty="0"/>
              <a:t>How the reads are generated determines what is being measured – novel library preparation methods</a:t>
            </a:r>
          </a:p>
          <a:p>
            <a:pPr marL="800100" lvl="1" indent="-342900">
              <a:buFont typeface="Arial"/>
              <a:buChar char="•"/>
            </a:pPr>
            <a:endParaRPr lang="en-US" sz="2000" dirty="0"/>
          </a:p>
          <a:p>
            <a:pPr marL="800100" lvl="1" indent="-342900">
              <a:buFont typeface="Arial"/>
              <a:buChar char="•"/>
            </a:pPr>
            <a:r>
              <a:rPr lang="en-US" sz="2000" dirty="0"/>
              <a:t>All three methods rely heavily on the alignment of short NGS reads to reference genome sequences using variants of the Burrows-Wheeler Transform (e.g. BWA, </a:t>
            </a:r>
            <a:r>
              <a:rPr lang="en-US" sz="2000" dirty="0" err="1"/>
              <a:t>Tophat</a:t>
            </a:r>
            <a:r>
              <a:rPr lang="en-US" sz="2000" dirty="0"/>
              <a:t>, HiSAT2, etc.)</a:t>
            </a:r>
          </a:p>
          <a:p>
            <a:pPr marL="800100" lvl="1" indent="-342900">
              <a:buFont typeface="Arial"/>
              <a:buChar char="•"/>
            </a:pPr>
            <a:endParaRPr lang="en-US" sz="2000" dirty="0"/>
          </a:p>
          <a:p>
            <a:pPr marL="800100" lvl="1" indent="-342900">
              <a:buFont typeface="Arial"/>
              <a:buChar char="•"/>
            </a:pPr>
            <a:r>
              <a:rPr lang="en-US" sz="2000" dirty="0"/>
              <a:t>Depth of sampling of NGS reads will vary among replicates and the data thus require normalization</a:t>
            </a:r>
          </a:p>
          <a:p>
            <a:pPr marL="800100" lvl="1" indent="-342900">
              <a:buFont typeface="Arial"/>
              <a:buChar char="•"/>
            </a:pPr>
            <a:endParaRPr lang="en-US" sz="2000" dirty="0"/>
          </a:p>
          <a:p>
            <a:pPr marL="800100" lvl="1" indent="-342900">
              <a:buFont typeface="Arial"/>
              <a:buChar char="•"/>
            </a:pPr>
            <a:r>
              <a:rPr lang="en-US" sz="2000" dirty="0"/>
              <a:t>Some of the methods rely heavily upon use of technical controls (i.e. a control for the methodology, not the experimental conditions)</a:t>
            </a:r>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42934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What is a technical control?</a:t>
            </a:r>
            <a:endParaRPr lang="en-US" sz="3200" dirty="0"/>
          </a:p>
        </p:txBody>
      </p:sp>
      <p:sp>
        <p:nvSpPr>
          <p:cNvPr id="15" name="TextBox 14"/>
          <p:cNvSpPr txBox="1"/>
          <p:nvPr/>
        </p:nvSpPr>
        <p:spPr>
          <a:xfrm>
            <a:off x="395536" y="1196752"/>
            <a:ext cx="8352928" cy="5016758"/>
          </a:xfrm>
          <a:prstGeom prst="rect">
            <a:avLst/>
          </a:prstGeom>
          <a:noFill/>
          <a:ln>
            <a:noFill/>
          </a:ln>
        </p:spPr>
        <p:txBody>
          <a:bodyPr wrap="square" rtlCol="0">
            <a:spAutoFit/>
          </a:bodyPr>
          <a:lstStyle/>
          <a:p>
            <a:pPr marL="342900" indent="-342900">
              <a:buFont typeface="Arial"/>
              <a:buChar char="•"/>
            </a:pPr>
            <a:r>
              <a:rPr lang="en-US" sz="2000" dirty="0"/>
              <a:t>A </a:t>
            </a:r>
            <a:r>
              <a:rPr lang="en-US" sz="2000" b="1" u="sng" dirty="0"/>
              <a:t>technical control</a:t>
            </a:r>
            <a:r>
              <a:rPr lang="en-US" sz="2000" b="1" dirty="0"/>
              <a:t> </a:t>
            </a:r>
            <a:r>
              <a:rPr lang="en-US" sz="2000" dirty="0"/>
              <a:t>corrects for steps in the </a:t>
            </a:r>
            <a:r>
              <a:rPr lang="en-US" sz="2000" b="1" u="sng" dirty="0"/>
              <a:t>assay</a:t>
            </a:r>
            <a:r>
              <a:rPr lang="en-US" sz="2000" dirty="0"/>
              <a:t> being used. It removes background noise or bias in the technology, resulting in corrected values being used for statistical tests. </a:t>
            </a:r>
          </a:p>
          <a:p>
            <a:pPr marL="342900" indent="-342900">
              <a:buFont typeface="Arial"/>
              <a:buChar char="•"/>
            </a:pPr>
            <a:endParaRPr lang="en-US" sz="2000" dirty="0"/>
          </a:p>
          <a:p>
            <a:pPr marL="342900" indent="-342900">
              <a:buFont typeface="Arial"/>
              <a:buChar char="•"/>
            </a:pPr>
            <a:r>
              <a:rPr lang="en-US" sz="2000" dirty="0"/>
              <a:t>In the microarray lab, we made technical corrections without explicit use of technical controls:</a:t>
            </a:r>
          </a:p>
          <a:p>
            <a:pPr marL="342900" indent="-342900">
              <a:buFont typeface="Arial"/>
              <a:buChar char="•"/>
            </a:pPr>
            <a:endParaRPr lang="en-US" sz="2000" dirty="0"/>
          </a:p>
          <a:p>
            <a:pPr marL="800100" lvl="1" indent="-342900">
              <a:buFont typeface="Arial"/>
              <a:buChar char="•"/>
            </a:pPr>
            <a:r>
              <a:rPr lang="en-US" sz="2000" dirty="0"/>
              <a:t>Background subtraction in microarrays to remove background fluorescence of glass</a:t>
            </a:r>
          </a:p>
          <a:p>
            <a:pPr marL="800100" lvl="1" indent="-342900">
              <a:buFont typeface="Arial"/>
              <a:buChar char="•"/>
            </a:pPr>
            <a:r>
              <a:rPr lang="en-US" sz="2000" dirty="0"/>
              <a:t>Non-linear normalization across microarrays due to loading error</a:t>
            </a:r>
          </a:p>
          <a:p>
            <a:pPr marL="342900" indent="-342900">
              <a:buFont typeface="Arial"/>
              <a:buChar char="•"/>
            </a:pPr>
            <a:endParaRPr lang="en-US" sz="2000" dirty="0"/>
          </a:p>
          <a:p>
            <a:pPr marL="342900" indent="-342900">
              <a:buFont typeface="Arial"/>
              <a:buChar char="•"/>
            </a:pPr>
            <a:r>
              <a:rPr lang="en-US" sz="2000" dirty="0"/>
              <a:t>An </a:t>
            </a:r>
            <a:r>
              <a:rPr lang="en-US" sz="2000" b="1" u="sng" dirty="0"/>
              <a:t>experimental control</a:t>
            </a:r>
            <a:r>
              <a:rPr lang="en-US" sz="2000" b="1" dirty="0"/>
              <a:t> </a:t>
            </a:r>
            <a:r>
              <a:rPr lang="en-US" sz="2000" dirty="0"/>
              <a:t>corrects for steps in the </a:t>
            </a:r>
            <a:r>
              <a:rPr lang="en-US" sz="2000" b="1" u="sng" dirty="0"/>
              <a:t>experiment</a:t>
            </a:r>
            <a:r>
              <a:rPr lang="en-US" sz="2000" dirty="0"/>
              <a:t> to focus the observed values on the effect being studied. For example:</a:t>
            </a:r>
          </a:p>
          <a:p>
            <a:pPr marL="342900" indent="-342900">
              <a:buFont typeface="Arial"/>
              <a:buChar char="•"/>
            </a:pPr>
            <a:endParaRPr lang="en-US" sz="2000" dirty="0"/>
          </a:p>
          <a:p>
            <a:pPr marL="800100" lvl="1" indent="-342900">
              <a:buFont typeface="Arial"/>
              <a:buChar char="•"/>
            </a:pPr>
            <a:r>
              <a:rPr lang="en-US" sz="2000" dirty="0" err="1"/>
              <a:t>Zebrafish</a:t>
            </a:r>
            <a:r>
              <a:rPr lang="en-US" sz="2000" dirty="0"/>
              <a:t> embryos exposed to TCDD (dissolved in DMSO)</a:t>
            </a:r>
          </a:p>
          <a:p>
            <a:pPr marL="800100" lvl="1" indent="-342900">
              <a:buFont typeface="Arial"/>
              <a:buChar char="•"/>
            </a:pPr>
            <a:r>
              <a:rPr lang="en-US" sz="2000" dirty="0" err="1"/>
              <a:t>Zebrafish</a:t>
            </a:r>
            <a:r>
              <a:rPr lang="en-US" sz="2000" dirty="0"/>
              <a:t> embryos exposed to DMSO only</a:t>
            </a:r>
          </a:p>
        </p:txBody>
      </p:sp>
    </p:spTree>
    <p:extLst>
      <p:ext uri="{BB962C8B-B14F-4D97-AF65-F5344CB8AC3E}">
        <p14:creationId xmlns:p14="http://schemas.microsoft.com/office/powerpoint/2010/main" val="1361680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5" name="TextBox 4"/>
          <p:cNvSpPr txBox="1"/>
          <p:nvPr/>
        </p:nvSpPr>
        <p:spPr>
          <a:xfrm>
            <a:off x="899592" y="1556792"/>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2051720" y="1772816"/>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 name="TextBox 7"/>
          <p:cNvSpPr txBox="1"/>
          <p:nvPr/>
        </p:nvSpPr>
        <p:spPr>
          <a:xfrm>
            <a:off x="5940152" y="1578278"/>
            <a:ext cx="2088232" cy="338554"/>
          </a:xfrm>
          <a:prstGeom prst="rect">
            <a:avLst/>
          </a:prstGeom>
          <a:noFill/>
          <a:ln>
            <a:noFill/>
          </a:ln>
        </p:spPr>
        <p:txBody>
          <a:bodyPr wrap="square" rtlCol="0">
            <a:spAutoFit/>
          </a:bodyPr>
          <a:lstStyle/>
          <a:p>
            <a:r>
              <a:rPr lang="en-US" sz="1600" dirty="0"/>
              <a:t>AAAAAAA</a:t>
            </a:r>
          </a:p>
        </p:txBody>
      </p:sp>
      <p:sp>
        <p:nvSpPr>
          <p:cNvPr id="10" name="Rounded Rectangle 9"/>
          <p:cNvSpPr/>
          <p:nvPr/>
        </p:nvSpPr>
        <p:spPr bwMode="auto">
          <a:xfrm>
            <a:off x="2195736"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1" name="Rounded Rectangle 10"/>
          <p:cNvSpPr/>
          <p:nvPr/>
        </p:nvSpPr>
        <p:spPr bwMode="auto">
          <a:xfrm>
            <a:off x="3347864"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2" name="Rounded Rectangle 11"/>
          <p:cNvSpPr/>
          <p:nvPr/>
        </p:nvSpPr>
        <p:spPr bwMode="auto">
          <a:xfrm>
            <a:off x="4499992"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3" name="TextBox 12"/>
          <p:cNvSpPr txBox="1"/>
          <p:nvPr/>
        </p:nvSpPr>
        <p:spPr>
          <a:xfrm>
            <a:off x="1835696" y="1484784"/>
            <a:ext cx="432048" cy="338554"/>
          </a:xfrm>
          <a:prstGeom prst="rect">
            <a:avLst/>
          </a:prstGeom>
          <a:noFill/>
          <a:ln>
            <a:noFill/>
          </a:ln>
        </p:spPr>
        <p:txBody>
          <a:bodyPr wrap="square" rtlCol="0">
            <a:spAutoFit/>
          </a:bodyPr>
          <a:lstStyle/>
          <a:p>
            <a:r>
              <a:rPr lang="en-US" sz="1600" dirty="0"/>
              <a:t>5’</a:t>
            </a:r>
          </a:p>
        </p:txBody>
      </p:sp>
      <p:sp>
        <p:nvSpPr>
          <p:cNvPr id="14" name="TextBox 13"/>
          <p:cNvSpPr txBox="1"/>
          <p:nvPr/>
        </p:nvSpPr>
        <p:spPr>
          <a:xfrm>
            <a:off x="7020272" y="1484784"/>
            <a:ext cx="432048" cy="338554"/>
          </a:xfrm>
          <a:prstGeom prst="rect">
            <a:avLst/>
          </a:prstGeom>
          <a:noFill/>
          <a:ln>
            <a:noFill/>
          </a:ln>
        </p:spPr>
        <p:txBody>
          <a:bodyPr wrap="square" rtlCol="0">
            <a:spAutoFit/>
          </a:bodyPr>
          <a:lstStyle/>
          <a:p>
            <a:r>
              <a:rPr lang="en-US" sz="1600" dirty="0"/>
              <a:t>3’</a:t>
            </a:r>
          </a:p>
        </p:txBody>
      </p:sp>
      <p:sp>
        <p:nvSpPr>
          <p:cNvPr id="15" name="TextBox 14"/>
          <p:cNvSpPr txBox="1"/>
          <p:nvPr/>
        </p:nvSpPr>
        <p:spPr>
          <a:xfrm>
            <a:off x="395536" y="2636912"/>
            <a:ext cx="8352928" cy="3477875"/>
          </a:xfrm>
          <a:prstGeom prst="rect">
            <a:avLst/>
          </a:prstGeom>
          <a:noFill/>
          <a:ln>
            <a:noFill/>
          </a:ln>
        </p:spPr>
        <p:txBody>
          <a:bodyPr wrap="square" rtlCol="0">
            <a:spAutoFit/>
          </a:bodyPr>
          <a:lstStyle/>
          <a:p>
            <a:pPr marL="342900" indent="-342900">
              <a:buFont typeface="Arial"/>
              <a:buChar char="•"/>
            </a:pPr>
            <a:r>
              <a:rPr lang="en-US" sz="2000" dirty="0"/>
              <a:t>Isolate mRNA using the same methods as for microarray experiments</a:t>
            </a:r>
          </a:p>
          <a:p>
            <a:pPr marL="342900" indent="-342900">
              <a:buFont typeface="Arial"/>
              <a:buChar char="•"/>
            </a:pPr>
            <a:endParaRPr lang="en-US" sz="2000" dirty="0"/>
          </a:p>
          <a:p>
            <a:pPr marL="342900" indent="-342900">
              <a:buFont typeface="Arial"/>
              <a:buChar char="•"/>
            </a:pPr>
            <a:r>
              <a:rPr lang="en-US" sz="2000" dirty="0"/>
              <a:t>Fragment the mRNA sample into small pieces of mRNA (or </a:t>
            </a:r>
            <a:r>
              <a:rPr lang="en-US" sz="2000" dirty="0" err="1"/>
              <a:t>cDNA</a:t>
            </a:r>
            <a:r>
              <a:rPr lang="en-US" sz="2000" dirty="0"/>
              <a:t>), link to </a:t>
            </a:r>
            <a:r>
              <a:rPr lang="en-US" sz="2000" dirty="0" err="1"/>
              <a:t>Illumina</a:t>
            </a:r>
            <a:r>
              <a:rPr lang="en-US" sz="2000" dirty="0"/>
              <a:t> </a:t>
            </a:r>
            <a:r>
              <a:rPr lang="en-US" sz="2000" dirty="0" err="1"/>
              <a:t>adapators</a:t>
            </a:r>
            <a:r>
              <a:rPr lang="en-US" sz="2000" dirty="0"/>
              <a:t>, and perform high-throughput DNA sequencing</a:t>
            </a:r>
          </a:p>
          <a:p>
            <a:pPr marL="342900" indent="-342900">
              <a:buFont typeface="Arial"/>
              <a:buChar char="•"/>
            </a:pPr>
            <a:endParaRPr lang="en-US" sz="2000" dirty="0"/>
          </a:p>
          <a:p>
            <a:pPr marL="342900" indent="-342900">
              <a:buFont typeface="Arial"/>
              <a:buChar char="•"/>
            </a:pPr>
            <a:r>
              <a:rPr lang="en-US" sz="2000" dirty="0"/>
              <a:t>Non-biased sampling of the </a:t>
            </a:r>
            <a:r>
              <a:rPr lang="en-US" sz="2000" dirty="0" err="1"/>
              <a:t>transcriptome</a:t>
            </a:r>
            <a:endParaRPr lang="en-US" sz="2000" dirty="0"/>
          </a:p>
          <a:p>
            <a:pPr marL="342900" indent="-342900">
              <a:buFont typeface="Arial"/>
              <a:buChar char="•"/>
            </a:pPr>
            <a:endParaRPr lang="en-US" sz="2000" dirty="0"/>
          </a:p>
          <a:p>
            <a:pPr marL="800100" lvl="1" indent="-342900">
              <a:buFont typeface="Arial"/>
              <a:buChar char="•"/>
            </a:pPr>
            <a:r>
              <a:rPr lang="en-US" sz="2000" dirty="0"/>
              <a:t>mRNA fragments are randomly distributed across transcripts</a:t>
            </a:r>
          </a:p>
          <a:p>
            <a:pPr marL="800100" lvl="1" indent="-342900">
              <a:buFont typeface="Arial"/>
              <a:buChar char="•"/>
            </a:pPr>
            <a:endParaRPr lang="en-US" sz="2000" dirty="0"/>
          </a:p>
          <a:p>
            <a:pPr marL="800100" lvl="1" indent="-342900">
              <a:buFont typeface="Arial"/>
              <a:buChar char="•"/>
            </a:pPr>
            <a:r>
              <a:rPr lang="en-US" sz="2000" dirty="0"/>
              <a:t>abundance of fragments is reflective of actual transcript abundance</a:t>
            </a:r>
          </a:p>
          <a:p>
            <a:pPr marL="800100" lvl="1" indent="-342900">
              <a:buFont typeface="Arial"/>
              <a:buChar char="•"/>
            </a:pPr>
            <a:endParaRPr lang="en-US" sz="2000" dirty="0"/>
          </a:p>
        </p:txBody>
      </p:sp>
    </p:spTree>
    <p:extLst>
      <p:ext uri="{BB962C8B-B14F-4D97-AF65-F5344CB8AC3E}">
        <p14:creationId xmlns:p14="http://schemas.microsoft.com/office/powerpoint/2010/main" val="2297440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5" name="TextBox 4"/>
          <p:cNvSpPr txBox="1"/>
          <p:nvPr/>
        </p:nvSpPr>
        <p:spPr>
          <a:xfrm>
            <a:off x="899592" y="1556792"/>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2051720" y="1772816"/>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8" name="TextBox 7"/>
          <p:cNvSpPr txBox="1"/>
          <p:nvPr/>
        </p:nvSpPr>
        <p:spPr>
          <a:xfrm>
            <a:off x="5940152" y="1578278"/>
            <a:ext cx="2088232" cy="338554"/>
          </a:xfrm>
          <a:prstGeom prst="rect">
            <a:avLst/>
          </a:prstGeom>
          <a:noFill/>
          <a:ln>
            <a:noFill/>
          </a:ln>
        </p:spPr>
        <p:txBody>
          <a:bodyPr wrap="square" rtlCol="0">
            <a:spAutoFit/>
          </a:bodyPr>
          <a:lstStyle/>
          <a:p>
            <a:r>
              <a:rPr lang="en-US" sz="1600" dirty="0"/>
              <a:t>AAAAAAA</a:t>
            </a:r>
          </a:p>
        </p:txBody>
      </p:sp>
      <p:sp>
        <p:nvSpPr>
          <p:cNvPr id="10" name="Rounded Rectangle 9"/>
          <p:cNvSpPr/>
          <p:nvPr/>
        </p:nvSpPr>
        <p:spPr bwMode="auto">
          <a:xfrm>
            <a:off x="2195736"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1" name="Rounded Rectangle 10"/>
          <p:cNvSpPr/>
          <p:nvPr/>
        </p:nvSpPr>
        <p:spPr bwMode="auto">
          <a:xfrm>
            <a:off x="3347864"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2" name="Rounded Rectangle 11"/>
          <p:cNvSpPr/>
          <p:nvPr/>
        </p:nvSpPr>
        <p:spPr bwMode="auto">
          <a:xfrm>
            <a:off x="4499992" y="1628800"/>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3" name="TextBox 12"/>
          <p:cNvSpPr txBox="1"/>
          <p:nvPr/>
        </p:nvSpPr>
        <p:spPr>
          <a:xfrm>
            <a:off x="1835696" y="1484784"/>
            <a:ext cx="432048" cy="338554"/>
          </a:xfrm>
          <a:prstGeom prst="rect">
            <a:avLst/>
          </a:prstGeom>
          <a:noFill/>
          <a:ln>
            <a:noFill/>
          </a:ln>
        </p:spPr>
        <p:txBody>
          <a:bodyPr wrap="square" rtlCol="0">
            <a:spAutoFit/>
          </a:bodyPr>
          <a:lstStyle/>
          <a:p>
            <a:r>
              <a:rPr lang="en-US" sz="1600" dirty="0"/>
              <a:t>5’</a:t>
            </a:r>
          </a:p>
        </p:txBody>
      </p:sp>
      <p:sp>
        <p:nvSpPr>
          <p:cNvPr id="14" name="TextBox 13"/>
          <p:cNvSpPr txBox="1"/>
          <p:nvPr/>
        </p:nvSpPr>
        <p:spPr>
          <a:xfrm>
            <a:off x="7020272" y="1484784"/>
            <a:ext cx="432048" cy="338554"/>
          </a:xfrm>
          <a:prstGeom prst="rect">
            <a:avLst/>
          </a:prstGeom>
          <a:noFill/>
          <a:ln>
            <a:noFill/>
          </a:ln>
        </p:spPr>
        <p:txBody>
          <a:bodyPr wrap="square" rtlCol="0">
            <a:spAutoFit/>
          </a:bodyPr>
          <a:lstStyle/>
          <a:p>
            <a:r>
              <a:rPr lang="en-US" sz="1600" dirty="0"/>
              <a:t>3’</a:t>
            </a:r>
          </a:p>
        </p:txBody>
      </p:sp>
      <p:sp>
        <p:nvSpPr>
          <p:cNvPr id="15" name="TextBox 14"/>
          <p:cNvSpPr txBox="1"/>
          <p:nvPr/>
        </p:nvSpPr>
        <p:spPr>
          <a:xfrm>
            <a:off x="395536" y="2348880"/>
            <a:ext cx="8352928" cy="5016758"/>
          </a:xfrm>
          <a:prstGeom prst="rect">
            <a:avLst/>
          </a:prstGeom>
          <a:noFill/>
          <a:ln>
            <a:noFill/>
          </a:ln>
        </p:spPr>
        <p:txBody>
          <a:bodyPr wrap="square" rtlCol="0">
            <a:spAutoFit/>
          </a:bodyPr>
          <a:lstStyle/>
          <a:p>
            <a:pPr marL="342900" indent="-342900">
              <a:buFont typeface="Arial"/>
              <a:buChar char="•"/>
            </a:pPr>
            <a:r>
              <a:rPr lang="en-US" sz="2000" dirty="0"/>
              <a:t>As in genome sequencing, </a:t>
            </a:r>
            <a:r>
              <a:rPr lang="en-US" sz="2000" dirty="0" err="1"/>
              <a:t>transcriptome</a:t>
            </a:r>
            <a:r>
              <a:rPr lang="en-US" sz="2000" dirty="0"/>
              <a:t> sequencing assembly is improved by using </a:t>
            </a:r>
            <a:r>
              <a:rPr lang="en-US" sz="2000" dirty="0" err="1"/>
              <a:t>Illumina</a:t>
            </a:r>
            <a:r>
              <a:rPr lang="en-US" sz="2000" dirty="0"/>
              <a:t> mate-pairs (i.e. forward &amp; reverse reads)</a:t>
            </a:r>
          </a:p>
          <a:p>
            <a:pPr marL="342900" indent="-342900">
              <a:buFont typeface="Arial"/>
              <a:buChar char="•"/>
            </a:pPr>
            <a:endParaRPr lang="en-US" sz="2000" dirty="0"/>
          </a:p>
          <a:p>
            <a:pPr marL="342900" indent="-342900">
              <a:buFont typeface="Arial"/>
              <a:buChar char="•"/>
            </a:pPr>
            <a:r>
              <a:rPr lang="en-US" sz="2000" dirty="0"/>
              <a:t>Unlike genome sequencing, length of NGS reads is less important</a:t>
            </a:r>
          </a:p>
          <a:p>
            <a:pPr marL="342900" indent="-342900">
              <a:buFont typeface="Arial"/>
              <a:buChar char="•"/>
            </a:pPr>
            <a:endParaRPr lang="en-US" sz="2000" dirty="0"/>
          </a:p>
          <a:p>
            <a:pPr marL="800100" lvl="1" indent="-342900">
              <a:buFont typeface="Arial"/>
              <a:buChar char="•"/>
            </a:pPr>
            <a:r>
              <a:rPr lang="en-US" sz="2000" dirty="0"/>
              <a:t>using small fragment size libraries</a:t>
            </a:r>
          </a:p>
          <a:p>
            <a:pPr marL="800100" lvl="1" indent="-342900">
              <a:buFont typeface="Arial"/>
              <a:buChar char="•"/>
            </a:pPr>
            <a:endParaRPr lang="en-US" sz="2000" dirty="0"/>
          </a:p>
          <a:p>
            <a:pPr marL="800100" lvl="1" indent="-342900">
              <a:buFont typeface="Arial"/>
              <a:buChar char="•"/>
            </a:pPr>
            <a:r>
              <a:rPr lang="en-US" sz="2000" dirty="0"/>
              <a:t>assembly challenge is local (i.e. a transcript) instead of global (i.e. a genome)</a:t>
            </a:r>
          </a:p>
          <a:p>
            <a:pPr marL="800100" lvl="1" indent="-342900">
              <a:buFont typeface="Arial"/>
              <a:buChar char="•"/>
            </a:pPr>
            <a:endParaRPr lang="en-US" sz="2000" dirty="0"/>
          </a:p>
          <a:p>
            <a:pPr marL="800100" lvl="1" indent="-342900">
              <a:buFont typeface="Arial"/>
              <a:buChar char="•"/>
            </a:pPr>
            <a:r>
              <a:rPr lang="en-US" sz="2000" dirty="0"/>
              <a:t>depth of sampling is </a:t>
            </a:r>
            <a:r>
              <a:rPr lang="en-US" sz="2000" b="1" dirty="0"/>
              <a:t>critical</a:t>
            </a:r>
            <a:r>
              <a:rPr lang="en-US" sz="2000" dirty="0"/>
              <a:t> for accurate assessment of </a:t>
            </a:r>
            <a:r>
              <a:rPr lang="en-US" sz="2000" dirty="0" err="1"/>
              <a:t>transcriptome</a:t>
            </a:r>
            <a:r>
              <a:rPr lang="en-US" sz="2000" dirty="0"/>
              <a:t> abundance and there is more to sample than whole-genome shotgun</a:t>
            </a:r>
          </a:p>
          <a:p>
            <a:pPr marL="800100" lvl="1" indent="-342900">
              <a:buFont typeface="Arial"/>
              <a:buChar char="•"/>
            </a:pPr>
            <a:endParaRPr lang="en-US" sz="2000" dirty="0"/>
          </a:p>
          <a:p>
            <a:pPr marL="800100" lvl="1" indent="-342900">
              <a:buFont typeface="Arial"/>
              <a:buChar char="•"/>
            </a:pPr>
            <a:r>
              <a:rPr lang="en-US" sz="2000" dirty="0"/>
              <a:t>often see 2 </a:t>
            </a:r>
            <a:r>
              <a:rPr lang="en-US" sz="2000"/>
              <a:t>x 50 </a:t>
            </a:r>
            <a:r>
              <a:rPr lang="en-US" sz="2000" dirty="0" err="1"/>
              <a:t>bp</a:t>
            </a:r>
            <a:r>
              <a:rPr lang="en-US" sz="2000" dirty="0"/>
              <a:t> Illumina sequencing = cost less = more depth</a:t>
            </a:r>
          </a:p>
          <a:p>
            <a:pPr marL="800100" lvl="1" indent="-342900">
              <a:buFont typeface="Arial"/>
              <a:buChar char="•"/>
            </a:pPr>
            <a:endParaRPr lang="en-US" sz="2000" dirty="0"/>
          </a:p>
          <a:p>
            <a:pPr lvl="1"/>
            <a:endParaRPr lang="en-US" sz="2000" dirty="0"/>
          </a:p>
        </p:txBody>
      </p:sp>
    </p:spTree>
    <p:extLst>
      <p:ext uri="{BB962C8B-B14F-4D97-AF65-F5344CB8AC3E}">
        <p14:creationId xmlns:p14="http://schemas.microsoft.com/office/powerpoint/2010/main" val="830591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27" name="TextBox 26"/>
          <p:cNvSpPr txBox="1"/>
          <p:nvPr/>
        </p:nvSpPr>
        <p:spPr>
          <a:xfrm>
            <a:off x="395536" y="1052736"/>
            <a:ext cx="8352928" cy="2862322"/>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using mRNA specific variants (e.g. </a:t>
            </a:r>
            <a:r>
              <a:rPr lang="en-US" sz="2000"/>
              <a:t>HiSAT2) </a:t>
            </a:r>
            <a:r>
              <a:rPr lang="en-US" sz="2000" dirty="0"/>
              <a:t>of the Burrows-Wheeler Transform since RNA-Seq reads will not contain intron sequences</a:t>
            </a:r>
          </a:p>
          <a:p>
            <a:pPr marL="342900" indent="-342900">
              <a:buFont typeface="Arial"/>
              <a:buChar char="•"/>
            </a:pPr>
            <a:endParaRPr lang="en-US" sz="2000" dirty="0"/>
          </a:p>
          <a:p>
            <a:pPr marL="342900" indent="-342900">
              <a:buFont typeface="Arial"/>
              <a:buChar char="•"/>
            </a:pPr>
            <a:r>
              <a:rPr lang="en-US" sz="2000" dirty="0"/>
              <a:t>RNA-</a:t>
            </a:r>
            <a:r>
              <a:rPr lang="en-US" sz="2000" dirty="0" err="1"/>
              <a:t>Seq</a:t>
            </a:r>
            <a:r>
              <a:rPr lang="en-US" sz="2000" dirty="0"/>
              <a:t> thus not only measures transcript abundance but it also helps define transcript models – intron/exon boundaries – as well as detect alternate splicing</a:t>
            </a:r>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160592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pic>
        <p:nvPicPr>
          <p:cNvPr id="4" name="Picture 3" descr="RNA-seq.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96752"/>
            <a:ext cx="6480720" cy="5375362"/>
          </a:xfrm>
          <a:prstGeom prst="rect">
            <a:avLst/>
          </a:prstGeom>
        </p:spPr>
      </p:pic>
      <p:sp>
        <p:nvSpPr>
          <p:cNvPr id="5" name="TextBox 4"/>
          <p:cNvSpPr txBox="1"/>
          <p:nvPr/>
        </p:nvSpPr>
        <p:spPr>
          <a:xfrm>
            <a:off x="2987824" y="1196752"/>
            <a:ext cx="2088232" cy="338554"/>
          </a:xfrm>
          <a:prstGeom prst="rect">
            <a:avLst/>
          </a:prstGeom>
          <a:noFill/>
          <a:ln>
            <a:noFill/>
          </a:ln>
        </p:spPr>
        <p:txBody>
          <a:bodyPr wrap="square" rtlCol="0">
            <a:spAutoFit/>
          </a:bodyPr>
          <a:lstStyle/>
          <a:p>
            <a:r>
              <a:rPr lang="en-US" sz="1600" i="1" dirty="0">
                <a:solidFill>
                  <a:srgbClr val="000000"/>
                </a:solidFill>
              </a:rPr>
              <a:t>intron</a:t>
            </a:r>
          </a:p>
        </p:txBody>
      </p:sp>
      <p:sp>
        <p:nvSpPr>
          <p:cNvPr id="6" name="TextBox 5"/>
          <p:cNvSpPr txBox="1"/>
          <p:nvPr/>
        </p:nvSpPr>
        <p:spPr>
          <a:xfrm>
            <a:off x="5148064" y="1124744"/>
            <a:ext cx="2088232" cy="338554"/>
          </a:xfrm>
          <a:prstGeom prst="rect">
            <a:avLst/>
          </a:prstGeom>
          <a:noFill/>
          <a:ln>
            <a:noFill/>
          </a:ln>
        </p:spPr>
        <p:txBody>
          <a:bodyPr wrap="square" rtlCol="0">
            <a:spAutoFit/>
          </a:bodyPr>
          <a:lstStyle/>
          <a:p>
            <a:r>
              <a:rPr lang="en-US" sz="1600" i="1" dirty="0">
                <a:solidFill>
                  <a:srgbClr val="000000"/>
                </a:solidFill>
              </a:rPr>
              <a:t>intron</a:t>
            </a:r>
          </a:p>
        </p:txBody>
      </p:sp>
    </p:spTree>
    <p:extLst>
      <p:ext uri="{BB962C8B-B14F-4D97-AF65-F5344CB8AC3E}">
        <p14:creationId xmlns:p14="http://schemas.microsoft.com/office/powerpoint/2010/main" val="3677554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endParaRPr lang="en-US" sz="3200" dirty="0"/>
          </a:p>
        </p:txBody>
      </p:sp>
      <p:sp>
        <p:nvSpPr>
          <p:cNvPr id="26" name="TextBox 25"/>
          <p:cNvSpPr txBox="1"/>
          <p:nvPr/>
        </p:nvSpPr>
        <p:spPr>
          <a:xfrm>
            <a:off x="395536" y="908720"/>
            <a:ext cx="8352928" cy="6986528"/>
          </a:xfrm>
          <a:prstGeom prst="rect">
            <a:avLst/>
          </a:prstGeom>
          <a:noFill/>
          <a:ln>
            <a:noFill/>
          </a:ln>
        </p:spPr>
        <p:txBody>
          <a:bodyPr wrap="square" rtlCol="0">
            <a:spAutoFit/>
          </a:bodyPr>
          <a:lstStyle/>
          <a:p>
            <a:pPr marL="342900" indent="-342900">
              <a:buFont typeface="Arial"/>
              <a:buChar char="•"/>
            </a:pPr>
            <a:r>
              <a:rPr lang="en-US" sz="2000" dirty="0"/>
              <a:t>Since each RNA-</a:t>
            </a:r>
            <a:r>
              <a:rPr lang="en-US" sz="2000" dirty="0" err="1"/>
              <a:t>Seq</a:t>
            </a:r>
            <a:r>
              <a:rPr lang="en-US" sz="2000" dirty="0"/>
              <a:t> mate pair is generated from a single mRNA fragment, a mate-pair is the base unit for measurement of transcript abundance</a:t>
            </a:r>
          </a:p>
          <a:p>
            <a:pPr marL="342900" indent="-342900">
              <a:buFont typeface="Arial"/>
              <a:buChar char="•"/>
            </a:pPr>
            <a:endParaRPr lang="en-US" sz="2000" dirty="0"/>
          </a:p>
          <a:p>
            <a:pPr marL="342900" indent="-342900">
              <a:buFont typeface="Arial"/>
              <a:buChar char="•"/>
            </a:pPr>
            <a:r>
              <a:rPr lang="en-US" sz="2000" dirty="0"/>
              <a:t>Linear normalization methods adjust for sampling effort and gene size; FPKM = fragments per </a:t>
            </a:r>
            <a:r>
              <a:rPr lang="en-US" sz="2000" dirty="0" err="1"/>
              <a:t>kilobase</a:t>
            </a:r>
            <a:r>
              <a:rPr lang="en-US" sz="2000" dirty="0"/>
              <a:t> of transcript per million </a:t>
            </a:r>
            <a:r>
              <a:rPr lang="en-US" sz="2000" u="sng" dirty="0"/>
              <a:t>mapped</a:t>
            </a:r>
            <a:r>
              <a:rPr lang="en-US" sz="2000" dirty="0"/>
              <a:t> reads; for example:</a:t>
            </a:r>
          </a:p>
          <a:p>
            <a:pPr marL="2628900" lvl="5" indent="-342900">
              <a:buFont typeface="Arial"/>
              <a:buChar char="•"/>
            </a:pPr>
            <a:r>
              <a:rPr lang="en-US" sz="1800" dirty="0"/>
              <a:t>11,000,000 RNA-</a:t>
            </a:r>
            <a:r>
              <a:rPr lang="en-US" sz="1800" dirty="0" err="1"/>
              <a:t>Seq</a:t>
            </a:r>
            <a:r>
              <a:rPr lang="en-US" sz="1800" dirty="0"/>
              <a:t> reads generated</a:t>
            </a:r>
          </a:p>
          <a:p>
            <a:pPr marL="2628900" lvl="5" indent="-342900">
              <a:buFont typeface="Arial"/>
              <a:buChar char="•"/>
            </a:pPr>
            <a:r>
              <a:rPr lang="en-US" sz="1800" dirty="0"/>
              <a:t>8,300,000 RNA-</a:t>
            </a:r>
            <a:r>
              <a:rPr lang="en-US" sz="1800" dirty="0" err="1"/>
              <a:t>Seq</a:t>
            </a:r>
            <a:r>
              <a:rPr lang="en-US" sz="1800" dirty="0"/>
              <a:t> reads mapped to genome</a:t>
            </a:r>
          </a:p>
          <a:p>
            <a:pPr marL="2628900" lvl="5" indent="-342900">
              <a:buFont typeface="Arial"/>
              <a:buChar char="•"/>
            </a:pPr>
            <a:r>
              <a:rPr lang="en-US" sz="1800" dirty="0"/>
              <a:t>783 fragments mapped to CYP19</a:t>
            </a:r>
          </a:p>
          <a:p>
            <a:pPr marL="2628900" lvl="5" indent="-342900">
              <a:buFont typeface="Arial"/>
              <a:buChar char="•"/>
            </a:pPr>
            <a:r>
              <a:rPr lang="en-US" sz="1800" dirty="0"/>
              <a:t>CYP19 transcript is 913 </a:t>
            </a:r>
            <a:r>
              <a:rPr lang="en-US" sz="1800" dirty="0" err="1"/>
              <a:t>bp</a:t>
            </a:r>
            <a:endParaRPr lang="en-US" sz="1800" dirty="0"/>
          </a:p>
          <a:p>
            <a:pPr marL="2628900" lvl="5" indent="-342900">
              <a:buFont typeface="Arial"/>
              <a:buChar char="•"/>
            </a:pPr>
            <a:r>
              <a:rPr lang="en-US" sz="1800" dirty="0"/>
              <a:t>FPKM = 783 / (913/1000) / (8300000 / 1000000) = 103.32</a:t>
            </a:r>
          </a:p>
          <a:p>
            <a:pPr marL="2628900" lvl="5" indent="-342900">
              <a:buFont typeface="Arial"/>
              <a:buChar char="•"/>
            </a:pPr>
            <a:endParaRPr lang="en-US" sz="1800" dirty="0"/>
          </a:p>
          <a:p>
            <a:pPr marL="342900" indent="-342900">
              <a:buFont typeface="Arial"/>
              <a:buChar char="•"/>
            </a:pPr>
            <a:r>
              <a:rPr lang="en-US" sz="2000" dirty="0"/>
              <a:t>As observed in microarray experiments, abundance plots between samples are often non-linear, requiring more sophisticated normalization (next slide)</a:t>
            </a:r>
          </a:p>
          <a:p>
            <a:pPr marL="342900" indent="-342900">
              <a:buFont typeface="Arial"/>
              <a:buChar char="•"/>
            </a:pPr>
            <a:endParaRPr lang="en-US" sz="2000" dirty="0"/>
          </a:p>
          <a:p>
            <a:pPr marL="342900" indent="-342900">
              <a:buFont typeface="Arial"/>
              <a:buChar char="•"/>
            </a:pPr>
            <a:r>
              <a:rPr lang="en-US" sz="2000" dirty="0"/>
              <a:t>Final normalized data sets are submitted to standard statistical tests very similar to single-dye microarray data</a:t>
            </a:r>
          </a:p>
          <a:p>
            <a:pPr marL="800100" lvl="1" indent="-342900">
              <a:buFont typeface="Arial"/>
              <a:buChar char="•"/>
            </a:pPr>
            <a:r>
              <a:rPr lang="en-US" sz="2000" dirty="0"/>
              <a:t>avoid use of fold-change statistics</a:t>
            </a:r>
          </a:p>
          <a:p>
            <a:pPr marL="800100" lvl="1" indent="-342900">
              <a:buFont typeface="Arial"/>
              <a:buChar char="•"/>
            </a:pPr>
            <a:r>
              <a:rPr lang="en-US" sz="2000" dirty="0"/>
              <a:t>considerable focus on multiple tests and false discovery rates</a:t>
            </a:r>
          </a:p>
          <a:p>
            <a:pPr marL="2628900" lvl="5" indent="-342900">
              <a:buFont typeface="Arial"/>
              <a:buChar char="•"/>
            </a:pPr>
            <a:endParaRPr lang="en-US" sz="2000" dirty="0"/>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7571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RNA-</a:t>
            </a:r>
            <a:r>
              <a:rPr lang="en-US" sz="3200" b="1" dirty="0" err="1"/>
              <a:t>Seq</a:t>
            </a:r>
            <a:r>
              <a:rPr lang="en-US" sz="3200" b="1" dirty="0"/>
              <a:t> Normalization</a:t>
            </a:r>
            <a:endParaRPr lang="en-US" sz="3200" dirty="0"/>
          </a:p>
        </p:txBody>
      </p:sp>
      <p:sp>
        <p:nvSpPr>
          <p:cNvPr id="26" name="TextBox 25"/>
          <p:cNvSpPr txBox="1"/>
          <p:nvPr/>
        </p:nvSpPr>
        <p:spPr>
          <a:xfrm>
            <a:off x="395536" y="980728"/>
            <a:ext cx="8352928" cy="6247864"/>
          </a:xfrm>
          <a:prstGeom prst="rect">
            <a:avLst/>
          </a:prstGeom>
          <a:noFill/>
          <a:ln>
            <a:noFill/>
          </a:ln>
        </p:spPr>
        <p:txBody>
          <a:bodyPr wrap="square" rtlCol="0">
            <a:spAutoFit/>
          </a:bodyPr>
          <a:lstStyle/>
          <a:p>
            <a:pPr marL="342900" indent="-342900">
              <a:buFont typeface="Arial"/>
              <a:buChar char="•"/>
            </a:pPr>
            <a:r>
              <a:rPr lang="en-US" sz="2000" dirty="0"/>
              <a:t>Single channel microarrays </a:t>
            </a:r>
            <a:r>
              <a:rPr lang="mr-IN" sz="2000" dirty="0"/>
              <a:t>–</a:t>
            </a:r>
            <a:r>
              <a:rPr lang="en-US" sz="2000" dirty="0"/>
              <a:t> Cy3 intensity converted to a number by Feature Extraction: bigger number = more mRNA</a:t>
            </a:r>
          </a:p>
          <a:p>
            <a:pPr marL="342900" indent="-342900">
              <a:buFont typeface="Arial"/>
              <a:buChar char="•"/>
            </a:pPr>
            <a:endParaRPr lang="en-US" sz="2000" dirty="0"/>
          </a:p>
          <a:p>
            <a:pPr marL="342900" indent="-342900">
              <a:buFont typeface="Arial"/>
              <a:buChar char="•"/>
            </a:pPr>
            <a:r>
              <a:rPr lang="en-US" sz="2000" dirty="0"/>
              <a:t>RNA-</a:t>
            </a:r>
            <a:r>
              <a:rPr lang="en-US" sz="2000" dirty="0" err="1"/>
              <a:t>Seq</a:t>
            </a:r>
            <a:r>
              <a:rPr lang="en-US" sz="2000" dirty="0"/>
              <a:t> </a:t>
            </a:r>
            <a:r>
              <a:rPr lang="mr-IN" sz="2000" dirty="0"/>
              <a:t>–</a:t>
            </a:r>
            <a:r>
              <a:rPr lang="en-US" sz="2000" dirty="0"/>
              <a:t> mRNA fragments (i.e. mate pairs) aligned to genes and # fragments per gene counted: higher count = more mRNA</a:t>
            </a:r>
          </a:p>
          <a:p>
            <a:pPr marL="342900" indent="-342900">
              <a:buFont typeface="Arial"/>
              <a:buChar char="•"/>
            </a:pPr>
            <a:endParaRPr lang="en-US" sz="2000" dirty="0"/>
          </a:p>
          <a:p>
            <a:pPr marL="342900" indent="-342900">
              <a:buFont typeface="Arial"/>
              <a:buChar char="•"/>
            </a:pPr>
            <a:r>
              <a:rPr lang="en-US" sz="2000" dirty="0"/>
              <a:t>In microarrays, we had to normalize for loading error: different amounts of Cy3 labeled </a:t>
            </a:r>
            <a:r>
              <a:rPr lang="en-US" sz="2000" dirty="0" err="1"/>
              <a:t>cDNA</a:t>
            </a:r>
            <a:r>
              <a:rPr lang="en-US" sz="2000" dirty="0"/>
              <a:t> pipetted onto each microarray</a:t>
            </a:r>
          </a:p>
          <a:p>
            <a:pPr marL="342900" indent="-342900">
              <a:buFont typeface="Arial"/>
              <a:buChar char="•"/>
            </a:pPr>
            <a:endParaRPr lang="en-US" sz="2000" dirty="0"/>
          </a:p>
          <a:p>
            <a:pPr marL="342900" indent="-342900">
              <a:buFont typeface="Arial"/>
              <a:buChar char="•"/>
            </a:pPr>
            <a:r>
              <a:rPr lang="en-US" sz="2000" dirty="0"/>
              <a:t>In RNA-</a:t>
            </a:r>
            <a:r>
              <a:rPr lang="en-US" sz="2000" dirty="0" err="1"/>
              <a:t>Seq</a:t>
            </a:r>
            <a:r>
              <a:rPr lang="en-US" sz="2000" dirty="0"/>
              <a:t>, after removal of low quality sequence based on PHRED values plus exclusion of contaminant sequences that do not map to the reference genome, each library ends up sequenced to slightly different depths: </a:t>
            </a:r>
            <a:r>
              <a:rPr lang="en-US" sz="2000" b="1" dirty="0"/>
              <a:t>this is equivalent to loading error</a:t>
            </a:r>
          </a:p>
          <a:p>
            <a:pPr marL="342900" indent="-342900">
              <a:buFont typeface="Arial"/>
              <a:buChar char="•"/>
            </a:pPr>
            <a:endParaRPr lang="en-US" sz="2000" b="1" dirty="0"/>
          </a:p>
          <a:p>
            <a:pPr marL="342900" indent="-342900">
              <a:buFont typeface="Arial"/>
              <a:buChar char="•"/>
            </a:pPr>
            <a:r>
              <a:rPr lang="en-US" sz="2000" dirty="0"/>
              <a:t>Normalization via Rank Invariant Probes would work for both single channel microarrays and RNA-</a:t>
            </a:r>
            <a:r>
              <a:rPr lang="en-US" sz="2000" dirty="0" err="1"/>
              <a:t>Seq</a:t>
            </a:r>
            <a:r>
              <a:rPr lang="en-US" sz="2000" dirty="0"/>
              <a:t> data</a:t>
            </a:r>
          </a:p>
          <a:p>
            <a:pPr marL="342900" indent="-342900">
              <a:buFont typeface="Arial"/>
              <a:buChar char="•"/>
            </a:pPr>
            <a:endParaRPr lang="en-US" sz="2000" dirty="0"/>
          </a:p>
          <a:p>
            <a:pPr marL="342900" indent="-342900">
              <a:buFont typeface="Arial"/>
              <a:buChar char="•"/>
            </a:pPr>
            <a:r>
              <a:rPr lang="en-US" sz="2000" dirty="0"/>
              <a:t>However, RNA-</a:t>
            </a:r>
            <a:r>
              <a:rPr lang="en-US" sz="2000" dirty="0" err="1"/>
              <a:t>Seq</a:t>
            </a:r>
            <a:r>
              <a:rPr lang="en-US" sz="2000" dirty="0"/>
              <a:t> normalization algorithms have advanced further</a:t>
            </a:r>
            <a:r>
              <a:rPr lang="mr-IN" sz="2000" dirty="0"/>
              <a:t>…</a:t>
            </a: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2602283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DESeq2 for RNA-</a:t>
            </a:r>
            <a:r>
              <a:rPr lang="en-US" sz="3200" b="1" dirty="0" err="1"/>
              <a:t>Seq</a:t>
            </a:r>
            <a:endParaRPr lang="en-US" sz="3200" dirty="0"/>
          </a:p>
        </p:txBody>
      </p:sp>
      <p:sp>
        <p:nvSpPr>
          <p:cNvPr id="26" name="TextBox 25"/>
          <p:cNvSpPr txBox="1"/>
          <p:nvPr/>
        </p:nvSpPr>
        <p:spPr>
          <a:xfrm>
            <a:off x="395536" y="1129968"/>
            <a:ext cx="8352928" cy="5940088"/>
          </a:xfrm>
          <a:prstGeom prst="rect">
            <a:avLst/>
          </a:prstGeom>
          <a:noFill/>
          <a:ln>
            <a:noFill/>
          </a:ln>
        </p:spPr>
        <p:txBody>
          <a:bodyPr wrap="square" rtlCol="0">
            <a:spAutoFit/>
          </a:bodyPr>
          <a:lstStyle/>
          <a:p>
            <a:pPr marL="342900" indent="-342900">
              <a:buFont typeface="Arial"/>
              <a:buChar char="•"/>
            </a:pPr>
            <a:r>
              <a:rPr lang="en-US" sz="2000" dirty="0"/>
              <a:t>DESeq2 performs non-linear normalization of RNA-</a:t>
            </a:r>
            <a:r>
              <a:rPr lang="en-US" sz="2000" dirty="0" err="1"/>
              <a:t>Seq</a:t>
            </a:r>
            <a:r>
              <a:rPr lang="en-US" sz="2000" dirty="0"/>
              <a:t> data using the negative binomial distribution &amp; local regression</a:t>
            </a:r>
          </a:p>
          <a:p>
            <a:pPr marL="342900" indent="-342900">
              <a:buFont typeface="Arial"/>
              <a:buChar char="•"/>
            </a:pPr>
            <a:endParaRPr lang="en-US" sz="2000" dirty="0"/>
          </a:p>
          <a:p>
            <a:pPr marL="342900" indent="-342900">
              <a:buFont typeface="Arial"/>
              <a:buChar char="•"/>
            </a:pPr>
            <a:r>
              <a:rPr lang="en-US" sz="2000" dirty="0"/>
              <a:t>Normalization algorithm down-plays highly expressed or highly variable genes and thus reduces Type I Error (false discovery), particularly for lowly or highly expressed genes</a:t>
            </a:r>
          </a:p>
          <a:p>
            <a:pPr marL="342900" indent="-342900">
              <a:buFont typeface="Arial"/>
              <a:buChar char="•"/>
            </a:pPr>
            <a:endParaRPr lang="en-US" sz="2000" dirty="0"/>
          </a:p>
          <a:p>
            <a:pPr marL="342900" indent="-342900">
              <a:buFont typeface="Arial"/>
              <a:buChar char="•"/>
            </a:pPr>
            <a:r>
              <a:rPr lang="en-US" sz="2000" dirty="0"/>
              <a:t>DESeq2 can perform both normalization and significance tests</a:t>
            </a:r>
          </a:p>
          <a:p>
            <a:pPr marL="342900" indent="-342900">
              <a:buFont typeface="Arial"/>
              <a:buChar char="•"/>
            </a:pPr>
            <a:endParaRPr lang="en-US" sz="2000" dirty="0"/>
          </a:p>
          <a:p>
            <a:pPr marL="342900" indent="-342900">
              <a:buFont typeface="Arial"/>
              <a:buChar char="•"/>
            </a:pPr>
            <a:r>
              <a:rPr lang="en-US" sz="2000" dirty="0"/>
              <a:t>DESeq2 significance testing has some of the best additional FDR correction algorithms for RNA-</a:t>
            </a:r>
            <a:r>
              <a:rPr lang="en-US" sz="2000" dirty="0" err="1"/>
              <a:t>Seq</a:t>
            </a:r>
            <a:r>
              <a:rPr lang="en-US" sz="2000" dirty="0"/>
              <a:t> as well as use of General Linear Models to handle complex experimental designs</a:t>
            </a:r>
          </a:p>
          <a:p>
            <a:pPr marL="342900" indent="-342900">
              <a:buFont typeface="Arial"/>
              <a:buChar char="•"/>
            </a:pPr>
            <a:endParaRPr lang="en-US" sz="2000" dirty="0"/>
          </a:p>
          <a:p>
            <a:pPr marL="800100" lvl="1" indent="-342900">
              <a:buFont typeface="Arial"/>
              <a:buChar char="•"/>
            </a:pPr>
            <a:r>
              <a:rPr lang="en-US" sz="2000" dirty="0"/>
              <a:t>Pre-test exclusion of non-variable genes to reduce the number of tests performed</a:t>
            </a:r>
          </a:p>
          <a:p>
            <a:pPr marL="800100" lvl="1" indent="-342900">
              <a:buFont typeface="Arial"/>
              <a:buChar char="•"/>
            </a:pPr>
            <a:r>
              <a:rPr lang="en-US" sz="2000" dirty="0" err="1"/>
              <a:t>Benjamini</a:t>
            </a:r>
            <a:r>
              <a:rPr lang="en-US" sz="2000" dirty="0"/>
              <a:t> and Hochberg correction for FDR for the remaining genes</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403613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RNA-</a:t>
            </a:r>
            <a:r>
              <a:rPr lang="en-US" sz="3200" b="1" dirty="0" err="1"/>
              <a:t>Seq</a:t>
            </a:r>
            <a:r>
              <a:rPr lang="en-US" sz="3200" b="1" dirty="0"/>
              <a:t>, </a:t>
            </a:r>
            <a:r>
              <a:rPr lang="en-US" sz="3200" b="1" dirty="0" err="1"/>
              <a:t>ChIP-Seq</a:t>
            </a:r>
            <a:r>
              <a:rPr lang="en-US" sz="3200" b="1" dirty="0"/>
              <a:t>, Bisulfite-</a:t>
            </a:r>
            <a:r>
              <a:rPr lang="en-US" sz="3200" b="1" dirty="0" err="1"/>
              <a:t>Seq</a:t>
            </a:r>
            <a:endParaRPr lang="en-US" sz="3200" dirty="0"/>
          </a:p>
        </p:txBody>
      </p:sp>
      <p:cxnSp>
        <p:nvCxnSpPr>
          <p:cNvPr id="3" name="Straight Connector 2"/>
          <p:cNvCxnSpPr/>
          <p:nvPr/>
        </p:nvCxnSpPr>
        <p:spPr bwMode="auto">
          <a:xfrm flipV="1">
            <a:off x="1547664" y="2060848"/>
            <a:ext cx="72008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4" name="TextBox 3"/>
          <p:cNvSpPr txBox="1"/>
          <p:nvPr/>
        </p:nvSpPr>
        <p:spPr>
          <a:xfrm>
            <a:off x="899592" y="2802414"/>
            <a:ext cx="2088232" cy="338554"/>
          </a:xfrm>
          <a:prstGeom prst="rect">
            <a:avLst/>
          </a:prstGeom>
          <a:noFill/>
          <a:ln>
            <a:noFill/>
          </a:ln>
        </p:spPr>
        <p:txBody>
          <a:bodyPr wrap="square" rtlCol="0">
            <a:spAutoFit/>
          </a:bodyPr>
          <a:lstStyle/>
          <a:p>
            <a:r>
              <a:rPr lang="en-US" sz="1600" i="1" dirty="0"/>
              <a:t>gene expression</a:t>
            </a:r>
          </a:p>
        </p:txBody>
      </p:sp>
      <p:cxnSp>
        <p:nvCxnSpPr>
          <p:cNvPr id="7" name="Straight Connector 6"/>
          <p:cNvCxnSpPr/>
          <p:nvPr/>
        </p:nvCxnSpPr>
        <p:spPr bwMode="auto">
          <a:xfrm flipV="1">
            <a:off x="4283968" y="2060848"/>
            <a:ext cx="0" cy="864096"/>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491880" y="2924944"/>
            <a:ext cx="2088232" cy="338554"/>
          </a:xfrm>
          <a:prstGeom prst="rect">
            <a:avLst/>
          </a:prstGeom>
          <a:noFill/>
          <a:ln>
            <a:noFill/>
          </a:ln>
        </p:spPr>
        <p:txBody>
          <a:bodyPr wrap="square" rtlCol="0">
            <a:spAutoFit/>
          </a:bodyPr>
          <a:lstStyle/>
          <a:p>
            <a:r>
              <a:rPr lang="en-US" sz="1600" i="1" dirty="0"/>
              <a:t>gene regulation</a:t>
            </a:r>
          </a:p>
        </p:txBody>
      </p:sp>
      <p:cxnSp>
        <p:nvCxnSpPr>
          <p:cNvPr id="10" name="Straight Connector 9"/>
          <p:cNvCxnSpPr/>
          <p:nvPr/>
        </p:nvCxnSpPr>
        <p:spPr bwMode="auto">
          <a:xfrm flipH="1" flipV="1">
            <a:off x="6372200" y="2060848"/>
            <a:ext cx="252028" cy="864096"/>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11" name="TextBox 10"/>
          <p:cNvSpPr txBox="1"/>
          <p:nvPr/>
        </p:nvSpPr>
        <p:spPr>
          <a:xfrm>
            <a:off x="5652120" y="2924944"/>
            <a:ext cx="2088232" cy="584776"/>
          </a:xfrm>
          <a:prstGeom prst="rect">
            <a:avLst/>
          </a:prstGeom>
          <a:noFill/>
          <a:ln>
            <a:noFill/>
          </a:ln>
        </p:spPr>
        <p:txBody>
          <a:bodyPr wrap="square" rtlCol="0">
            <a:spAutoFit/>
          </a:bodyPr>
          <a:lstStyle/>
          <a:p>
            <a:pPr algn="ctr"/>
            <a:r>
              <a:rPr lang="en-US" sz="1600" i="1" dirty="0"/>
              <a:t>gene silencing</a:t>
            </a:r>
          </a:p>
          <a:p>
            <a:pPr algn="ctr"/>
            <a:r>
              <a:rPr lang="en-US" sz="1600" i="1" dirty="0"/>
              <a:t>aka “epigenetics”</a:t>
            </a:r>
          </a:p>
        </p:txBody>
      </p:sp>
    </p:spTree>
    <p:extLst>
      <p:ext uri="{BB962C8B-B14F-4D97-AF65-F5344CB8AC3E}">
        <p14:creationId xmlns:p14="http://schemas.microsoft.com/office/powerpoint/2010/main" val="1706701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DESeq2 for RNA-</a:t>
            </a:r>
            <a:r>
              <a:rPr lang="en-US" sz="3200" b="1" dirty="0" err="1"/>
              <a:t>Seq</a:t>
            </a:r>
            <a:endParaRPr lang="en-US" sz="3200" dirty="0"/>
          </a:p>
        </p:txBody>
      </p:sp>
      <p:sp>
        <p:nvSpPr>
          <p:cNvPr id="26" name="TextBox 25"/>
          <p:cNvSpPr txBox="1"/>
          <p:nvPr/>
        </p:nvSpPr>
        <p:spPr>
          <a:xfrm>
            <a:off x="395536" y="1129968"/>
            <a:ext cx="8352928" cy="5940088"/>
          </a:xfrm>
          <a:prstGeom prst="rect">
            <a:avLst/>
          </a:prstGeom>
          <a:noFill/>
          <a:ln>
            <a:noFill/>
          </a:ln>
        </p:spPr>
        <p:txBody>
          <a:bodyPr wrap="square" rtlCol="0">
            <a:spAutoFit/>
          </a:bodyPr>
          <a:lstStyle/>
          <a:p>
            <a:pPr marL="342900" indent="-342900">
              <a:buFont typeface="Arial"/>
              <a:buChar char="•"/>
            </a:pPr>
            <a:r>
              <a:rPr lang="en-US" sz="2000" dirty="0"/>
              <a:t>DESeq2 performs non-linear normalization of RNA-</a:t>
            </a:r>
            <a:r>
              <a:rPr lang="en-US" sz="2000" dirty="0" err="1"/>
              <a:t>Seq</a:t>
            </a:r>
            <a:r>
              <a:rPr lang="en-US" sz="2000" dirty="0"/>
              <a:t> data using the negative binomial distribution &amp; local regression</a:t>
            </a:r>
          </a:p>
          <a:p>
            <a:pPr marL="342900" indent="-342900">
              <a:buFont typeface="Arial"/>
              <a:buChar char="•"/>
            </a:pPr>
            <a:endParaRPr lang="en-US" sz="2000" dirty="0"/>
          </a:p>
          <a:p>
            <a:pPr marL="342900" indent="-342900">
              <a:buFont typeface="Arial"/>
              <a:buChar char="•"/>
            </a:pPr>
            <a:r>
              <a:rPr lang="en-US" sz="2000" dirty="0"/>
              <a:t>Normalization algorithm down-plays highly expressed or highly variable genes and thus reduces Type I Error (false discovery), particularly for lowly or highly expressed genes</a:t>
            </a:r>
          </a:p>
          <a:p>
            <a:pPr marL="342900" indent="-342900">
              <a:buFont typeface="Arial"/>
              <a:buChar char="•"/>
            </a:pPr>
            <a:endParaRPr lang="en-US" sz="2000" dirty="0"/>
          </a:p>
          <a:p>
            <a:pPr marL="342900" indent="-342900">
              <a:buFont typeface="Arial"/>
              <a:buChar char="•"/>
            </a:pPr>
            <a:r>
              <a:rPr lang="en-US" sz="2000" dirty="0"/>
              <a:t>DESeq2 can perform both normalization and significance tests</a:t>
            </a:r>
          </a:p>
          <a:p>
            <a:pPr marL="342900" indent="-342900">
              <a:buFont typeface="Arial"/>
              <a:buChar char="•"/>
            </a:pPr>
            <a:endParaRPr lang="en-US" sz="2000" dirty="0"/>
          </a:p>
          <a:p>
            <a:pPr marL="342900" indent="-342900">
              <a:buFont typeface="Arial"/>
              <a:buChar char="•"/>
            </a:pPr>
            <a:r>
              <a:rPr lang="en-US" sz="2000" dirty="0"/>
              <a:t>DESeq2 significance testing has some of the best additional FDR correction algorithms for RNA-</a:t>
            </a:r>
            <a:r>
              <a:rPr lang="en-US" sz="2000" dirty="0" err="1"/>
              <a:t>Seq</a:t>
            </a:r>
            <a:r>
              <a:rPr lang="en-US" sz="2000" dirty="0"/>
              <a:t> as well as use of General Linear Models to handle complex experimental designs</a:t>
            </a:r>
          </a:p>
          <a:p>
            <a:pPr marL="342900" indent="-342900">
              <a:buFont typeface="Arial"/>
              <a:buChar char="•"/>
            </a:pPr>
            <a:endParaRPr lang="en-US" sz="2000" dirty="0"/>
          </a:p>
          <a:p>
            <a:pPr marL="800100" lvl="1" indent="-342900">
              <a:buFont typeface="Arial"/>
              <a:buChar char="•"/>
            </a:pPr>
            <a:r>
              <a:rPr lang="en-US" sz="2000" dirty="0"/>
              <a:t>Pre-test exclusion of non-variable genes to reduce the number of tests performed</a:t>
            </a:r>
          </a:p>
          <a:p>
            <a:pPr marL="800100" lvl="1" indent="-342900">
              <a:buFont typeface="Arial"/>
              <a:buChar char="•"/>
            </a:pPr>
            <a:r>
              <a:rPr lang="en-US" sz="2000" dirty="0" err="1"/>
              <a:t>Benjamini</a:t>
            </a:r>
            <a:r>
              <a:rPr lang="en-US" sz="2000" dirty="0"/>
              <a:t> and Hochberg correction for FDR for the remaining genes</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
        <p:nvSpPr>
          <p:cNvPr id="4" name="Rectangle 3"/>
          <p:cNvSpPr/>
          <p:nvPr/>
        </p:nvSpPr>
        <p:spPr bwMode="auto">
          <a:xfrm>
            <a:off x="755576" y="1988840"/>
            <a:ext cx="7920880" cy="1152128"/>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
        <p:nvSpPr>
          <p:cNvPr id="5" name="Rectangle 4"/>
          <p:cNvSpPr/>
          <p:nvPr/>
        </p:nvSpPr>
        <p:spPr bwMode="auto">
          <a:xfrm>
            <a:off x="1139576" y="5757336"/>
            <a:ext cx="7344816" cy="360040"/>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
        <p:nvSpPr>
          <p:cNvPr id="6" name="Rectangle 5"/>
          <p:cNvSpPr/>
          <p:nvPr/>
        </p:nvSpPr>
        <p:spPr bwMode="auto">
          <a:xfrm>
            <a:off x="1127596" y="5157192"/>
            <a:ext cx="7332836" cy="617966"/>
          </a:xfrm>
          <a:prstGeom prst="rect">
            <a:avLst/>
          </a:prstGeom>
          <a:noFill/>
          <a:ln w="57150" cap="flat" cmpd="sng" algn="ctr">
            <a:solidFill>
              <a:srgbClr val="EF1F1D"/>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2669546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5" name="TextBox 14"/>
          <p:cNvSpPr txBox="1"/>
          <p:nvPr/>
        </p:nvSpPr>
        <p:spPr>
          <a:xfrm>
            <a:off x="395536" y="2492896"/>
            <a:ext cx="8352928" cy="1015663"/>
          </a:xfrm>
          <a:prstGeom prst="rect">
            <a:avLst/>
          </a:prstGeom>
          <a:noFill/>
          <a:ln>
            <a:noFill/>
          </a:ln>
        </p:spPr>
        <p:txBody>
          <a:bodyPr wrap="square" rtlCol="0">
            <a:spAutoFit/>
          </a:bodyPr>
          <a:lstStyle/>
          <a:p>
            <a:pPr marL="342900" indent="-342900">
              <a:buFont typeface="Arial"/>
              <a:buChar char="•"/>
            </a:pPr>
            <a:r>
              <a:rPr lang="en-US" sz="2000" dirty="0" err="1"/>
              <a:t>ChIP-Seq</a:t>
            </a:r>
            <a:r>
              <a:rPr lang="en-US" sz="2000" dirty="0"/>
              <a:t> = chromatin </a:t>
            </a:r>
            <a:r>
              <a:rPr lang="en-US" sz="2000" dirty="0" err="1"/>
              <a:t>immunoprecipitation</a:t>
            </a:r>
            <a:r>
              <a:rPr lang="en-US" sz="2000" dirty="0"/>
              <a:t> (</a:t>
            </a:r>
            <a:r>
              <a:rPr lang="en-US" sz="2000" dirty="0" err="1"/>
              <a:t>ChIP</a:t>
            </a:r>
            <a:r>
              <a:rPr lang="en-US" sz="2000" dirty="0"/>
              <a:t>) assays with NGS</a:t>
            </a:r>
          </a:p>
          <a:p>
            <a:pPr marL="342900" indent="-342900">
              <a:buFont typeface="Arial"/>
              <a:buChar char="•"/>
            </a:pPr>
            <a:endParaRPr lang="en-US" sz="2000" dirty="0"/>
          </a:p>
          <a:p>
            <a:pPr marL="342900" indent="-342900">
              <a:buFont typeface="Arial"/>
              <a:buChar char="•"/>
            </a:pPr>
            <a:r>
              <a:rPr lang="en-US" sz="2000" dirty="0"/>
              <a:t>Goal is to determine locations of DNA binding for a specific protein</a:t>
            </a:r>
          </a:p>
        </p:txBody>
      </p:sp>
      <p:sp>
        <p:nvSpPr>
          <p:cNvPr id="16" name="TextBox 15"/>
          <p:cNvSpPr txBox="1"/>
          <p:nvPr/>
        </p:nvSpPr>
        <p:spPr>
          <a:xfrm>
            <a:off x="251520" y="1484783"/>
            <a:ext cx="1224136" cy="400110"/>
          </a:xfrm>
          <a:prstGeom prst="rect">
            <a:avLst/>
          </a:prstGeom>
          <a:noFill/>
          <a:ln>
            <a:noFill/>
          </a:ln>
        </p:spPr>
        <p:txBody>
          <a:bodyPr wrap="square" rtlCol="0">
            <a:spAutoFit/>
          </a:bodyPr>
          <a:lstStyle/>
          <a:p>
            <a:r>
              <a:rPr lang="en-US" sz="2000" dirty="0"/>
              <a:t>DNA</a:t>
            </a:r>
          </a:p>
        </p:txBody>
      </p:sp>
      <p:cxnSp>
        <p:nvCxnSpPr>
          <p:cNvPr id="17" name="Straight Connector 16"/>
          <p:cNvCxnSpPr/>
          <p:nvPr/>
        </p:nvCxnSpPr>
        <p:spPr bwMode="auto">
          <a:xfrm>
            <a:off x="1403648" y="1700807"/>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8" name="Rounded Rectangle 17"/>
          <p:cNvSpPr/>
          <p:nvPr/>
        </p:nvSpPr>
        <p:spPr bwMode="auto">
          <a:xfrm>
            <a:off x="3851920"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9" name="Rounded Rectangle 18"/>
          <p:cNvSpPr/>
          <p:nvPr/>
        </p:nvSpPr>
        <p:spPr bwMode="auto">
          <a:xfrm>
            <a:off x="5364088"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6804248" y="1556791"/>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TextBox 20"/>
          <p:cNvSpPr txBox="1"/>
          <p:nvPr/>
        </p:nvSpPr>
        <p:spPr>
          <a:xfrm>
            <a:off x="4067944" y="1508085"/>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2" name="TextBox 21"/>
          <p:cNvSpPr txBox="1"/>
          <p:nvPr/>
        </p:nvSpPr>
        <p:spPr>
          <a:xfrm>
            <a:off x="5652120" y="1506269"/>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3" name="TextBox 22"/>
          <p:cNvSpPr txBox="1"/>
          <p:nvPr/>
        </p:nvSpPr>
        <p:spPr>
          <a:xfrm>
            <a:off x="7092280" y="1506269"/>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87624" y="1412775"/>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460432" y="1412775"/>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1979712" y="1700807"/>
            <a:ext cx="1152128" cy="584776"/>
          </a:xfrm>
          <a:prstGeom prst="rect">
            <a:avLst/>
          </a:prstGeom>
          <a:noFill/>
          <a:ln>
            <a:noFill/>
          </a:ln>
        </p:spPr>
        <p:txBody>
          <a:bodyPr wrap="square" rtlCol="0">
            <a:spAutoFit/>
          </a:bodyPr>
          <a:lstStyle/>
          <a:p>
            <a:r>
              <a:rPr lang="en-US" sz="1600" dirty="0"/>
              <a:t>TF binding site</a:t>
            </a:r>
          </a:p>
        </p:txBody>
      </p:sp>
      <p:sp>
        <p:nvSpPr>
          <p:cNvPr id="27" name="Plaque 26"/>
          <p:cNvSpPr/>
          <p:nvPr/>
        </p:nvSpPr>
        <p:spPr bwMode="auto">
          <a:xfrm rot="21213699">
            <a:off x="1865754" y="1157813"/>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8" name="TextBox 27"/>
          <p:cNvSpPr txBox="1"/>
          <p:nvPr/>
        </p:nvSpPr>
        <p:spPr>
          <a:xfrm>
            <a:off x="1979712" y="1268759"/>
            <a:ext cx="1224136" cy="338554"/>
          </a:xfrm>
          <a:prstGeom prst="rect">
            <a:avLst/>
          </a:prstGeom>
          <a:noFill/>
          <a:ln>
            <a:noFill/>
          </a:ln>
        </p:spPr>
        <p:txBody>
          <a:bodyPr wrap="square" rtlCol="0">
            <a:spAutoFit/>
          </a:bodyPr>
          <a:lstStyle/>
          <a:p>
            <a:r>
              <a:rPr lang="en-US" sz="1600" i="1" dirty="0"/>
              <a:t>TF</a:t>
            </a:r>
          </a:p>
        </p:txBody>
      </p:sp>
    </p:spTree>
    <p:extLst>
      <p:ext uri="{BB962C8B-B14F-4D97-AF65-F5344CB8AC3E}">
        <p14:creationId xmlns:p14="http://schemas.microsoft.com/office/powerpoint/2010/main" val="1142171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29" name="TextBox 28"/>
          <p:cNvSpPr txBox="1"/>
          <p:nvPr/>
        </p:nvSpPr>
        <p:spPr>
          <a:xfrm>
            <a:off x="179512" y="966207"/>
            <a:ext cx="8352928" cy="2246769"/>
          </a:xfrm>
          <a:prstGeom prst="rect">
            <a:avLst/>
          </a:prstGeom>
          <a:noFill/>
          <a:ln>
            <a:noFill/>
          </a:ln>
        </p:spPr>
        <p:txBody>
          <a:bodyPr wrap="square" rtlCol="0">
            <a:spAutoFit/>
          </a:bodyPr>
          <a:lstStyle/>
          <a:p>
            <a:pPr marL="342900" indent="-342900">
              <a:buFont typeface="Arial"/>
              <a:buChar char="•"/>
            </a:pPr>
            <a:r>
              <a:rPr lang="en-US" sz="2000" dirty="0"/>
              <a:t>DNA extracted from cells </a:t>
            </a:r>
            <a:r>
              <a:rPr lang="mr-IN" sz="2000" dirty="0"/>
              <a:t>–</a:t>
            </a:r>
            <a:r>
              <a:rPr lang="en-US" sz="2000" dirty="0"/>
              <a:t> some of the DNA will have proteins attached</a:t>
            </a:r>
          </a:p>
          <a:p>
            <a:pPr marL="342900" indent="-342900">
              <a:buFont typeface="Arial"/>
              <a:buChar char="•"/>
            </a:pPr>
            <a:r>
              <a:rPr lang="en-US" sz="2000" dirty="0"/>
              <a:t>formalin crosslink DNA-protein so proteins cannot fall off</a:t>
            </a:r>
          </a:p>
          <a:p>
            <a:pPr marL="342900" indent="-342900">
              <a:buFont typeface="Arial"/>
              <a:buChar char="•"/>
            </a:pPr>
            <a:r>
              <a:rPr lang="en-US" sz="2000" dirty="0" err="1"/>
              <a:t>sonicate</a:t>
            </a:r>
            <a:r>
              <a:rPr lang="en-US" sz="2000" dirty="0"/>
              <a:t> to destroy DNA not </a:t>
            </a:r>
            <a:r>
              <a:rPr lang="en-US" sz="2000" dirty="0" err="1"/>
              <a:t>crosslinked</a:t>
            </a:r>
            <a:r>
              <a:rPr lang="en-US" sz="2000" dirty="0"/>
              <a:t> to a protein</a:t>
            </a:r>
          </a:p>
          <a:p>
            <a:pPr marL="342900" indent="-342900">
              <a:buFont typeface="Arial"/>
              <a:buChar char="•"/>
            </a:pPr>
            <a:r>
              <a:rPr lang="en-US" sz="2000" dirty="0"/>
              <a:t>aliquot soluble chromatin</a:t>
            </a:r>
          </a:p>
          <a:p>
            <a:pPr marL="342900" indent="-342900">
              <a:buFont typeface="Arial"/>
              <a:buChar char="•"/>
            </a:pPr>
            <a:r>
              <a:rPr lang="en-US" sz="2000" dirty="0" err="1"/>
              <a:t>immuno</a:t>
            </a:r>
            <a:r>
              <a:rPr lang="en-US" sz="2000" dirty="0"/>
              <a:t>-precipitate using an antibody specific to target protein</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pic>
        <p:nvPicPr>
          <p:cNvPr id="2" name="Picture 1" descr="chip.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924944"/>
            <a:ext cx="6732240" cy="3719328"/>
          </a:xfrm>
          <a:prstGeom prst="rect">
            <a:avLst/>
          </a:prstGeom>
        </p:spPr>
      </p:pic>
    </p:spTree>
    <p:extLst>
      <p:ext uri="{BB962C8B-B14F-4D97-AF65-F5344CB8AC3E}">
        <p14:creationId xmlns:p14="http://schemas.microsoft.com/office/powerpoint/2010/main" val="2227040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29" name="TextBox 28"/>
          <p:cNvSpPr txBox="1"/>
          <p:nvPr/>
        </p:nvSpPr>
        <p:spPr>
          <a:xfrm>
            <a:off x="179512" y="1052736"/>
            <a:ext cx="8352928" cy="2554545"/>
          </a:xfrm>
          <a:prstGeom prst="rect">
            <a:avLst/>
          </a:prstGeom>
          <a:noFill/>
          <a:ln>
            <a:noFill/>
          </a:ln>
        </p:spPr>
        <p:txBody>
          <a:bodyPr wrap="square" rtlCol="0">
            <a:spAutoFit/>
          </a:bodyPr>
          <a:lstStyle/>
          <a:p>
            <a:pPr marL="342900" indent="-342900">
              <a:buFont typeface="Arial"/>
              <a:buChar char="•"/>
            </a:pPr>
            <a:r>
              <a:rPr lang="en-US" sz="2000" dirty="0"/>
              <a:t>NGS reads acquired from </a:t>
            </a:r>
            <a:r>
              <a:rPr lang="en-US" sz="2000" dirty="0" err="1"/>
              <a:t>ChIP-Seq</a:t>
            </a:r>
            <a:r>
              <a:rPr lang="en-US" sz="2000" dirty="0"/>
              <a:t> should only be from the locations where the target protein was bound to the genome</a:t>
            </a:r>
          </a:p>
          <a:p>
            <a:pPr marL="342900" indent="-342900">
              <a:buFont typeface="Arial"/>
              <a:buChar char="•"/>
            </a:pPr>
            <a:endParaRPr lang="en-US" sz="2000" dirty="0"/>
          </a:p>
          <a:p>
            <a:pPr marL="342900" indent="-342900">
              <a:buFont typeface="Arial"/>
              <a:buChar char="•"/>
            </a:pPr>
            <a:r>
              <a:rPr lang="en-US" sz="2000" dirty="0"/>
              <a:t>The quality and specificity of the antibody is paramount! </a:t>
            </a:r>
          </a:p>
          <a:p>
            <a:pPr marL="800100" lvl="1" indent="-342900">
              <a:buFont typeface="Arial"/>
              <a:buChar char="•"/>
            </a:pPr>
            <a:r>
              <a:rPr lang="en-US" sz="2000" dirty="0" err="1"/>
              <a:t>ChIP-Seq</a:t>
            </a:r>
            <a:r>
              <a:rPr lang="en-US" sz="2000" dirty="0"/>
              <a:t> data is often noisy due to low rates of non-specificity</a:t>
            </a:r>
          </a:p>
          <a:p>
            <a:pPr marL="342900" indent="-342900">
              <a:buFont typeface="Arial"/>
              <a:buChar char="•"/>
            </a:pPr>
            <a:endParaRPr lang="en-US" sz="2000" dirty="0"/>
          </a:p>
          <a:p>
            <a:pPr marL="342900" indent="-342900">
              <a:buFont typeface="Arial"/>
              <a:buChar char="•"/>
            </a:pPr>
            <a:r>
              <a:rPr lang="en-US" sz="2000" dirty="0"/>
              <a:t>Background noise from incomplete sonication of non-bound DNA is corrected by use of a technical control</a:t>
            </a:r>
          </a:p>
        </p:txBody>
      </p:sp>
      <p:sp>
        <p:nvSpPr>
          <p:cNvPr id="5" name="TextBox 4"/>
          <p:cNvSpPr txBox="1"/>
          <p:nvPr/>
        </p:nvSpPr>
        <p:spPr>
          <a:xfrm>
            <a:off x="323528" y="4206567"/>
            <a:ext cx="3456384" cy="224676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crosslink DNA-protein</a:t>
            </a:r>
          </a:p>
          <a:p>
            <a:pPr marL="342900" indent="-342900">
              <a:buFont typeface="Arial"/>
              <a:buChar char="•"/>
            </a:pPr>
            <a:r>
              <a:rPr lang="en-US" sz="2000" dirty="0" err="1"/>
              <a:t>sonicate</a:t>
            </a:r>
            <a:r>
              <a:rPr lang="en-US" sz="2000" dirty="0"/>
              <a:t> </a:t>
            </a:r>
          </a:p>
          <a:p>
            <a:pPr marL="342900" indent="-342900">
              <a:buFont typeface="Arial"/>
              <a:buChar char="•"/>
            </a:pPr>
            <a:r>
              <a:rPr lang="en-US" sz="2000" dirty="0"/>
              <a:t>aliquot soluble chromatin</a:t>
            </a:r>
          </a:p>
          <a:p>
            <a:pPr marL="342900" indent="-342900">
              <a:buFont typeface="Arial"/>
              <a:buChar char="•"/>
            </a:pPr>
            <a:r>
              <a:rPr lang="en-US" sz="2000" dirty="0" err="1"/>
              <a:t>immuno</a:t>
            </a:r>
            <a:r>
              <a:rPr lang="en-US" sz="2000" dirty="0"/>
              <a:t>-precipitate </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sp>
        <p:nvSpPr>
          <p:cNvPr id="6" name="TextBox 5"/>
          <p:cNvSpPr txBox="1"/>
          <p:nvPr/>
        </p:nvSpPr>
        <p:spPr>
          <a:xfrm>
            <a:off x="5148064" y="4206567"/>
            <a:ext cx="3456384" cy="224676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crosslink DNA-protein</a:t>
            </a:r>
          </a:p>
          <a:p>
            <a:pPr marL="342900" indent="-342900">
              <a:buFont typeface="Arial"/>
              <a:buChar char="•"/>
            </a:pPr>
            <a:r>
              <a:rPr lang="en-US" sz="2000" dirty="0" err="1"/>
              <a:t>sonicate</a:t>
            </a:r>
            <a:r>
              <a:rPr lang="en-US" sz="2000" dirty="0"/>
              <a:t> </a:t>
            </a:r>
          </a:p>
          <a:p>
            <a:pPr marL="342900" indent="-342900">
              <a:buFont typeface="Arial"/>
              <a:buChar char="•"/>
            </a:pPr>
            <a:r>
              <a:rPr lang="en-US" sz="2000" dirty="0"/>
              <a:t>aliquot soluble chromatin</a:t>
            </a:r>
          </a:p>
          <a:p>
            <a:pPr marL="342900" indent="-342900">
              <a:buFont typeface="Arial"/>
              <a:buChar char="•"/>
            </a:pPr>
            <a:r>
              <a:rPr lang="en-US" sz="2000" strike="sngStrike" dirty="0" err="1">
                <a:solidFill>
                  <a:schemeClr val="accent5">
                    <a:lumMod val="75000"/>
                  </a:schemeClr>
                </a:solidFill>
              </a:rPr>
              <a:t>immuno</a:t>
            </a:r>
            <a:r>
              <a:rPr lang="en-US" sz="2000" strike="sngStrike" dirty="0">
                <a:solidFill>
                  <a:schemeClr val="accent5">
                    <a:lumMod val="75000"/>
                  </a:schemeClr>
                </a:solidFill>
              </a:rPr>
              <a:t>-precipitate </a:t>
            </a:r>
          </a:p>
          <a:p>
            <a:pPr marL="342900" indent="-342900">
              <a:buFont typeface="Arial"/>
              <a:buChar char="•"/>
            </a:pPr>
            <a:r>
              <a:rPr lang="en-US" sz="2000" dirty="0"/>
              <a:t>reverse formalin crosslinks</a:t>
            </a:r>
          </a:p>
          <a:p>
            <a:pPr marL="342900" indent="-342900">
              <a:buFont typeface="Arial"/>
              <a:buChar char="•"/>
            </a:pPr>
            <a:r>
              <a:rPr lang="en-US" sz="2000" dirty="0"/>
              <a:t>sequence</a:t>
            </a:r>
          </a:p>
        </p:txBody>
      </p:sp>
      <p:cxnSp>
        <p:nvCxnSpPr>
          <p:cNvPr id="7" name="Straight Connector 6"/>
          <p:cNvCxnSpPr/>
          <p:nvPr/>
        </p:nvCxnSpPr>
        <p:spPr bwMode="auto">
          <a:xfrm>
            <a:off x="3995936" y="5358695"/>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995936" y="4998655"/>
            <a:ext cx="936104" cy="338554"/>
          </a:xfrm>
          <a:prstGeom prst="rect">
            <a:avLst/>
          </a:prstGeom>
          <a:noFill/>
          <a:ln>
            <a:noFill/>
          </a:ln>
        </p:spPr>
        <p:txBody>
          <a:bodyPr wrap="square" rtlCol="0">
            <a:spAutoFit/>
          </a:bodyPr>
          <a:lstStyle/>
          <a:p>
            <a:r>
              <a:rPr lang="en-US" sz="1600" i="1" dirty="0"/>
              <a:t>compare</a:t>
            </a:r>
          </a:p>
        </p:txBody>
      </p:sp>
      <p:sp>
        <p:nvSpPr>
          <p:cNvPr id="10" name="TextBox 9"/>
          <p:cNvSpPr txBox="1"/>
          <p:nvPr/>
        </p:nvSpPr>
        <p:spPr>
          <a:xfrm>
            <a:off x="1547664" y="3774519"/>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1" name="TextBox 10"/>
          <p:cNvSpPr txBox="1"/>
          <p:nvPr/>
        </p:nvSpPr>
        <p:spPr>
          <a:xfrm>
            <a:off x="5508104" y="3774519"/>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Tree>
    <p:extLst>
      <p:ext uri="{BB962C8B-B14F-4D97-AF65-F5344CB8AC3E}">
        <p14:creationId xmlns:p14="http://schemas.microsoft.com/office/powerpoint/2010/main" val="154287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2246769"/>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the Burrows-Wheeler Transform </a:t>
            </a:r>
          </a:p>
          <a:p>
            <a:pPr marL="342900" indent="-342900">
              <a:buFont typeface="Arial"/>
              <a:buChar char="•"/>
            </a:pPr>
            <a:endParaRPr lang="en-US" sz="2000" dirty="0"/>
          </a:p>
          <a:p>
            <a:pPr marL="342900" indent="-342900">
              <a:buFont typeface="Arial"/>
              <a:buChar char="•"/>
            </a:pPr>
            <a:r>
              <a:rPr lang="en-US" sz="2000" dirty="0"/>
              <a:t>Peak finding algorithms are used to find small regions in the genome where the sample has more aligned reads than the technical control</a:t>
            </a:r>
          </a:p>
          <a:p>
            <a:pPr marL="342900" indent="-342900">
              <a:buFont typeface="Arial"/>
              <a:buChar char="•"/>
            </a:pPr>
            <a:endParaRPr lang="en-US" sz="2000" dirty="0"/>
          </a:p>
          <a:p>
            <a:pPr marL="342900" indent="-342900">
              <a:buFont typeface="Arial"/>
              <a:buChar char="•"/>
            </a:pPr>
            <a:endParaRPr lang="en-US" sz="2000" dirty="0"/>
          </a:p>
        </p:txBody>
      </p:sp>
      <p:pic>
        <p:nvPicPr>
          <p:cNvPr id="2" name="Picture 1" descr="tcdd.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26" y="3068960"/>
            <a:ext cx="8176822" cy="3100559"/>
          </a:xfrm>
          <a:prstGeom prst="rect">
            <a:avLst/>
          </a:prstGeom>
        </p:spPr>
      </p:pic>
    </p:spTree>
    <p:extLst>
      <p:ext uri="{BB962C8B-B14F-4D97-AF65-F5344CB8AC3E}">
        <p14:creationId xmlns:p14="http://schemas.microsoft.com/office/powerpoint/2010/main" val="2520629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2554545"/>
          </a:xfrm>
          <a:prstGeom prst="rect">
            <a:avLst/>
          </a:prstGeom>
          <a:noFill/>
          <a:ln>
            <a:noFill/>
          </a:ln>
        </p:spPr>
        <p:txBody>
          <a:bodyPr wrap="square" rtlCol="0">
            <a:spAutoFit/>
          </a:bodyPr>
          <a:lstStyle/>
          <a:p>
            <a:pPr marL="342900" indent="-342900">
              <a:buFont typeface="Arial"/>
              <a:buChar char="•"/>
            </a:pPr>
            <a:r>
              <a:rPr lang="en-US" sz="2000" dirty="0"/>
              <a:t>For each region found in each sample or input control</a:t>
            </a:r>
            <a:r>
              <a:rPr lang="en-US" sz="2000"/>
              <a:t>, perform linear </a:t>
            </a:r>
            <a:r>
              <a:rPr lang="en-US" sz="2000" dirty="0"/>
              <a:t>normalization = # reads in region per million mapped reads</a:t>
            </a:r>
          </a:p>
          <a:p>
            <a:pPr marL="342900" indent="-342900">
              <a:buFont typeface="Arial"/>
              <a:buChar char="•"/>
            </a:pPr>
            <a:endParaRPr lang="en-US" sz="2000" dirty="0"/>
          </a:p>
          <a:p>
            <a:pPr marL="342900" indent="-342900">
              <a:buFont typeface="Arial"/>
              <a:buChar char="•"/>
            </a:pPr>
            <a:r>
              <a:rPr lang="en-US" sz="2000" dirty="0"/>
              <a:t>Determine fold enrichment relative to technical control, e.g. for the peak found upstream of CYP1A1</a:t>
            </a:r>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
        <p:nvSpPr>
          <p:cNvPr id="6" name="TextBox 5"/>
          <p:cNvSpPr txBox="1"/>
          <p:nvPr/>
        </p:nvSpPr>
        <p:spPr>
          <a:xfrm>
            <a:off x="323528" y="3342471"/>
            <a:ext cx="3456384" cy="1938992"/>
          </a:xfrm>
          <a:prstGeom prst="rect">
            <a:avLst/>
          </a:prstGeom>
          <a:noFill/>
          <a:ln>
            <a:solidFill>
              <a:schemeClr val="tx1"/>
            </a:solidFill>
          </a:ln>
        </p:spPr>
        <p:txBody>
          <a:bodyPr wrap="square" rtlCol="0">
            <a:spAutoFit/>
          </a:bodyPr>
          <a:lstStyle/>
          <a:p>
            <a:pPr marL="342900" indent="-342900">
              <a:buFont typeface="Arial"/>
              <a:buChar char="•"/>
            </a:pPr>
            <a:r>
              <a:rPr lang="en-US" sz="2000" dirty="0"/>
              <a:t>11,000,000 NGS reads</a:t>
            </a:r>
          </a:p>
          <a:p>
            <a:pPr marL="342900" indent="-342900">
              <a:buFont typeface="Arial"/>
              <a:buChar char="•"/>
            </a:pPr>
            <a:r>
              <a:rPr lang="en-US" sz="2000" dirty="0"/>
              <a:t>8,400,000 mapped reads</a:t>
            </a:r>
          </a:p>
          <a:p>
            <a:pPr marL="342900" indent="-342900">
              <a:buFont typeface="Arial"/>
              <a:buChar char="•"/>
            </a:pPr>
            <a:r>
              <a:rPr lang="en-US" sz="2000" dirty="0"/>
              <a:t>273 reads in peak</a:t>
            </a:r>
          </a:p>
          <a:p>
            <a:pPr marL="342900" indent="-342900">
              <a:buFont typeface="Arial"/>
              <a:buChar char="•"/>
            </a:pPr>
            <a:r>
              <a:rPr lang="en-US" sz="2000" dirty="0"/>
              <a:t>Normalized peak height </a:t>
            </a:r>
            <a:r>
              <a:rPr lang="en-US" sz="2000"/>
              <a:t>= 273 </a:t>
            </a:r>
            <a:r>
              <a:rPr lang="en-US" sz="2000" dirty="0"/>
              <a:t>/ (8400000/1000000) =  32.5 </a:t>
            </a:r>
          </a:p>
        </p:txBody>
      </p:sp>
      <p:sp>
        <p:nvSpPr>
          <p:cNvPr id="7" name="TextBox 6"/>
          <p:cNvSpPr txBox="1"/>
          <p:nvPr/>
        </p:nvSpPr>
        <p:spPr>
          <a:xfrm>
            <a:off x="5148064" y="3342471"/>
            <a:ext cx="3456384" cy="1938992"/>
          </a:xfrm>
          <a:prstGeom prst="rect">
            <a:avLst/>
          </a:prstGeom>
          <a:noFill/>
          <a:ln>
            <a:solidFill>
              <a:schemeClr val="tx1"/>
            </a:solidFill>
          </a:ln>
        </p:spPr>
        <p:txBody>
          <a:bodyPr wrap="square" rtlCol="0">
            <a:spAutoFit/>
          </a:bodyPr>
          <a:lstStyle/>
          <a:p>
            <a:pPr marL="342900" indent="-342900">
              <a:buFont typeface="Arial"/>
              <a:buChar char="•"/>
            </a:pPr>
            <a:r>
              <a:rPr lang="en-US" sz="2000" dirty="0"/>
              <a:t>13,000,000 NGS reads</a:t>
            </a:r>
          </a:p>
          <a:p>
            <a:pPr marL="342900" indent="-342900">
              <a:buFont typeface="Arial"/>
              <a:buChar char="•"/>
            </a:pPr>
            <a:r>
              <a:rPr lang="en-US" sz="2000" dirty="0"/>
              <a:t>7,400,000 mapped reads</a:t>
            </a:r>
          </a:p>
          <a:p>
            <a:pPr marL="342900" indent="-342900">
              <a:buFont typeface="Arial"/>
              <a:buChar char="•"/>
            </a:pPr>
            <a:r>
              <a:rPr lang="en-US" sz="2000" dirty="0"/>
              <a:t>23 reads in peak</a:t>
            </a:r>
          </a:p>
          <a:p>
            <a:pPr marL="342900" indent="-342900">
              <a:buFont typeface="Arial"/>
              <a:buChar char="•"/>
            </a:pPr>
            <a:r>
              <a:rPr lang="en-US" sz="2000" dirty="0"/>
              <a:t>Normalized peak height = 23 / (7400000/1000000) = 3.1</a:t>
            </a:r>
          </a:p>
        </p:txBody>
      </p:sp>
      <p:cxnSp>
        <p:nvCxnSpPr>
          <p:cNvPr id="8" name="Straight Connector 7"/>
          <p:cNvCxnSpPr/>
          <p:nvPr/>
        </p:nvCxnSpPr>
        <p:spPr bwMode="auto">
          <a:xfrm>
            <a:off x="3995936" y="5517232"/>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10" name="TextBox 9"/>
          <p:cNvSpPr txBox="1"/>
          <p:nvPr/>
        </p:nvSpPr>
        <p:spPr>
          <a:xfrm>
            <a:off x="3995936" y="5157192"/>
            <a:ext cx="936104" cy="338554"/>
          </a:xfrm>
          <a:prstGeom prst="rect">
            <a:avLst/>
          </a:prstGeom>
          <a:noFill/>
          <a:ln>
            <a:noFill/>
          </a:ln>
        </p:spPr>
        <p:txBody>
          <a:bodyPr wrap="square" rtlCol="0">
            <a:spAutoFit/>
          </a:bodyPr>
          <a:lstStyle/>
          <a:p>
            <a:r>
              <a:rPr lang="en-US" sz="1600" i="1" dirty="0"/>
              <a:t>compare</a:t>
            </a:r>
          </a:p>
        </p:txBody>
      </p:sp>
      <p:sp>
        <p:nvSpPr>
          <p:cNvPr id="11" name="TextBox 10"/>
          <p:cNvSpPr txBox="1"/>
          <p:nvPr/>
        </p:nvSpPr>
        <p:spPr>
          <a:xfrm>
            <a:off x="1547664" y="2910423"/>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3" name="TextBox 12"/>
          <p:cNvSpPr txBox="1"/>
          <p:nvPr/>
        </p:nvSpPr>
        <p:spPr>
          <a:xfrm>
            <a:off x="5508104" y="2910423"/>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
        <p:nvSpPr>
          <p:cNvPr id="14" name="TextBox 13"/>
          <p:cNvSpPr txBox="1"/>
          <p:nvPr/>
        </p:nvSpPr>
        <p:spPr>
          <a:xfrm>
            <a:off x="3131840" y="5733256"/>
            <a:ext cx="3024336" cy="338554"/>
          </a:xfrm>
          <a:prstGeom prst="rect">
            <a:avLst/>
          </a:prstGeom>
          <a:noFill/>
          <a:ln>
            <a:noFill/>
          </a:ln>
        </p:spPr>
        <p:txBody>
          <a:bodyPr wrap="square" rtlCol="0">
            <a:spAutoFit/>
          </a:bodyPr>
          <a:lstStyle/>
          <a:p>
            <a:r>
              <a:rPr lang="en-US" sz="1600" dirty="0">
                <a:solidFill>
                  <a:srgbClr val="FFFF00"/>
                </a:solidFill>
              </a:rPr>
              <a:t>32.5 / 3.1 = 10.45 fold enrichment</a:t>
            </a:r>
          </a:p>
        </p:txBody>
      </p:sp>
    </p:spTree>
    <p:extLst>
      <p:ext uri="{BB962C8B-B14F-4D97-AF65-F5344CB8AC3E}">
        <p14:creationId xmlns:p14="http://schemas.microsoft.com/office/powerpoint/2010/main" val="21606835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err="1"/>
              <a:t>ChIP-Seq</a:t>
            </a:r>
            <a:endParaRPr lang="en-US" sz="3200" dirty="0"/>
          </a:p>
        </p:txBody>
      </p:sp>
      <p:sp>
        <p:nvSpPr>
          <p:cNvPr id="12" name="TextBox 11"/>
          <p:cNvSpPr txBox="1"/>
          <p:nvPr/>
        </p:nvSpPr>
        <p:spPr>
          <a:xfrm>
            <a:off x="395536" y="1052736"/>
            <a:ext cx="8352928" cy="5016758"/>
          </a:xfrm>
          <a:prstGeom prst="rect">
            <a:avLst/>
          </a:prstGeom>
          <a:noFill/>
          <a:ln>
            <a:noFill/>
          </a:ln>
        </p:spPr>
        <p:txBody>
          <a:bodyPr wrap="square" rtlCol="0">
            <a:spAutoFit/>
          </a:bodyPr>
          <a:lstStyle/>
          <a:p>
            <a:pPr marL="342900" indent="-342900">
              <a:buFont typeface="Arial"/>
              <a:buChar char="•"/>
            </a:pPr>
            <a:r>
              <a:rPr lang="en-US" sz="2000" dirty="0"/>
              <a:t>Most </a:t>
            </a:r>
            <a:r>
              <a:rPr lang="en-US" sz="2000" dirty="0" err="1"/>
              <a:t>ChIP-Seq</a:t>
            </a:r>
            <a:r>
              <a:rPr lang="en-US" sz="2000" dirty="0"/>
              <a:t> papers are exploratory – where are the most enriched regions in the genome?</a:t>
            </a:r>
          </a:p>
          <a:p>
            <a:pPr marL="342900" indent="-342900">
              <a:buFont typeface="Arial"/>
              <a:buChar char="•"/>
            </a:pPr>
            <a:endParaRPr lang="en-US" sz="2000" dirty="0"/>
          </a:p>
          <a:p>
            <a:pPr marL="342900" indent="-342900">
              <a:buFont typeface="Arial"/>
              <a:buChar char="•"/>
            </a:pPr>
            <a:r>
              <a:rPr lang="en-US" sz="2000" dirty="0"/>
              <a:t>Reduced NGS sequencing costs leading to replicated experiments</a:t>
            </a:r>
          </a:p>
          <a:p>
            <a:pPr marL="800100" lvl="1" indent="-342900">
              <a:buFont typeface="Arial"/>
              <a:buChar char="•"/>
            </a:pPr>
            <a:r>
              <a:rPr lang="en-US" sz="2000" dirty="0"/>
              <a:t>Statistical analysis of difference in fold enrichment among sites</a:t>
            </a:r>
          </a:p>
          <a:p>
            <a:pPr marL="800100" lvl="1" indent="-342900">
              <a:buFont typeface="Arial"/>
              <a:buChar char="•"/>
            </a:pPr>
            <a:r>
              <a:rPr lang="en-US" sz="2000" dirty="0"/>
              <a:t>Familiar false discovery rate issues</a:t>
            </a:r>
          </a:p>
          <a:p>
            <a:pPr marL="800100" lvl="1" indent="-342900">
              <a:buFont typeface="Arial"/>
              <a:buChar char="•"/>
            </a:pPr>
            <a:endParaRPr lang="en-US" sz="2000" dirty="0"/>
          </a:p>
          <a:p>
            <a:pPr marL="342900" indent="-342900">
              <a:buFont typeface="Arial"/>
              <a:buChar char="•"/>
            </a:pPr>
            <a:r>
              <a:rPr lang="en-US" sz="2000" dirty="0"/>
              <a:t>Enriched sites of interests undergo secondary analysis</a:t>
            </a:r>
          </a:p>
          <a:p>
            <a:pPr marL="800100" lvl="1" indent="-342900">
              <a:buFont typeface="Arial"/>
              <a:buChar char="•"/>
            </a:pPr>
            <a:r>
              <a:rPr lang="en-US" sz="2000" dirty="0"/>
              <a:t>What genes are they upstream of? Does this help elucidate the regulatory role of the target protein?</a:t>
            </a:r>
          </a:p>
          <a:p>
            <a:pPr marL="800100" lvl="1" indent="-342900">
              <a:buFont typeface="Arial"/>
              <a:buChar char="•"/>
            </a:pPr>
            <a:r>
              <a:rPr lang="en-US" sz="2000" dirty="0"/>
              <a:t>What are the sequences of the putative binding sites? Can we build a PSSM to search for more such binding sites in genomes?</a:t>
            </a:r>
          </a:p>
          <a:p>
            <a:pPr marL="800100" lvl="1" indent="-342900">
              <a:buFont typeface="Arial"/>
              <a:buChar char="•"/>
            </a:pPr>
            <a:r>
              <a:rPr lang="en-US" sz="2000" dirty="0"/>
              <a:t>Experimental validation by site-directed mutation</a:t>
            </a:r>
          </a:p>
          <a:p>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1429787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15" name="TextBox 14"/>
          <p:cNvSpPr txBox="1"/>
          <p:nvPr/>
        </p:nvSpPr>
        <p:spPr>
          <a:xfrm>
            <a:off x="395536" y="2668850"/>
            <a:ext cx="8352928" cy="2554545"/>
          </a:xfrm>
          <a:prstGeom prst="rect">
            <a:avLst/>
          </a:prstGeom>
          <a:noFill/>
          <a:ln>
            <a:noFill/>
          </a:ln>
        </p:spPr>
        <p:txBody>
          <a:bodyPr wrap="square" rtlCol="0">
            <a:spAutoFit/>
          </a:bodyPr>
          <a:lstStyle/>
          <a:p>
            <a:pPr marL="342900" indent="-342900">
              <a:buFont typeface="Arial"/>
              <a:buChar char="•"/>
            </a:pPr>
            <a:r>
              <a:rPr lang="en-US" sz="2000" dirty="0"/>
              <a:t>The goal of this method is to detected methylated regions in the genome</a:t>
            </a:r>
          </a:p>
          <a:p>
            <a:pPr marL="342900" indent="-342900">
              <a:buFont typeface="Arial"/>
              <a:buChar char="•"/>
            </a:pPr>
            <a:endParaRPr lang="en-US" sz="2000" dirty="0"/>
          </a:p>
          <a:p>
            <a:pPr marL="342900" indent="-342900">
              <a:buFont typeface="Arial"/>
              <a:buChar char="•"/>
            </a:pPr>
            <a:r>
              <a:rPr lang="en-US" sz="2000" dirty="0"/>
              <a:t>Combining these data with RNA-</a:t>
            </a:r>
            <a:r>
              <a:rPr lang="en-US" sz="2000" dirty="0" err="1"/>
              <a:t>Seq</a:t>
            </a:r>
            <a:r>
              <a:rPr lang="en-US" sz="2000" dirty="0"/>
              <a:t> and </a:t>
            </a:r>
            <a:r>
              <a:rPr lang="en-US" sz="2000" dirty="0" err="1"/>
              <a:t>ChIP-Seq</a:t>
            </a:r>
            <a:r>
              <a:rPr lang="en-US" sz="2000" dirty="0"/>
              <a:t> among tissues or experimental conditions can lead to a comprehensive understanding of gene regulation</a:t>
            </a:r>
          </a:p>
          <a:p>
            <a:pPr marL="342900" indent="-342900">
              <a:buFont typeface="Arial"/>
              <a:buChar char="•"/>
            </a:pPr>
            <a:endParaRPr lang="en-US" sz="2000" dirty="0"/>
          </a:p>
          <a:p>
            <a:pPr marL="342900" indent="-342900">
              <a:buFont typeface="Arial"/>
              <a:buChar char="•"/>
            </a:pPr>
            <a:r>
              <a:rPr lang="en-US" sz="2000" dirty="0"/>
              <a:t>Whole genome bisulfite sequencing (WGBS) to assess differences in genome-wide cytosine methylation patterns, including </a:t>
            </a:r>
            <a:r>
              <a:rPr lang="en-US" sz="2000" dirty="0" err="1"/>
              <a:t>CpG</a:t>
            </a:r>
            <a:r>
              <a:rPr lang="en-US" sz="2000" dirty="0"/>
              <a:t>, CHH, &amp; CHG</a:t>
            </a:r>
          </a:p>
        </p:txBody>
      </p:sp>
      <p:sp>
        <p:nvSpPr>
          <p:cNvPr id="29" name="TextBox 28"/>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30" name="Straight Connector 29"/>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1" name="Rounded Rectangle 30"/>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Rounded Rectangle 31"/>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3" name="Rounded Rectangle 32"/>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4" name="TextBox 33"/>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5" name="TextBox 34"/>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6" name="TextBox 35"/>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37" name="TextBox 36"/>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38" name="TextBox 37"/>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9" name="TextBox 38"/>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40" name="Plaque 39"/>
          <p:cNvSpPr/>
          <p:nvPr/>
        </p:nvSpPr>
        <p:spPr bwMode="auto">
          <a:xfrm rot="21213699">
            <a:off x="1649729" y="1013797"/>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1" name="TextBox 40"/>
          <p:cNvSpPr txBox="1"/>
          <p:nvPr/>
        </p:nvSpPr>
        <p:spPr>
          <a:xfrm>
            <a:off x="1763687" y="1124743"/>
            <a:ext cx="1224136" cy="338554"/>
          </a:xfrm>
          <a:prstGeom prst="rect">
            <a:avLst/>
          </a:prstGeom>
          <a:noFill/>
          <a:ln>
            <a:noFill/>
          </a:ln>
        </p:spPr>
        <p:txBody>
          <a:bodyPr wrap="square" rtlCol="0">
            <a:spAutoFit/>
          </a:bodyPr>
          <a:lstStyle/>
          <a:p>
            <a:r>
              <a:rPr lang="en-US" sz="1600" i="1" dirty="0"/>
              <a:t>TF</a:t>
            </a:r>
          </a:p>
        </p:txBody>
      </p:sp>
      <p:sp>
        <p:nvSpPr>
          <p:cNvPr id="42" name="Explosion 1 41"/>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3" name="Explosion 1 42"/>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4" name="Explosion 1 43"/>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Explosion 1 44"/>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6" name="Explosion 1 45"/>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7" name="Explosion 1 46"/>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8" name="TextBox 47"/>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Tree>
    <p:extLst>
      <p:ext uri="{BB962C8B-B14F-4D97-AF65-F5344CB8AC3E}">
        <p14:creationId xmlns:p14="http://schemas.microsoft.com/office/powerpoint/2010/main" val="14013460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9" name="TextBox 28"/>
          <p:cNvSpPr txBox="1"/>
          <p:nvPr/>
        </p:nvSpPr>
        <p:spPr>
          <a:xfrm>
            <a:off x="179512" y="1052736"/>
            <a:ext cx="8352928" cy="1631216"/>
          </a:xfrm>
          <a:prstGeom prst="rect">
            <a:avLst/>
          </a:prstGeom>
          <a:noFill/>
          <a:ln>
            <a:noFill/>
          </a:ln>
        </p:spPr>
        <p:txBody>
          <a:bodyPr wrap="square" rtlCol="0">
            <a:spAutoFit/>
          </a:bodyPr>
          <a:lstStyle/>
          <a:p>
            <a:pPr marL="342900" indent="-342900">
              <a:buFont typeface="Arial"/>
              <a:buChar char="•"/>
            </a:pPr>
            <a:r>
              <a:rPr lang="en-US" sz="2000" dirty="0"/>
              <a:t>Bisulfite-</a:t>
            </a:r>
            <a:r>
              <a:rPr lang="en-US" sz="2000" dirty="0" err="1"/>
              <a:t>Seq</a:t>
            </a:r>
            <a:r>
              <a:rPr lang="en-US" sz="2000" dirty="0"/>
              <a:t> is essentially a whole genome shotgun sequencing method, i.e. sampling </a:t>
            </a:r>
            <a:r>
              <a:rPr lang="en-US" sz="2000" dirty="0" err="1"/>
              <a:t>Illumina</a:t>
            </a:r>
            <a:r>
              <a:rPr lang="en-US" sz="2000" dirty="0"/>
              <a:t> mate-pairs throughout the genome</a:t>
            </a:r>
          </a:p>
          <a:p>
            <a:pPr marL="342900" indent="-342900">
              <a:buFont typeface="Arial"/>
              <a:buChar char="•"/>
            </a:pPr>
            <a:endParaRPr lang="en-US" sz="2000" dirty="0"/>
          </a:p>
          <a:p>
            <a:pPr marL="342900" indent="-342900">
              <a:buFont typeface="Arial"/>
              <a:buChar char="•"/>
            </a:pPr>
            <a:r>
              <a:rPr lang="en-US" sz="2000" dirty="0"/>
              <a:t>However, bisulfite conversion during library preparation changes </a:t>
            </a:r>
            <a:r>
              <a:rPr lang="en-US" sz="2000" dirty="0" err="1"/>
              <a:t>unmethylated</a:t>
            </a:r>
            <a:r>
              <a:rPr lang="en-US" sz="2000" dirty="0"/>
              <a:t> </a:t>
            </a:r>
            <a:r>
              <a:rPr lang="en-US" sz="2000" dirty="0" err="1"/>
              <a:t>cytosines</a:t>
            </a:r>
            <a:r>
              <a:rPr lang="en-US" sz="2000" dirty="0"/>
              <a:t> to uracil</a:t>
            </a:r>
          </a:p>
        </p:txBody>
      </p:sp>
      <p:sp>
        <p:nvSpPr>
          <p:cNvPr id="5" name="TextBox 4"/>
          <p:cNvSpPr txBox="1"/>
          <p:nvPr/>
        </p:nvSpPr>
        <p:spPr>
          <a:xfrm>
            <a:off x="323528" y="3429000"/>
            <a:ext cx="3456384" cy="132343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dirty="0"/>
              <a:t>bisulfite treatment</a:t>
            </a:r>
          </a:p>
          <a:p>
            <a:pPr marL="342900" indent="-342900">
              <a:buFont typeface="Arial"/>
              <a:buChar char="•"/>
            </a:pPr>
            <a:r>
              <a:rPr lang="en-US" sz="2000" dirty="0"/>
              <a:t>genome library construction</a:t>
            </a:r>
          </a:p>
          <a:p>
            <a:pPr marL="342900" indent="-342900">
              <a:buFont typeface="Arial"/>
              <a:buChar char="•"/>
            </a:pPr>
            <a:r>
              <a:rPr lang="en-US" sz="2000" dirty="0"/>
              <a:t>sequence</a:t>
            </a:r>
          </a:p>
        </p:txBody>
      </p:sp>
      <p:sp>
        <p:nvSpPr>
          <p:cNvPr id="6" name="TextBox 5"/>
          <p:cNvSpPr txBox="1"/>
          <p:nvPr/>
        </p:nvSpPr>
        <p:spPr>
          <a:xfrm>
            <a:off x="5148064" y="3429000"/>
            <a:ext cx="3456384" cy="1323439"/>
          </a:xfrm>
          <a:prstGeom prst="rect">
            <a:avLst/>
          </a:prstGeom>
          <a:noFill/>
          <a:ln>
            <a:solidFill>
              <a:schemeClr val="tx1"/>
            </a:solidFill>
          </a:ln>
        </p:spPr>
        <p:txBody>
          <a:bodyPr wrap="square" rtlCol="0">
            <a:spAutoFit/>
          </a:bodyPr>
          <a:lstStyle/>
          <a:p>
            <a:pPr marL="342900" indent="-342900">
              <a:buFont typeface="Arial"/>
              <a:buChar char="•"/>
            </a:pPr>
            <a:r>
              <a:rPr lang="en-US" sz="2000" dirty="0"/>
              <a:t>DNA extracted from cells</a:t>
            </a:r>
          </a:p>
          <a:p>
            <a:pPr marL="342900" indent="-342900">
              <a:buFont typeface="Arial"/>
              <a:buChar char="•"/>
            </a:pPr>
            <a:r>
              <a:rPr lang="en-US" sz="2000" strike="sngStrike" dirty="0">
                <a:solidFill>
                  <a:schemeClr val="accent5">
                    <a:lumMod val="75000"/>
                  </a:schemeClr>
                </a:solidFill>
              </a:rPr>
              <a:t>bisulfite treatment</a:t>
            </a:r>
          </a:p>
          <a:p>
            <a:pPr marL="342900" indent="-342900">
              <a:buFont typeface="Arial"/>
              <a:buChar char="•"/>
            </a:pPr>
            <a:r>
              <a:rPr lang="en-US" sz="2000" dirty="0"/>
              <a:t>genome library construction</a:t>
            </a:r>
          </a:p>
          <a:p>
            <a:pPr marL="342900" indent="-342900">
              <a:buFont typeface="Arial"/>
              <a:buChar char="•"/>
            </a:pPr>
            <a:r>
              <a:rPr lang="en-US" sz="2000" dirty="0"/>
              <a:t>sequence</a:t>
            </a:r>
          </a:p>
        </p:txBody>
      </p:sp>
      <p:cxnSp>
        <p:nvCxnSpPr>
          <p:cNvPr id="7" name="Straight Connector 6"/>
          <p:cNvCxnSpPr/>
          <p:nvPr/>
        </p:nvCxnSpPr>
        <p:spPr bwMode="auto">
          <a:xfrm>
            <a:off x="3995936" y="4293096"/>
            <a:ext cx="1008112" cy="0"/>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8" name="TextBox 7"/>
          <p:cNvSpPr txBox="1"/>
          <p:nvPr/>
        </p:nvSpPr>
        <p:spPr>
          <a:xfrm>
            <a:off x="3995936" y="3933056"/>
            <a:ext cx="936104" cy="338554"/>
          </a:xfrm>
          <a:prstGeom prst="rect">
            <a:avLst/>
          </a:prstGeom>
          <a:noFill/>
          <a:ln>
            <a:noFill/>
          </a:ln>
        </p:spPr>
        <p:txBody>
          <a:bodyPr wrap="square" rtlCol="0">
            <a:spAutoFit/>
          </a:bodyPr>
          <a:lstStyle/>
          <a:p>
            <a:r>
              <a:rPr lang="en-US" sz="1600" i="1" dirty="0"/>
              <a:t>compare</a:t>
            </a:r>
          </a:p>
        </p:txBody>
      </p:sp>
      <p:sp>
        <p:nvSpPr>
          <p:cNvPr id="10" name="TextBox 9"/>
          <p:cNvSpPr txBox="1"/>
          <p:nvPr/>
        </p:nvSpPr>
        <p:spPr>
          <a:xfrm>
            <a:off x="1547664" y="2996952"/>
            <a:ext cx="1440160" cy="338554"/>
          </a:xfrm>
          <a:prstGeom prst="rect">
            <a:avLst/>
          </a:prstGeom>
          <a:noFill/>
          <a:ln>
            <a:noFill/>
          </a:ln>
        </p:spPr>
        <p:txBody>
          <a:bodyPr wrap="square" rtlCol="0">
            <a:spAutoFit/>
          </a:bodyPr>
          <a:lstStyle/>
          <a:p>
            <a:r>
              <a:rPr lang="en-US" sz="1600" b="1" dirty="0">
                <a:solidFill>
                  <a:srgbClr val="FFFF00"/>
                </a:solidFill>
              </a:rPr>
              <a:t>SAMPLE</a:t>
            </a:r>
          </a:p>
        </p:txBody>
      </p:sp>
      <p:sp>
        <p:nvSpPr>
          <p:cNvPr id="11" name="TextBox 10"/>
          <p:cNvSpPr txBox="1"/>
          <p:nvPr/>
        </p:nvSpPr>
        <p:spPr>
          <a:xfrm>
            <a:off x="5508104" y="2996952"/>
            <a:ext cx="2880320" cy="338554"/>
          </a:xfrm>
          <a:prstGeom prst="rect">
            <a:avLst/>
          </a:prstGeom>
          <a:noFill/>
          <a:ln>
            <a:noFill/>
          </a:ln>
        </p:spPr>
        <p:txBody>
          <a:bodyPr wrap="square" rtlCol="0">
            <a:spAutoFit/>
          </a:bodyPr>
          <a:lstStyle/>
          <a:p>
            <a:r>
              <a:rPr lang="en-US" sz="1600" b="1" dirty="0">
                <a:solidFill>
                  <a:srgbClr val="FFFF00"/>
                </a:solidFill>
              </a:rPr>
              <a:t>TECHNICAL CONTROL</a:t>
            </a:r>
          </a:p>
        </p:txBody>
      </p:sp>
      <p:sp>
        <p:nvSpPr>
          <p:cNvPr id="13" name="TextBox 12"/>
          <p:cNvSpPr txBox="1"/>
          <p:nvPr/>
        </p:nvSpPr>
        <p:spPr>
          <a:xfrm>
            <a:off x="179512" y="5182160"/>
            <a:ext cx="8352928" cy="1323439"/>
          </a:xfrm>
          <a:prstGeom prst="rect">
            <a:avLst/>
          </a:prstGeom>
          <a:noFill/>
          <a:ln>
            <a:noFill/>
          </a:ln>
        </p:spPr>
        <p:txBody>
          <a:bodyPr wrap="square" rtlCol="0">
            <a:spAutoFit/>
          </a:bodyPr>
          <a:lstStyle/>
          <a:p>
            <a:pPr marL="342900" indent="-342900">
              <a:buFont typeface="Arial"/>
              <a:buChar char="•"/>
            </a:pPr>
            <a:r>
              <a:rPr lang="en-US" sz="2000" dirty="0"/>
              <a:t>methylated </a:t>
            </a:r>
            <a:r>
              <a:rPr lang="en-US" sz="2000" dirty="0" err="1"/>
              <a:t>cytosines</a:t>
            </a:r>
            <a:r>
              <a:rPr lang="en-US" sz="2000" dirty="0"/>
              <a:t>: the sample will have </a:t>
            </a:r>
            <a:r>
              <a:rPr lang="en-US" sz="2000" dirty="0" err="1"/>
              <a:t>cytosines</a:t>
            </a:r>
            <a:r>
              <a:rPr lang="en-US" sz="2000" dirty="0"/>
              <a:t> (C) and the technical control will have </a:t>
            </a:r>
            <a:r>
              <a:rPr lang="en-US" sz="2000" dirty="0" err="1"/>
              <a:t>cytosines</a:t>
            </a:r>
            <a:r>
              <a:rPr lang="en-US" sz="2000" dirty="0"/>
              <a:t> (C)</a:t>
            </a:r>
          </a:p>
          <a:p>
            <a:pPr marL="342900" indent="-342900">
              <a:buFont typeface="Arial"/>
              <a:buChar char="•"/>
            </a:pPr>
            <a:r>
              <a:rPr lang="en-US" sz="2000" dirty="0" err="1"/>
              <a:t>unmethylated</a:t>
            </a:r>
            <a:r>
              <a:rPr lang="en-US" sz="2000" dirty="0"/>
              <a:t> </a:t>
            </a:r>
            <a:r>
              <a:rPr lang="en-US" sz="2000" dirty="0" err="1"/>
              <a:t>cytosines</a:t>
            </a:r>
            <a:r>
              <a:rPr lang="en-US" sz="2000" dirty="0"/>
              <a:t>: the sample will have </a:t>
            </a:r>
            <a:r>
              <a:rPr lang="en-US" sz="2000" dirty="0" err="1"/>
              <a:t>thymines</a:t>
            </a:r>
            <a:r>
              <a:rPr lang="en-US" sz="2000" dirty="0"/>
              <a:t> (T) while the technical control will have </a:t>
            </a:r>
            <a:r>
              <a:rPr lang="en-US" sz="2000" dirty="0" err="1"/>
              <a:t>cytosines</a:t>
            </a:r>
            <a:r>
              <a:rPr lang="en-US" sz="2000" dirty="0"/>
              <a:t> (C) </a:t>
            </a:r>
          </a:p>
        </p:txBody>
      </p:sp>
    </p:spTree>
    <p:extLst>
      <p:ext uri="{BB962C8B-B14F-4D97-AF65-F5344CB8AC3E}">
        <p14:creationId xmlns:p14="http://schemas.microsoft.com/office/powerpoint/2010/main" val="2068862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 name="TextBox 1"/>
          <p:cNvSpPr txBox="1"/>
          <p:nvPr/>
        </p:nvSpPr>
        <p:spPr>
          <a:xfrm>
            <a:off x="3473670" y="1311151"/>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2" name="TextBox 11"/>
          <p:cNvSpPr txBox="1"/>
          <p:nvPr/>
        </p:nvSpPr>
        <p:spPr>
          <a:xfrm>
            <a:off x="3473670" y="2103239"/>
            <a:ext cx="4986762" cy="461665"/>
          </a:xfrm>
          <a:prstGeom prst="rect">
            <a:avLst/>
          </a:prstGeom>
          <a:noFill/>
        </p:spPr>
        <p:txBody>
          <a:bodyPr wrap="none" rtlCol="0">
            <a:spAutoFit/>
          </a:bodyPr>
          <a:lstStyle/>
          <a:p>
            <a:r>
              <a:rPr lang="en-US" dirty="0">
                <a:latin typeface="Courier New"/>
                <a:cs typeface="Courier New"/>
              </a:rPr>
              <a:t>ACGATTATGCTTTGTTCAGTTAATTG</a:t>
            </a:r>
          </a:p>
        </p:txBody>
      </p:sp>
      <p:sp>
        <p:nvSpPr>
          <p:cNvPr id="14" name="TextBox 13"/>
          <p:cNvSpPr txBox="1"/>
          <p:nvPr/>
        </p:nvSpPr>
        <p:spPr>
          <a:xfrm>
            <a:off x="3473670" y="2967335"/>
            <a:ext cx="4986762" cy="461665"/>
          </a:xfrm>
          <a:prstGeom prst="rect">
            <a:avLst/>
          </a:prstGeom>
          <a:noFill/>
        </p:spPr>
        <p:txBody>
          <a:bodyPr wrap="none" rtlCol="0">
            <a:spAutoFit/>
          </a:bodyPr>
          <a:lstStyle/>
          <a:p>
            <a:r>
              <a:rPr lang="en-US" dirty="0">
                <a:latin typeface="Courier New"/>
                <a:cs typeface="Courier New"/>
              </a:rPr>
              <a:t>ACGACTACGCCTTGCCCAGTCAACTG</a:t>
            </a:r>
          </a:p>
        </p:txBody>
      </p:sp>
      <p:sp>
        <p:nvSpPr>
          <p:cNvPr id="16" name="TextBox 15"/>
          <p:cNvSpPr txBox="1"/>
          <p:nvPr/>
        </p:nvSpPr>
        <p:spPr>
          <a:xfrm>
            <a:off x="3743844" y="122071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7" name="TextBox 16"/>
          <p:cNvSpPr txBox="1"/>
          <p:nvPr/>
        </p:nvSpPr>
        <p:spPr>
          <a:xfrm>
            <a:off x="5220072"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8" name="TextBox 17"/>
          <p:cNvSpPr txBox="1"/>
          <p:nvPr/>
        </p:nvSpPr>
        <p:spPr>
          <a:xfrm>
            <a:off x="6476111"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3" name="TextBox 2"/>
          <p:cNvSpPr txBox="1"/>
          <p:nvPr/>
        </p:nvSpPr>
        <p:spPr>
          <a:xfrm>
            <a:off x="705922" y="1340768"/>
            <a:ext cx="2569934" cy="461665"/>
          </a:xfrm>
          <a:prstGeom prst="rect">
            <a:avLst/>
          </a:prstGeom>
          <a:noFill/>
        </p:spPr>
        <p:txBody>
          <a:bodyPr wrap="none" rtlCol="0">
            <a:spAutoFit/>
          </a:bodyPr>
          <a:lstStyle/>
          <a:p>
            <a:r>
              <a:rPr lang="en-US" dirty="0"/>
              <a:t>in the sample DNA</a:t>
            </a:r>
          </a:p>
        </p:txBody>
      </p:sp>
      <p:sp>
        <p:nvSpPr>
          <p:cNvPr id="19" name="TextBox 18"/>
          <p:cNvSpPr txBox="1"/>
          <p:nvPr/>
        </p:nvSpPr>
        <p:spPr>
          <a:xfrm>
            <a:off x="1007540" y="2103239"/>
            <a:ext cx="2313454" cy="461665"/>
          </a:xfrm>
          <a:prstGeom prst="rect">
            <a:avLst/>
          </a:prstGeom>
          <a:noFill/>
        </p:spPr>
        <p:txBody>
          <a:bodyPr wrap="none" rtlCol="0">
            <a:spAutoFit/>
          </a:bodyPr>
          <a:lstStyle/>
          <a:p>
            <a:r>
              <a:rPr lang="en-US" dirty="0"/>
              <a:t>bisulfite </a:t>
            </a:r>
            <a:r>
              <a:rPr lang="en-US" dirty="0" err="1"/>
              <a:t>seq</a:t>
            </a:r>
            <a:r>
              <a:rPr lang="en-US" dirty="0"/>
              <a:t> data</a:t>
            </a:r>
          </a:p>
        </p:txBody>
      </p:sp>
      <p:sp>
        <p:nvSpPr>
          <p:cNvPr id="20" name="TextBox 19"/>
          <p:cNvSpPr txBox="1"/>
          <p:nvPr/>
        </p:nvSpPr>
        <p:spPr>
          <a:xfrm>
            <a:off x="410969" y="2967335"/>
            <a:ext cx="2864887" cy="461665"/>
          </a:xfrm>
          <a:prstGeom prst="rect">
            <a:avLst/>
          </a:prstGeom>
          <a:noFill/>
        </p:spPr>
        <p:txBody>
          <a:bodyPr wrap="none" rtlCol="0">
            <a:spAutoFit/>
          </a:bodyPr>
          <a:lstStyle/>
          <a:p>
            <a:r>
              <a:rPr lang="en-US" dirty="0"/>
              <a:t>input control </a:t>
            </a:r>
            <a:r>
              <a:rPr lang="en-US" dirty="0" err="1"/>
              <a:t>seq</a:t>
            </a:r>
            <a:r>
              <a:rPr lang="en-US" dirty="0"/>
              <a:t> data</a:t>
            </a:r>
          </a:p>
        </p:txBody>
      </p:sp>
      <p:sp>
        <p:nvSpPr>
          <p:cNvPr id="53" name="TextBox 52"/>
          <p:cNvSpPr txBox="1"/>
          <p:nvPr/>
        </p:nvSpPr>
        <p:spPr>
          <a:xfrm>
            <a:off x="107504" y="6156592"/>
            <a:ext cx="9036496" cy="584776"/>
          </a:xfrm>
          <a:prstGeom prst="rect">
            <a:avLst/>
          </a:prstGeom>
          <a:noFill/>
          <a:ln>
            <a:noFill/>
          </a:ln>
        </p:spPr>
        <p:txBody>
          <a:bodyPr wrap="square" rtlCol="0">
            <a:spAutoFit/>
          </a:bodyPr>
          <a:lstStyle/>
          <a:p>
            <a:r>
              <a:rPr lang="en-US" sz="1600" dirty="0"/>
              <a:t>methylated </a:t>
            </a:r>
            <a:r>
              <a:rPr lang="en-US" sz="1600" dirty="0" err="1"/>
              <a:t>cytosines</a:t>
            </a:r>
            <a:r>
              <a:rPr lang="en-US" sz="1600" dirty="0"/>
              <a:t>: sample will have </a:t>
            </a:r>
            <a:r>
              <a:rPr lang="en-US" sz="1600" dirty="0" err="1"/>
              <a:t>cytosines</a:t>
            </a:r>
            <a:r>
              <a:rPr lang="en-US" sz="1600" dirty="0"/>
              <a:t> (C) and the technical control will have </a:t>
            </a:r>
            <a:r>
              <a:rPr lang="en-US" sz="1600" dirty="0" err="1"/>
              <a:t>cytosines</a:t>
            </a:r>
            <a:r>
              <a:rPr lang="en-US" sz="1600" dirty="0"/>
              <a:t> (C)</a:t>
            </a:r>
          </a:p>
          <a:p>
            <a:r>
              <a:rPr lang="en-US" sz="1600" dirty="0" err="1"/>
              <a:t>unmethylated</a:t>
            </a:r>
            <a:r>
              <a:rPr lang="en-US" sz="1600" dirty="0"/>
              <a:t> </a:t>
            </a:r>
            <a:r>
              <a:rPr lang="en-US" sz="1600" dirty="0" err="1"/>
              <a:t>cytosines</a:t>
            </a:r>
            <a:r>
              <a:rPr lang="en-US" sz="1600" dirty="0"/>
              <a:t>: sample will have </a:t>
            </a:r>
            <a:r>
              <a:rPr lang="en-US" sz="1600" dirty="0" err="1"/>
              <a:t>thymines</a:t>
            </a:r>
            <a:r>
              <a:rPr lang="en-US" sz="1600" dirty="0"/>
              <a:t> (T) while the technical control will have </a:t>
            </a:r>
            <a:r>
              <a:rPr lang="en-US" sz="1600" dirty="0" err="1"/>
              <a:t>cytosines</a:t>
            </a:r>
            <a:r>
              <a:rPr lang="en-US" sz="1600" dirty="0"/>
              <a:t> (C) </a:t>
            </a:r>
          </a:p>
        </p:txBody>
      </p:sp>
    </p:spTree>
    <p:extLst>
      <p:ext uri="{BB962C8B-B14F-4D97-AF65-F5344CB8AC3E}">
        <p14:creationId xmlns:p14="http://schemas.microsoft.com/office/powerpoint/2010/main" val="2330075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sp>
        <p:nvSpPr>
          <p:cNvPr id="5" name="TextBox 4"/>
          <p:cNvSpPr txBox="1"/>
          <p:nvPr/>
        </p:nvSpPr>
        <p:spPr>
          <a:xfrm>
            <a:off x="1259632" y="3789040"/>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11760" y="4005064"/>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TextBox 10"/>
          <p:cNvSpPr txBox="1"/>
          <p:nvPr/>
        </p:nvSpPr>
        <p:spPr>
          <a:xfrm>
            <a:off x="6300192" y="3810526"/>
            <a:ext cx="2088232" cy="338554"/>
          </a:xfrm>
          <a:prstGeom prst="rect">
            <a:avLst/>
          </a:prstGeom>
          <a:noFill/>
          <a:ln>
            <a:noFill/>
          </a:ln>
        </p:spPr>
        <p:txBody>
          <a:bodyPr wrap="square" rtlCol="0">
            <a:spAutoFit/>
          </a:bodyPr>
          <a:lstStyle/>
          <a:p>
            <a:r>
              <a:rPr lang="en-US" sz="1600" dirty="0"/>
              <a:t>AAAAAAA</a:t>
            </a:r>
          </a:p>
        </p:txBody>
      </p: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9" name="Rounded Rectangle 18"/>
          <p:cNvSpPr/>
          <p:nvPr/>
        </p:nvSpPr>
        <p:spPr bwMode="auto">
          <a:xfrm>
            <a:off x="2555776"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3707904"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Rounded Rectangle 20"/>
          <p:cNvSpPr/>
          <p:nvPr/>
        </p:nvSpPr>
        <p:spPr bwMode="auto">
          <a:xfrm>
            <a:off x="4860032"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2" name="Plaque 21"/>
          <p:cNvSpPr/>
          <p:nvPr/>
        </p:nvSpPr>
        <p:spPr bwMode="auto">
          <a:xfrm rot="372142">
            <a:off x="5179577" y="5444548"/>
            <a:ext cx="1366621" cy="851996"/>
          </a:xfrm>
          <a:prstGeom prst="plaque">
            <a:avLst/>
          </a:prstGeom>
          <a:solidFill>
            <a:srgbClr val="CCFFCC"/>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2195736" y="3717032"/>
            <a:ext cx="432048" cy="338554"/>
          </a:xfrm>
          <a:prstGeom prst="rect">
            <a:avLst/>
          </a:prstGeom>
          <a:noFill/>
          <a:ln>
            <a:noFill/>
          </a:ln>
        </p:spPr>
        <p:txBody>
          <a:bodyPr wrap="square" rtlCol="0">
            <a:spAutoFit/>
          </a:bodyPr>
          <a:lstStyle/>
          <a:p>
            <a:r>
              <a:rPr lang="en-US" sz="1600" dirty="0"/>
              <a:t>5’</a:t>
            </a:r>
          </a:p>
        </p:txBody>
      </p:sp>
      <p:sp>
        <p:nvSpPr>
          <p:cNvPr id="27" name="TextBox 26"/>
          <p:cNvSpPr txBox="1"/>
          <p:nvPr/>
        </p:nvSpPr>
        <p:spPr>
          <a:xfrm>
            <a:off x="7380312" y="3717032"/>
            <a:ext cx="432048" cy="338554"/>
          </a:xfrm>
          <a:prstGeom prst="rect">
            <a:avLst/>
          </a:prstGeom>
          <a:noFill/>
          <a:ln>
            <a:noFill/>
          </a:ln>
        </p:spPr>
        <p:txBody>
          <a:bodyPr wrap="square" rtlCol="0">
            <a:spAutoFit/>
          </a:bodyPr>
          <a:lstStyle/>
          <a:p>
            <a:r>
              <a:rPr lang="en-US" sz="1600" dirty="0"/>
              <a:t>3’</a:t>
            </a:r>
          </a:p>
        </p:txBody>
      </p:sp>
      <p:sp>
        <p:nvSpPr>
          <p:cNvPr id="28" name="TextBox 27"/>
          <p:cNvSpPr txBox="1"/>
          <p:nvPr/>
        </p:nvSpPr>
        <p:spPr>
          <a:xfrm>
            <a:off x="5364088" y="5661248"/>
            <a:ext cx="1224136" cy="400110"/>
          </a:xfrm>
          <a:prstGeom prst="rect">
            <a:avLst/>
          </a:prstGeom>
          <a:noFill/>
          <a:ln>
            <a:noFill/>
          </a:ln>
        </p:spPr>
        <p:txBody>
          <a:bodyPr wrap="square" rtlCol="0">
            <a:spAutoFit/>
          </a:bodyPr>
          <a:lstStyle/>
          <a:p>
            <a:r>
              <a:rPr lang="en-US" sz="2000" dirty="0">
                <a:solidFill>
                  <a:schemeClr val="bg2"/>
                </a:solidFill>
              </a:rPr>
              <a:t>protein</a:t>
            </a:r>
          </a:p>
        </p:txBody>
      </p:sp>
      <p:cxnSp>
        <p:nvCxnSpPr>
          <p:cNvPr id="31" name="Straight Connector 30"/>
          <p:cNvCxnSpPr/>
          <p:nvPr/>
        </p:nvCxnSpPr>
        <p:spPr bwMode="auto">
          <a:xfrm>
            <a:off x="4499992" y="2492896"/>
            <a:ext cx="504056" cy="1008112"/>
          </a:xfrm>
          <a:prstGeom prst="line">
            <a:avLst/>
          </a:prstGeom>
          <a:solidFill>
            <a:schemeClr val="accent1"/>
          </a:solidFill>
          <a:ln w="28575" cap="flat" cmpd="sng" algn="ctr">
            <a:solidFill>
              <a:schemeClr val="tx1"/>
            </a:solidFill>
            <a:prstDash val="dash"/>
            <a:round/>
            <a:headEnd type="none" w="med" len="med"/>
            <a:tailEnd type="arrow" w="med" len="med"/>
          </a:ln>
          <a:effectLst/>
        </p:spPr>
      </p:cxnSp>
      <p:cxnSp>
        <p:nvCxnSpPr>
          <p:cNvPr id="34" name="Straight Connector 33"/>
          <p:cNvCxnSpPr/>
          <p:nvPr/>
        </p:nvCxnSpPr>
        <p:spPr bwMode="auto">
          <a:xfrm>
            <a:off x="5580112" y="4437112"/>
            <a:ext cx="36004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36" name="TextBox 35"/>
          <p:cNvSpPr txBox="1"/>
          <p:nvPr/>
        </p:nvSpPr>
        <p:spPr>
          <a:xfrm>
            <a:off x="4860032" y="2780928"/>
            <a:ext cx="2088232" cy="338554"/>
          </a:xfrm>
          <a:prstGeom prst="rect">
            <a:avLst/>
          </a:prstGeom>
          <a:noFill/>
          <a:ln>
            <a:noFill/>
          </a:ln>
        </p:spPr>
        <p:txBody>
          <a:bodyPr wrap="square" rtlCol="0">
            <a:spAutoFit/>
          </a:bodyPr>
          <a:lstStyle/>
          <a:p>
            <a:r>
              <a:rPr lang="en-US" sz="1600" i="1" dirty="0"/>
              <a:t>transcription, splicing</a:t>
            </a:r>
          </a:p>
        </p:txBody>
      </p:sp>
      <p:sp>
        <p:nvSpPr>
          <p:cNvPr id="37" name="TextBox 36"/>
          <p:cNvSpPr txBox="1"/>
          <p:nvPr/>
        </p:nvSpPr>
        <p:spPr>
          <a:xfrm>
            <a:off x="5796136" y="4653136"/>
            <a:ext cx="2088232" cy="338554"/>
          </a:xfrm>
          <a:prstGeom prst="rect">
            <a:avLst/>
          </a:prstGeom>
          <a:noFill/>
          <a:ln>
            <a:noFill/>
          </a:ln>
        </p:spPr>
        <p:txBody>
          <a:bodyPr wrap="square" rtlCol="0">
            <a:spAutoFit/>
          </a:bodyPr>
          <a:lstStyle/>
          <a:p>
            <a:r>
              <a:rPr lang="en-US" sz="1600" i="1" dirty="0"/>
              <a:t>translation</a:t>
            </a:r>
          </a:p>
        </p:txBody>
      </p:sp>
    </p:spTree>
    <p:extLst>
      <p:ext uri="{BB962C8B-B14F-4D97-AF65-F5344CB8AC3E}">
        <p14:creationId xmlns:p14="http://schemas.microsoft.com/office/powerpoint/2010/main" val="86316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 name="TextBox 1"/>
          <p:cNvSpPr txBox="1"/>
          <p:nvPr/>
        </p:nvSpPr>
        <p:spPr>
          <a:xfrm>
            <a:off x="3473670" y="1311151"/>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2" name="TextBox 11"/>
          <p:cNvSpPr txBox="1"/>
          <p:nvPr/>
        </p:nvSpPr>
        <p:spPr>
          <a:xfrm>
            <a:off x="3473670" y="2103239"/>
            <a:ext cx="4986762" cy="461665"/>
          </a:xfrm>
          <a:prstGeom prst="rect">
            <a:avLst/>
          </a:prstGeom>
          <a:noFill/>
        </p:spPr>
        <p:txBody>
          <a:bodyPr wrap="none" rtlCol="0">
            <a:spAutoFit/>
          </a:bodyPr>
          <a:lstStyle/>
          <a:p>
            <a:r>
              <a:rPr lang="en-US" dirty="0">
                <a:latin typeface="Courier New"/>
                <a:cs typeface="Courier New"/>
              </a:rPr>
              <a:t>ACGATTATGCTTTGTTCAGTTAATTG</a:t>
            </a:r>
          </a:p>
        </p:txBody>
      </p:sp>
      <p:sp>
        <p:nvSpPr>
          <p:cNvPr id="14" name="TextBox 13"/>
          <p:cNvSpPr txBox="1"/>
          <p:nvPr/>
        </p:nvSpPr>
        <p:spPr>
          <a:xfrm>
            <a:off x="3473670" y="2967335"/>
            <a:ext cx="4986762" cy="461665"/>
          </a:xfrm>
          <a:prstGeom prst="rect">
            <a:avLst/>
          </a:prstGeom>
          <a:noFill/>
        </p:spPr>
        <p:txBody>
          <a:bodyPr wrap="none" rtlCol="0">
            <a:spAutoFit/>
          </a:bodyPr>
          <a:lstStyle/>
          <a:p>
            <a:r>
              <a:rPr lang="en-US" dirty="0">
                <a:latin typeface="Courier New"/>
                <a:cs typeface="Courier New"/>
              </a:rPr>
              <a:t>ACGACTACGCCTTGCCCAGTCAACTG</a:t>
            </a:r>
          </a:p>
        </p:txBody>
      </p:sp>
      <p:sp>
        <p:nvSpPr>
          <p:cNvPr id="15" name="TextBox 14"/>
          <p:cNvSpPr txBox="1"/>
          <p:nvPr/>
        </p:nvSpPr>
        <p:spPr>
          <a:xfrm>
            <a:off x="3473670" y="3861048"/>
            <a:ext cx="4986762" cy="461665"/>
          </a:xfrm>
          <a:prstGeom prst="rect">
            <a:avLst/>
          </a:prstGeom>
          <a:noFill/>
        </p:spPr>
        <p:txBody>
          <a:bodyPr wrap="none" rtlCol="0">
            <a:spAutoFit/>
          </a:bodyPr>
          <a:lstStyle/>
          <a:p>
            <a:r>
              <a:rPr lang="en-US" dirty="0">
                <a:latin typeface="Courier New"/>
                <a:cs typeface="Courier New"/>
              </a:rPr>
              <a:t>A</a:t>
            </a:r>
            <a:r>
              <a:rPr lang="en-US" dirty="0">
                <a:solidFill>
                  <a:srgbClr val="FFFF00"/>
                </a:solidFill>
                <a:latin typeface="Courier New"/>
                <a:cs typeface="Courier New"/>
              </a:rPr>
              <a:t>C</a:t>
            </a:r>
            <a:r>
              <a:rPr lang="en-US" dirty="0">
                <a:latin typeface="Courier New"/>
                <a:cs typeface="Courier New"/>
              </a:rPr>
              <a:t>GACTACG</a:t>
            </a:r>
            <a:r>
              <a:rPr lang="en-US" dirty="0">
                <a:solidFill>
                  <a:srgbClr val="FFFF00"/>
                </a:solidFill>
                <a:latin typeface="Courier New"/>
                <a:cs typeface="Courier New"/>
              </a:rPr>
              <a:t>C</a:t>
            </a:r>
            <a:r>
              <a:rPr lang="en-US" dirty="0">
                <a:latin typeface="Courier New"/>
                <a:cs typeface="Courier New"/>
              </a:rPr>
              <a:t>CTTGCC</a:t>
            </a:r>
            <a:r>
              <a:rPr lang="en-US" dirty="0">
                <a:solidFill>
                  <a:srgbClr val="FFFF00"/>
                </a:solidFill>
                <a:latin typeface="Courier New"/>
                <a:cs typeface="Courier New"/>
              </a:rPr>
              <a:t>C</a:t>
            </a:r>
            <a:r>
              <a:rPr lang="en-US" dirty="0">
                <a:latin typeface="Courier New"/>
                <a:cs typeface="Courier New"/>
              </a:rPr>
              <a:t>AGTCAACTG</a:t>
            </a:r>
          </a:p>
        </p:txBody>
      </p:sp>
      <p:sp>
        <p:nvSpPr>
          <p:cNvPr id="16" name="TextBox 15"/>
          <p:cNvSpPr txBox="1"/>
          <p:nvPr/>
        </p:nvSpPr>
        <p:spPr>
          <a:xfrm>
            <a:off x="3743844" y="122071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7" name="TextBox 16"/>
          <p:cNvSpPr txBox="1"/>
          <p:nvPr/>
        </p:nvSpPr>
        <p:spPr>
          <a:xfrm>
            <a:off x="5220072"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18" name="TextBox 17"/>
          <p:cNvSpPr txBox="1"/>
          <p:nvPr/>
        </p:nvSpPr>
        <p:spPr>
          <a:xfrm>
            <a:off x="6476111" y="1196752"/>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3" name="TextBox 2"/>
          <p:cNvSpPr txBox="1"/>
          <p:nvPr/>
        </p:nvSpPr>
        <p:spPr>
          <a:xfrm>
            <a:off x="705922" y="1340768"/>
            <a:ext cx="2569934" cy="461665"/>
          </a:xfrm>
          <a:prstGeom prst="rect">
            <a:avLst/>
          </a:prstGeom>
          <a:noFill/>
        </p:spPr>
        <p:txBody>
          <a:bodyPr wrap="none" rtlCol="0">
            <a:spAutoFit/>
          </a:bodyPr>
          <a:lstStyle/>
          <a:p>
            <a:r>
              <a:rPr lang="en-US" dirty="0"/>
              <a:t>in the sample DNA</a:t>
            </a:r>
          </a:p>
        </p:txBody>
      </p:sp>
      <p:sp>
        <p:nvSpPr>
          <p:cNvPr id="19" name="TextBox 18"/>
          <p:cNvSpPr txBox="1"/>
          <p:nvPr/>
        </p:nvSpPr>
        <p:spPr>
          <a:xfrm>
            <a:off x="1007540" y="2103239"/>
            <a:ext cx="2313454" cy="461665"/>
          </a:xfrm>
          <a:prstGeom prst="rect">
            <a:avLst/>
          </a:prstGeom>
          <a:noFill/>
        </p:spPr>
        <p:txBody>
          <a:bodyPr wrap="none" rtlCol="0">
            <a:spAutoFit/>
          </a:bodyPr>
          <a:lstStyle/>
          <a:p>
            <a:r>
              <a:rPr lang="en-US" dirty="0"/>
              <a:t>bisulfite </a:t>
            </a:r>
            <a:r>
              <a:rPr lang="en-US" dirty="0" err="1"/>
              <a:t>seq</a:t>
            </a:r>
            <a:r>
              <a:rPr lang="en-US" dirty="0"/>
              <a:t> data</a:t>
            </a:r>
          </a:p>
        </p:txBody>
      </p:sp>
      <p:sp>
        <p:nvSpPr>
          <p:cNvPr id="20" name="TextBox 19"/>
          <p:cNvSpPr txBox="1"/>
          <p:nvPr/>
        </p:nvSpPr>
        <p:spPr>
          <a:xfrm>
            <a:off x="410969" y="2967335"/>
            <a:ext cx="2864887" cy="461665"/>
          </a:xfrm>
          <a:prstGeom prst="rect">
            <a:avLst/>
          </a:prstGeom>
          <a:noFill/>
        </p:spPr>
        <p:txBody>
          <a:bodyPr wrap="none" rtlCol="0">
            <a:spAutoFit/>
          </a:bodyPr>
          <a:lstStyle/>
          <a:p>
            <a:r>
              <a:rPr lang="en-US" dirty="0"/>
              <a:t>input control </a:t>
            </a:r>
            <a:r>
              <a:rPr lang="en-US" dirty="0" err="1"/>
              <a:t>seq</a:t>
            </a:r>
            <a:r>
              <a:rPr lang="en-US" dirty="0"/>
              <a:t> data</a:t>
            </a:r>
          </a:p>
        </p:txBody>
      </p:sp>
      <p:sp>
        <p:nvSpPr>
          <p:cNvPr id="21" name="TextBox 20"/>
          <p:cNvSpPr txBox="1"/>
          <p:nvPr/>
        </p:nvSpPr>
        <p:spPr>
          <a:xfrm>
            <a:off x="1691680" y="3861048"/>
            <a:ext cx="1518114" cy="461665"/>
          </a:xfrm>
          <a:prstGeom prst="rect">
            <a:avLst/>
          </a:prstGeom>
          <a:noFill/>
        </p:spPr>
        <p:txBody>
          <a:bodyPr wrap="none" rtlCol="0">
            <a:spAutoFit/>
          </a:bodyPr>
          <a:lstStyle/>
          <a:p>
            <a:r>
              <a:rPr lang="en-US" dirty="0"/>
              <a:t>conclusion</a:t>
            </a:r>
          </a:p>
        </p:txBody>
      </p:sp>
      <p:sp>
        <p:nvSpPr>
          <p:cNvPr id="25" name="TextBox 24"/>
          <p:cNvSpPr txBox="1"/>
          <p:nvPr/>
        </p:nvSpPr>
        <p:spPr>
          <a:xfrm>
            <a:off x="3739807"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26" name="TextBox 25"/>
          <p:cNvSpPr txBox="1"/>
          <p:nvPr/>
        </p:nvSpPr>
        <p:spPr>
          <a:xfrm>
            <a:off x="5220072"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sp>
        <p:nvSpPr>
          <p:cNvPr id="27" name="TextBox 26"/>
          <p:cNvSpPr txBox="1"/>
          <p:nvPr/>
        </p:nvSpPr>
        <p:spPr>
          <a:xfrm>
            <a:off x="6476111" y="3657006"/>
            <a:ext cx="400145" cy="307777"/>
          </a:xfrm>
          <a:prstGeom prst="rect">
            <a:avLst/>
          </a:prstGeom>
          <a:noFill/>
        </p:spPr>
        <p:txBody>
          <a:bodyPr wrap="none" rtlCol="0">
            <a:spAutoFit/>
          </a:bodyPr>
          <a:lstStyle/>
          <a:p>
            <a:r>
              <a:rPr lang="en-US" sz="1400" dirty="0">
                <a:solidFill>
                  <a:srgbClr val="FFFF00"/>
                </a:solidFill>
                <a:latin typeface="Courier New"/>
                <a:cs typeface="Courier New"/>
              </a:rPr>
              <a:t>Me</a:t>
            </a:r>
          </a:p>
        </p:txBody>
      </p:sp>
      <p:cxnSp>
        <p:nvCxnSpPr>
          <p:cNvPr id="28" name="Straight Connector 27"/>
          <p:cNvCxnSpPr/>
          <p:nvPr/>
        </p:nvCxnSpPr>
        <p:spPr bwMode="auto">
          <a:xfrm>
            <a:off x="3851920"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30" name="Straight Connector 29"/>
          <p:cNvCxnSpPr/>
          <p:nvPr/>
        </p:nvCxnSpPr>
        <p:spPr bwMode="auto">
          <a:xfrm>
            <a:off x="439204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a:off x="4572000"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457200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3" name="Straight Connector 32"/>
          <p:cNvCxnSpPr/>
          <p:nvPr/>
        </p:nvCxnSpPr>
        <p:spPr bwMode="auto">
          <a:xfrm>
            <a:off x="4932040"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4" name="Straight Connector 33"/>
          <p:cNvCxnSpPr/>
          <p:nvPr/>
        </p:nvCxnSpPr>
        <p:spPr bwMode="auto">
          <a:xfrm>
            <a:off x="493204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5" name="Straight Connector 34"/>
          <p:cNvCxnSpPr/>
          <p:nvPr/>
        </p:nvCxnSpPr>
        <p:spPr bwMode="auto">
          <a:xfrm>
            <a:off x="548414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7" name="Straight Connector 36"/>
          <p:cNvCxnSpPr/>
          <p:nvPr/>
        </p:nvCxnSpPr>
        <p:spPr bwMode="auto">
          <a:xfrm>
            <a:off x="566050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a:off x="584418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a:off x="565212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0" name="Straight Connector 39"/>
          <p:cNvCxnSpPr/>
          <p:nvPr/>
        </p:nvCxnSpPr>
        <p:spPr bwMode="auto">
          <a:xfrm>
            <a:off x="584418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Straight Connector 40"/>
          <p:cNvCxnSpPr/>
          <p:nvPr/>
        </p:nvCxnSpPr>
        <p:spPr bwMode="auto">
          <a:xfrm>
            <a:off x="6228184" y="2552806"/>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2" name="Straight Connector 41"/>
          <p:cNvCxnSpPr/>
          <p:nvPr/>
        </p:nvCxnSpPr>
        <p:spPr bwMode="auto">
          <a:xfrm>
            <a:off x="640454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3" name="Straight Connector 42"/>
          <p:cNvCxnSpPr/>
          <p:nvPr/>
        </p:nvCxnSpPr>
        <p:spPr bwMode="auto">
          <a:xfrm>
            <a:off x="6228184"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639628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5" name="Straight Connector 44"/>
          <p:cNvCxnSpPr/>
          <p:nvPr/>
        </p:nvCxnSpPr>
        <p:spPr bwMode="auto">
          <a:xfrm>
            <a:off x="7128348"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7308304"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7" name="Straight Connector 46"/>
          <p:cNvCxnSpPr/>
          <p:nvPr/>
        </p:nvCxnSpPr>
        <p:spPr bwMode="auto">
          <a:xfrm>
            <a:off x="712822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8" name="Straight Connector 47"/>
          <p:cNvCxnSpPr/>
          <p:nvPr/>
        </p:nvCxnSpPr>
        <p:spPr bwMode="auto">
          <a:xfrm>
            <a:off x="7316560"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9" name="Straight Connector 48"/>
          <p:cNvCxnSpPr/>
          <p:nvPr/>
        </p:nvCxnSpPr>
        <p:spPr bwMode="auto">
          <a:xfrm>
            <a:off x="7860408"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Straight Connector 49"/>
          <p:cNvCxnSpPr/>
          <p:nvPr/>
        </p:nvCxnSpPr>
        <p:spPr bwMode="auto">
          <a:xfrm>
            <a:off x="8040364" y="2552922"/>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Straight Connector 50"/>
          <p:cNvCxnSpPr/>
          <p:nvPr/>
        </p:nvCxnSpPr>
        <p:spPr bwMode="auto">
          <a:xfrm>
            <a:off x="786040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2" name="Straight Connector 51"/>
          <p:cNvCxnSpPr/>
          <p:nvPr/>
        </p:nvCxnSpPr>
        <p:spPr bwMode="auto">
          <a:xfrm>
            <a:off x="8048748" y="3429000"/>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107504" y="6156592"/>
            <a:ext cx="9036496" cy="584776"/>
          </a:xfrm>
          <a:prstGeom prst="rect">
            <a:avLst/>
          </a:prstGeom>
          <a:noFill/>
          <a:ln>
            <a:noFill/>
          </a:ln>
        </p:spPr>
        <p:txBody>
          <a:bodyPr wrap="square" rtlCol="0">
            <a:spAutoFit/>
          </a:bodyPr>
          <a:lstStyle/>
          <a:p>
            <a:r>
              <a:rPr lang="en-US" sz="1600" dirty="0"/>
              <a:t>methylated </a:t>
            </a:r>
            <a:r>
              <a:rPr lang="en-US" sz="1600" dirty="0" err="1"/>
              <a:t>cytosines</a:t>
            </a:r>
            <a:r>
              <a:rPr lang="en-US" sz="1600" dirty="0"/>
              <a:t>: sample will have </a:t>
            </a:r>
            <a:r>
              <a:rPr lang="en-US" sz="1600" dirty="0" err="1"/>
              <a:t>cytosines</a:t>
            </a:r>
            <a:r>
              <a:rPr lang="en-US" sz="1600" dirty="0"/>
              <a:t> (C) and the technical control will have </a:t>
            </a:r>
            <a:r>
              <a:rPr lang="en-US" sz="1600" dirty="0" err="1"/>
              <a:t>cytosines</a:t>
            </a:r>
            <a:r>
              <a:rPr lang="en-US" sz="1600" dirty="0"/>
              <a:t> (C)</a:t>
            </a:r>
          </a:p>
          <a:p>
            <a:r>
              <a:rPr lang="en-US" sz="1600" dirty="0" err="1"/>
              <a:t>unmethylated</a:t>
            </a:r>
            <a:r>
              <a:rPr lang="en-US" sz="1600" dirty="0"/>
              <a:t> </a:t>
            </a:r>
            <a:r>
              <a:rPr lang="en-US" sz="1600" dirty="0" err="1"/>
              <a:t>cytosines</a:t>
            </a:r>
            <a:r>
              <a:rPr lang="en-US" sz="1600" dirty="0"/>
              <a:t>: sample will have </a:t>
            </a:r>
            <a:r>
              <a:rPr lang="en-US" sz="1600" dirty="0" err="1"/>
              <a:t>thymines</a:t>
            </a:r>
            <a:r>
              <a:rPr lang="en-US" sz="1600" dirty="0"/>
              <a:t> (T) while the technical control will have </a:t>
            </a:r>
            <a:r>
              <a:rPr lang="en-US" sz="1600" dirty="0" err="1"/>
              <a:t>cytosines</a:t>
            </a:r>
            <a:r>
              <a:rPr lang="en-US" sz="1600" dirty="0"/>
              <a:t> (C) </a:t>
            </a:r>
          </a:p>
        </p:txBody>
      </p:sp>
      <p:cxnSp>
        <p:nvCxnSpPr>
          <p:cNvPr id="57" name="Straight Connector 56"/>
          <p:cNvCxnSpPr/>
          <p:nvPr/>
        </p:nvCxnSpPr>
        <p:spPr bwMode="auto">
          <a:xfrm>
            <a:off x="3851920"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58" name="Straight Connector 57"/>
          <p:cNvCxnSpPr/>
          <p:nvPr/>
        </p:nvCxnSpPr>
        <p:spPr bwMode="auto">
          <a:xfrm>
            <a:off x="5484144" y="3429000"/>
            <a:ext cx="0"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9" name="Straight Connector 58"/>
          <p:cNvCxnSpPr/>
          <p:nvPr/>
        </p:nvCxnSpPr>
        <p:spPr bwMode="auto">
          <a:xfrm>
            <a:off x="5316040"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0" name="Straight Connector 59"/>
          <p:cNvCxnSpPr/>
          <p:nvPr/>
        </p:nvCxnSpPr>
        <p:spPr bwMode="auto">
          <a:xfrm>
            <a:off x="6600204" y="3429000"/>
            <a:ext cx="0" cy="288032"/>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1" name="Straight Connector 60"/>
          <p:cNvCxnSpPr/>
          <p:nvPr/>
        </p:nvCxnSpPr>
        <p:spPr bwMode="auto">
          <a:xfrm>
            <a:off x="4404024" y="2564904"/>
            <a:ext cx="0" cy="50405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Straight Connector 61"/>
          <p:cNvCxnSpPr/>
          <p:nvPr/>
        </p:nvCxnSpPr>
        <p:spPr bwMode="auto">
          <a:xfrm>
            <a:off x="5292080"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cxnSp>
        <p:nvCxnSpPr>
          <p:cNvPr id="63" name="Straight Connector 62"/>
          <p:cNvCxnSpPr/>
          <p:nvPr/>
        </p:nvCxnSpPr>
        <p:spPr bwMode="auto">
          <a:xfrm>
            <a:off x="6588224" y="2564904"/>
            <a:ext cx="0" cy="504056"/>
          </a:xfrm>
          <a:prstGeom prst="line">
            <a:avLst/>
          </a:prstGeom>
          <a:solidFill>
            <a:schemeClr val="accent1"/>
          </a:solidFill>
          <a:ln w="9525" cap="flat" cmpd="sng" algn="ctr">
            <a:solidFill>
              <a:srgbClr val="FFFF00"/>
            </a:solidFill>
            <a:prstDash val="solid"/>
            <a:round/>
            <a:headEnd type="none" w="med" len="med"/>
            <a:tailEnd type="none" w="med" len="med"/>
          </a:ln>
          <a:effectLst/>
        </p:spPr>
      </p:cxnSp>
    </p:spTree>
    <p:extLst>
      <p:ext uri="{BB962C8B-B14F-4D97-AF65-F5344CB8AC3E}">
        <p14:creationId xmlns:p14="http://schemas.microsoft.com/office/powerpoint/2010/main" val="2757843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Bisulfite-</a:t>
            </a:r>
            <a:r>
              <a:rPr lang="en-US" sz="3200" b="1" dirty="0" err="1"/>
              <a:t>Seq</a:t>
            </a:r>
            <a:endParaRPr lang="en-US" sz="3200" dirty="0"/>
          </a:p>
        </p:txBody>
      </p:sp>
      <p:sp>
        <p:nvSpPr>
          <p:cNvPr id="29" name="TextBox 28"/>
          <p:cNvSpPr txBox="1"/>
          <p:nvPr/>
        </p:nvSpPr>
        <p:spPr>
          <a:xfrm>
            <a:off x="179512" y="1052736"/>
            <a:ext cx="8352928" cy="6863417"/>
          </a:xfrm>
          <a:prstGeom prst="rect">
            <a:avLst/>
          </a:prstGeom>
          <a:noFill/>
          <a:ln>
            <a:noFill/>
          </a:ln>
        </p:spPr>
        <p:txBody>
          <a:bodyPr wrap="square" rtlCol="0">
            <a:spAutoFit/>
          </a:bodyPr>
          <a:lstStyle/>
          <a:p>
            <a:pPr marL="342900" indent="-342900">
              <a:buFont typeface="Arial"/>
              <a:buChar char="•"/>
            </a:pPr>
            <a:r>
              <a:rPr lang="en-US" sz="2000" dirty="0"/>
              <a:t>NGS reads are mapped to the genome sequence the Burrows-Wheeler Transform </a:t>
            </a:r>
          </a:p>
          <a:p>
            <a:pPr marL="342900" indent="-342900">
              <a:buFont typeface="Arial"/>
              <a:buChar char="•"/>
            </a:pPr>
            <a:endParaRPr lang="en-US" sz="2000" dirty="0"/>
          </a:p>
          <a:p>
            <a:pPr marL="342900" indent="-342900">
              <a:buFont typeface="Arial"/>
              <a:buChar char="•"/>
            </a:pPr>
            <a:r>
              <a:rPr lang="en-US" sz="2000" dirty="0"/>
              <a:t>DNA methylation levels inferred (based on frequency of Cs or </a:t>
            </a:r>
            <a:r>
              <a:rPr lang="en-US" sz="2000" dirty="0" err="1"/>
              <a:t>Ts</a:t>
            </a:r>
            <a:r>
              <a:rPr lang="en-US" sz="2000" dirty="0"/>
              <a:t> aligned to Cs in the genome) using </a:t>
            </a:r>
            <a:r>
              <a:rPr lang="en-US" sz="2000" dirty="0" err="1"/>
              <a:t>Bis</a:t>
            </a:r>
            <a:r>
              <a:rPr lang="en-US" sz="2000" dirty="0"/>
              <a:t>-SNP variant callers</a:t>
            </a:r>
          </a:p>
          <a:p>
            <a:pPr marL="342900" indent="-342900">
              <a:buFont typeface="Arial"/>
              <a:buChar char="•"/>
            </a:pPr>
            <a:endParaRPr lang="en-US" sz="2000" dirty="0"/>
          </a:p>
          <a:p>
            <a:pPr marL="342900" indent="-342900">
              <a:buFont typeface="Arial"/>
              <a:buChar char="•"/>
            </a:pPr>
            <a:r>
              <a:rPr lang="en-US" sz="2000" dirty="0"/>
              <a:t>Depth of coverage is critical to confidently predict methylation sites</a:t>
            </a:r>
          </a:p>
          <a:p>
            <a:pPr marL="342900" indent="-342900">
              <a:buFont typeface="Arial"/>
              <a:buChar char="•"/>
            </a:pPr>
            <a:endParaRPr lang="en-US" sz="2000" dirty="0"/>
          </a:p>
          <a:p>
            <a:pPr marL="342900" indent="-342900">
              <a:buFont typeface="Arial"/>
              <a:buChar char="•"/>
            </a:pPr>
            <a:r>
              <a:rPr lang="en-US" sz="2000" dirty="0"/>
              <a:t>Whole genome bisulfite sequencing (WGBS) is still somewhat expensive given the costs of sequencing an animal genome, but expected to become more prevalent as NGS costs drop</a:t>
            </a:r>
          </a:p>
          <a:p>
            <a:pPr marL="800100" lvl="1" indent="-342900">
              <a:buFont typeface="Arial"/>
              <a:buChar char="•"/>
            </a:pPr>
            <a:r>
              <a:rPr lang="en-US" sz="2000" dirty="0"/>
              <a:t>For example, McMaster mouse WGBS of a sample + technical control = ~$3000</a:t>
            </a:r>
          </a:p>
          <a:p>
            <a:pPr marL="800100" lvl="1" indent="-342900">
              <a:buFont typeface="Arial"/>
              <a:buChar char="•"/>
            </a:pPr>
            <a:endParaRPr lang="en-US" sz="2000" dirty="0"/>
          </a:p>
          <a:p>
            <a:pPr marL="342900" indent="-342900">
              <a:buFont typeface="Arial"/>
              <a:buChar char="•"/>
            </a:pPr>
            <a:r>
              <a:rPr lang="en-US" sz="2000" dirty="0"/>
              <a:t>Reduced representation bisulfite sequencing (RRBS) is popular</a:t>
            </a:r>
          </a:p>
          <a:p>
            <a:pPr marL="800100" lvl="1" indent="-342900">
              <a:buFont typeface="Arial"/>
              <a:buChar char="•"/>
            </a:pPr>
            <a:r>
              <a:rPr lang="en-US" sz="2000" dirty="0" err="1"/>
              <a:t>MspI</a:t>
            </a:r>
            <a:r>
              <a:rPr lang="en-US" sz="2000" dirty="0"/>
              <a:t> restriction enzyme is </a:t>
            </a:r>
            <a:r>
              <a:rPr lang="en-US" sz="2000"/>
              <a:t>used during library </a:t>
            </a:r>
            <a:r>
              <a:rPr lang="en-US" sz="2000" dirty="0"/>
              <a:t>construction to enrich for the areas of the genome that have a high </a:t>
            </a:r>
            <a:r>
              <a:rPr lang="en-US" sz="2000" dirty="0" err="1"/>
              <a:t>CpG</a:t>
            </a:r>
            <a:r>
              <a:rPr lang="en-US" sz="2000" dirty="0"/>
              <a:t> content</a:t>
            </a:r>
          </a:p>
          <a:p>
            <a:pPr marL="800100" lvl="1" indent="-342900">
              <a:buFont typeface="Arial"/>
              <a:buChar char="•"/>
            </a:pPr>
            <a:r>
              <a:rPr lang="en-US" sz="2000" dirty="0" err="1"/>
              <a:t>CpG</a:t>
            </a:r>
            <a:r>
              <a:rPr lang="en-US" sz="2000" dirty="0"/>
              <a:t> biased sampling of the genome requires less sequencing</a:t>
            </a:r>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a:p>
            <a:pPr marL="342900" indent="-342900">
              <a:buFont typeface="Arial"/>
              <a:buChar char="•"/>
            </a:pPr>
            <a:endParaRPr lang="en-US" sz="2000" dirty="0"/>
          </a:p>
        </p:txBody>
      </p:sp>
    </p:spTree>
    <p:extLst>
      <p:ext uri="{BB962C8B-B14F-4D97-AF65-F5344CB8AC3E}">
        <p14:creationId xmlns:p14="http://schemas.microsoft.com/office/powerpoint/2010/main" val="3538794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Conclusions</a:t>
            </a:r>
            <a:endParaRPr lang="en-US" sz="3200" dirty="0"/>
          </a:p>
        </p:txBody>
      </p:sp>
      <p:sp>
        <p:nvSpPr>
          <p:cNvPr id="29" name="TextBox 28"/>
          <p:cNvSpPr txBox="1"/>
          <p:nvPr/>
        </p:nvSpPr>
        <p:spPr>
          <a:xfrm>
            <a:off x="179512" y="1052736"/>
            <a:ext cx="8352928" cy="4401205"/>
          </a:xfrm>
          <a:prstGeom prst="rect">
            <a:avLst/>
          </a:prstGeom>
          <a:noFill/>
          <a:ln>
            <a:noFill/>
          </a:ln>
        </p:spPr>
        <p:txBody>
          <a:bodyPr wrap="square" rtlCol="0">
            <a:spAutoFit/>
          </a:bodyPr>
          <a:lstStyle/>
          <a:p>
            <a:pPr marL="342900" indent="-342900">
              <a:buFont typeface="Arial"/>
              <a:buChar char="•"/>
            </a:pPr>
            <a:r>
              <a:rPr lang="en-US" sz="2000" dirty="0"/>
              <a:t>Inventive molecular biology during NGS library construction allows DNA sequencing to be used as an assay for different aspects of biology</a:t>
            </a:r>
          </a:p>
          <a:p>
            <a:pPr marL="342900" indent="-342900">
              <a:buFont typeface="Arial"/>
              <a:buChar char="•"/>
            </a:pPr>
            <a:endParaRPr lang="en-US" sz="2000" dirty="0"/>
          </a:p>
          <a:p>
            <a:pPr marL="342900" indent="-342900">
              <a:buFont typeface="Arial"/>
              <a:buChar char="•"/>
            </a:pPr>
            <a:r>
              <a:rPr lang="en-US" sz="2000" dirty="0"/>
              <a:t>If you have a method to isolate or enrich a sample for a specific target DNA or RNA population, it can be adapted for NGS analysis at the whole-genome level</a:t>
            </a:r>
          </a:p>
          <a:p>
            <a:pPr marL="342900" indent="-342900">
              <a:buFont typeface="Arial"/>
              <a:buChar char="•"/>
            </a:pPr>
            <a:endParaRPr lang="en-US" sz="2000" dirty="0"/>
          </a:p>
          <a:p>
            <a:pPr marL="342900" indent="-342900">
              <a:buFont typeface="Arial"/>
              <a:buChar char="•"/>
            </a:pPr>
            <a:r>
              <a:rPr lang="en-US" sz="2000" dirty="0"/>
              <a:t>Normalization and false discovery rate issues are generally the same throughout the methods</a:t>
            </a:r>
          </a:p>
          <a:p>
            <a:pPr marL="342900" indent="-342900">
              <a:buFont typeface="Arial"/>
              <a:buChar char="•"/>
            </a:pPr>
            <a:endParaRPr lang="en-US" sz="2000" dirty="0"/>
          </a:p>
          <a:p>
            <a:pPr marL="342900" indent="-342900">
              <a:buFont typeface="Arial"/>
              <a:buChar char="•"/>
            </a:pPr>
            <a:r>
              <a:rPr lang="en-US" sz="2000" dirty="0"/>
              <a:t>Use of novel technical controls requires novel algorithm development, e.g. peaking finding in </a:t>
            </a:r>
            <a:r>
              <a:rPr lang="en-US" sz="2000" dirty="0" err="1"/>
              <a:t>ChIP-Seq</a:t>
            </a:r>
            <a:r>
              <a:rPr lang="en-US" sz="2000" dirty="0"/>
              <a:t>, </a:t>
            </a:r>
            <a:r>
              <a:rPr lang="en-US" sz="2000" dirty="0" err="1"/>
              <a:t>Bis</a:t>
            </a:r>
            <a:r>
              <a:rPr lang="en-US" sz="2000" dirty="0"/>
              <a:t>-SNP variant callers for methylation patterns</a:t>
            </a:r>
          </a:p>
          <a:p>
            <a:endParaRPr lang="en-US" sz="2000" dirty="0"/>
          </a:p>
        </p:txBody>
      </p:sp>
    </p:spTree>
    <p:extLst>
      <p:ext uri="{BB962C8B-B14F-4D97-AF65-F5344CB8AC3E}">
        <p14:creationId xmlns:p14="http://schemas.microsoft.com/office/powerpoint/2010/main" val="689512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Conclusions</a:t>
            </a:r>
            <a:endParaRPr lang="en-US" sz="3200" dirty="0"/>
          </a:p>
        </p:txBody>
      </p:sp>
      <p:sp>
        <p:nvSpPr>
          <p:cNvPr id="29" name="TextBox 28"/>
          <p:cNvSpPr txBox="1"/>
          <p:nvPr/>
        </p:nvSpPr>
        <p:spPr>
          <a:xfrm>
            <a:off x="179512" y="1052736"/>
            <a:ext cx="8352928" cy="1015663"/>
          </a:xfrm>
          <a:prstGeom prst="rect">
            <a:avLst/>
          </a:prstGeom>
          <a:noFill/>
          <a:ln>
            <a:noFill/>
          </a:ln>
        </p:spPr>
        <p:txBody>
          <a:bodyPr wrap="square" rtlCol="0">
            <a:spAutoFit/>
          </a:bodyPr>
          <a:lstStyle/>
          <a:p>
            <a:pPr marL="342900" indent="-342900">
              <a:buFont typeface="Arial"/>
              <a:buChar char="•"/>
            </a:pPr>
            <a:r>
              <a:rPr lang="en-US" sz="2000" dirty="0"/>
              <a:t>Expect to see lots of new assays develop over the next few years, </a:t>
            </a:r>
            <a:r>
              <a:rPr lang="en-US" sz="2000" dirty="0" err="1"/>
              <a:t>e.g</a:t>
            </a:r>
            <a:r>
              <a:rPr lang="en-US" sz="2000" dirty="0"/>
              <a:t> transposon sequencing (</a:t>
            </a:r>
            <a:r>
              <a:rPr lang="en-US" sz="2000" dirty="0" err="1"/>
              <a:t>Tn-seq</a:t>
            </a:r>
            <a:r>
              <a:rPr lang="en-US" sz="2000" dirty="0"/>
              <a:t>) to assay bacteria fitness, gene interactions, gene function </a:t>
            </a:r>
          </a:p>
        </p:txBody>
      </p:sp>
      <p:pic>
        <p:nvPicPr>
          <p:cNvPr id="2" name="Picture 1" descr="20140227015048_014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2276872"/>
            <a:ext cx="7956376" cy="4143234"/>
          </a:xfrm>
          <a:prstGeom prst="rect">
            <a:avLst/>
          </a:prstGeom>
        </p:spPr>
      </p:pic>
    </p:spTree>
    <p:extLst>
      <p:ext uri="{BB962C8B-B14F-4D97-AF65-F5344CB8AC3E}">
        <p14:creationId xmlns:p14="http://schemas.microsoft.com/office/powerpoint/2010/main" val="2899629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22E484CC-5514-FE56-1810-508772282C33}"/>
              </a:ext>
            </a:extLst>
          </p:cNvPr>
          <p:cNvSpPr txBox="1">
            <a:spLocks noChangeArrowheads="1"/>
          </p:cNvSpPr>
          <p:nvPr/>
        </p:nvSpPr>
        <p:spPr bwMode="auto">
          <a:xfrm>
            <a:off x="323528" y="-171400"/>
            <a:ext cx="8568952" cy="15358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algn="l" eaLnBrk="1" hangingPunct="1"/>
            <a:r>
              <a:rPr lang="en-US" sz="3200" b="1" kern="0" dirty="0"/>
              <a:t>Next two weeks…</a:t>
            </a:r>
            <a:endParaRPr lang="en-US" sz="3200" kern="0" dirty="0"/>
          </a:p>
        </p:txBody>
      </p:sp>
      <p:pic>
        <p:nvPicPr>
          <p:cNvPr id="3" name="Picture 2" descr="A screenshot of a cell phone&#10;&#10;Description automatically generated">
            <a:extLst>
              <a:ext uri="{FF2B5EF4-FFF2-40B4-BE49-F238E27FC236}">
                <a16:creationId xmlns:a16="http://schemas.microsoft.com/office/drawing/2014/main" id="{689DAC1D-DAB1-75C8-EE7C-60F911B1E87D}"/>
              </a:ext>
            </a:extLst>
          </p:cNvPr>
          <p:cNvPicPr>
            <a:picLocks noChangeAspect="1"/>
          </p:cNvPicPr>
          <p:nvPr/>
        </p:nvPicPr>
        <p:blipFill>
          <a:blip r:embed="rId3"/>
          <a:stretch>
            <a:fillRect/>
          </a:stretch>
        </p:blipFill>
        <p:spPr>
          <a:xfrm>
            <a:off x="467544" y="1124744"/>
            <a:ext cx="7772400" cy="1812217"/>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7C03879E-6226-9BE2-9391-FBB924384518}"/>
              </a:ext>
            </a:extLst>
          </p:cNvPr>
          <p:cNvPicPr>
            <a:picLocks noChangeAspect="1"/>
          </p:cNvPicPr>
          <p:nvPr/>
        </p:nvPicPr>
        <p:blipFill>
          <a:blip r:embed="rId4"/>
          <a:stretch>
            <a:fillRect/>
          </a:stretch>
        </p:blipFill>
        <p:spPr>
          <a:xfrm>
            <a:off x="2771800" y="3146627"/>
            <a:ext cx="5972200" cy="3489611"/>
          </a:xfrm>
          <a:prstGeom prst="rect">
            <a:avLst/>
          </a:prstGeom>
        </p:spPr>
      </p:pic>
    </p:spTree>
    <p:extLst>
      <p:ext uri="{BB962C8B-B14F-4D97-AF65-F5344CB8AC3E}">
        <p14:creationId xmlns:p14="http://schemas.microsoft.com/office/powerpoint/2010/main" val="384218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Tree>
    <p:extLst>
      <p:ext uri="{BB962C8B-B14F-4D97-AF65-F5344CB8AC3E}">
        <p14:creationId xmlns:p14="http://schemas.microsoft.com/office/powerpoint/2010/main" val="1250246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Tree>
    <p:extLst>
      <p:ext uri="{BB962C8B-B14F-4D97-AF65-F5344CB8AC3E}">
        <p14:creationId xmlns:p14="http://schemas.microsoft.com/office/powerpoint/2010/main" val="3753140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8" name="Plaque 27"/>
          <p:cNvSpPr/>
          <p:nvPr/>
        </p:nvSpPr>
        <p:spPr bwMode="auto">
          <a:xfrm rot="871743">
            <a:off x="2338740" y="1291953"/>
            <a:ext cx="844847" cy="673692"/>
          </a:xfrm>
          <a:prstGeom prst="plaque">
            <a:avLst/>
          </a:prstGeom>
          <a:solidFill>
            <a:srgbClr val="660066"/>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
        <p:nvSpPr>
          <p:cNvPr id="33" name="TextBox 32"/>
          <p:cNvSpPr txBox="1"/>
          <p:nvPr/>
        </p:nvSpPr>
        <p:spPr>
          <a:xfrm>
            <a:off x="2411760" y="1412776"/>
            <a:ext cx="1224136" cy="338554"/>
          </a:xfrm>
          <a:prstGeom prst="rect">
            <a:avLst/>
          </a:prstGeom>
          <a:noFill/>
          <a:ln>
            <a:noFill/>
          </a:ln>
        </p:spPr>
        <p:txBody>
          <a:bodyPr wrap="square" rtlCol="0">
            <a:spAutoFit/>
          </a:bodyPr>
          <a:lstStyle/>
          <a:p>
            <a:r>
              <a:rPr lang="en-US" sz="1600" i="1" dirty="0" err="1"/>
              <a:t>RNApol</a:t>
            </a:r>
            <a:endParaRPr lang="en-US" sz="1600" i="1" dirty="0"/>
          </a:p>
        </p:txBody>
      </p:sp>
    </p:spTree>
    <p:extLst>
      <p:ext uri="{BB962C8B-B14F-4D97-AF65-F5344CB8AC3E}">
        <p14:creationId xmlns:p14="http://schemas.microsoft.com/office/powerpoint/2010/main" val="322170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sp>
        <p:nvSpPr>
          <p:cNvPr id="5" name="TextBox 4"/>
          <p:cNvSpPr txBox="1"/>
          <p:nvPr/>
        </p:nvSpPr>
        <p:spPr>
          <a:xfrm>
            <a:off x="1259632" y="3789040"/>
            <a:ext cx="1224136" cy="400110"/>
          </a:xfrm>
          <a:prstGeom prst="rect">
            <a:avLst/>
          </a:prstGeom>
          <a:noFill/>
          <a:ln>
            <a:noFill/>
          </a:ln>
        </p:spPr>
        <p:txBody>
          <a:bodyPr wrap="square" rtlCol="0">
            <a:spAutoFit/>
          </a:bodyPr>
          <a:lstStyle/>
          <a:p>
            <a:r>
              <a:rPr lang="en-US" sz="2000" dirty="0"/>
              <a:t>mRNA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2411760" y="4005064"/>
            <a:ext cx="3960440"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1" name="TextBox 10"/>
          <p:cNvSpPr txBox="1"/>
          <p:nvPr/>
        </p:nvSpPr>
        <p:spPr>
          <a:xfrm>
            <a:off x="6300192" y="3810526"/>
            <a:ext cx="2088232" cy="338554"/>
          </a:xfrm>
          <a:prstGeom prst="rect">
            <a:avLst/>
          </a:prstGeom>
          <a:noFill/>
          <a:ln>
            <a:noFill/>
          </a:ln>
        </p:spPr>
        <p:txBody>
          <a:bodyPr wrap="square" rtlCol="0">
            <a:spAutoFit/>
          </a:bodyPr>
          <a:lstStyle/>
          <a:p>
            <a:r>
              <a:rPr lang="en-US" sz="1600" dirty="0"/>
              <a:t>AAAAAAA</a:t>
            </a:r>
          </a:p>
        </p:txBody>
      </p: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9" name="Rounded Rectangle 18"/>
          <p:cNvSpPr/>
          <p:nvPr/>
        </p:nvSpPr>
        <p:spPr bwMode="auto">
          <a:xfrm>
            <a:off x="2555776"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0" name="Rounded Rectangle 19"/>
          <p:cNvSpPr/>
          <p:nvPr/>
        </p:nvSpPr>
        <p:spPr bwMode="auto">
          <a:xfrm>
            <a:off x="3707904"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1" name="Rounded Rectangle 20"/>
          <p:cNvSpPr/>
          <p:nvPr/>
        </p:nvSpPr>
        <p:spPr bwMode="auto">
          <a:xfrm>
            <a:off x="4860032" y="3861048"/>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2" name="Plaque 21"/>
          <p:cNvSpPr/>
          <p:nvPr/>
        </p:nvSpPr>
        <p:spPr bwMode="auto">
          <a:xfrm rot="372142">
            <a:off x="5179577" y="5444548"/>
            <a:ext cx="1366621" cy="851996"/>
          </a:xfrm>
          <a:prstGeom prst="plaque">
            <a:avLst/>
          </a:prstGeom>
          <a:solidFill>
            <a:srgbClr val="CCFFCC"/>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3" name="TextBox 22"/>
          <p:cNvSpPr txBox="1"/>
          <p:nvPr/>
        </p:nvSpPr>
        <p:spPr>
          <a:xfrm>
            <a:off x="5364088" y="5661248"/>
            <a:ext cx="1224136" cy="400110"/>
          </a:xfrm>
          <a:prstGeom prst="rect">
            <a:avLst/>
          </a:prstGeom>
          <a:noFill/>
          <a:ln>
            <a:noFill/>
          </a:ln>
        </p:spPr>
        <p:txBody>
          <a:bodyPr wrap="square" rtlCol="0">
            <a:spAutoFit/>
          </a:bodyPr>
          <a:lstStyle/>
          <a:p>
            <a:r>
              <a:rPr lang="en-US" sz="2000" dirty="0">
                <a:solidFill>
                  <a:schemeClr val="bg2"/>
                </a:solidFill>
              </a:rPr>
              <a:t>protein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26" name="TextBox 25"/>
          <p:cNvSpPr txBox="1"/>
          <p:nvPr/>
        </p:nvSpPr>
        <p:spPr>
          <a:xfrm>
            <a:off x="2195736" y="3717032"/>
            <a:ext cx="432048" cy="338554"/>
          </a:xfrm>
          <a:prstGeom prst="rect">
            <a:avLst/>
          </a:prstGeom>
          <a:noFill/>
          <a:ln>
            <a:noFill/>
          </a:ln>
        </p:spPr>
        <p:txBody>
          <a:bodyPr wrap="square" rtlCol="0">
            <a:spAutoFit/>
          </a:bodyPr>
          <a:lstStyle/>
          <a:p>
            <a:r>
              <a:rPr lang="en-US" sz="1600" dirty="0"/>
              <a:t>5’</a:t>
            </a:r>
          </a:p>
        </p:txBody>
      </p:sp>
      <p:sp>
        <p:nvSpPr>
          <p:cNvPr id="27" name="TextBox 26"/>
          <p:cNvSpPr txBox="1"/>
          <p:nvPr/>
        </p:nvSpPr>
        <p:spPr>
          <a:xfrm>
            <a:off x="7380312" y="3717032"/>
            <a:ext cx="432048" cy="338554"/>
          </a:xfrm>
          <a:prstGeom prst="rect">
            <a:avLst/>
          </a:prstGeom>
          <a:noFill/>
          <a:ln>
            <a:noFill/>
          </a:ln>
        </p:spPr>
        <p:txBody>
          <a:bodyPr wrap="square" rtlCol="0">
            <a:spAutoFit/>
          </a:bodyPr>
          <a:lstStyle/>
          <a:p>
            <a:r>
              <a:rPr lang="en-US" sz="1600" dirty="0"/>
              <a:t>3’</a:t>
            </a:r>
          </a:p>
        </p:txBody>
      </p:sp>
      <p:sp>
        <p:nvSpPr>
          <p:cNvPr id="28" name="Plaque 27"/>
          <p:cNvSpPr/>
          <p:nvPr/>
        </p:nvSpPr>
        <p:spPr bwMode="auto">
          <a:xfrm rot="871743">
            <a:off x="2338740" y="1291953"/>
            <a:ext cx="844847" cy="673692"/>
          </a:xfrm>
          <a:prstGeom prst="plaque">
            <a:avLst/>
          </a:prstGeom>
          <a:solidFill>
            <a:srgbClr val="660066"/>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793746" y="1445846"/>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907704" y="1556792"/>
            <a:ext cx="1224136" cy="338554"/>
          </a:xfrm>
          <a:prstGeom prst="rect">
            <a:avLst/>
          </a:prstGeom>
          <a:noFill/>
          <a:ln>
            <a:noFill/>
          </a:ln>
        </p:spPr>
        <p:txBody>
          <a:bodyPr wrap="square" rtlCol="0">
            <a:spAutoFit/>
          </a:bodyPr>
          <a:lstStyle/>
          <a:p>
            <a:r>
              <a:rPr lang="en-US" sz="1600" i="1" dirty="0"/>
              <a:t>TF</a:t>
            </a:r>
          </a:p>
        </p:txBody>
      </p:sp>
      <p:sp>
        <p:nvSpPr>
          <p:cNvPr id="33" name="TextBox 32"/>
          <p:cNvSpPr txBox="1"/>
          <p:nvPr/>
        </p:nvSpPr>
        <p:spPr>
          <a:xfrm>
            <a:off x="2411760" y="1412776"/>
            <a:ext cx="1224136" cy="338554"/>
          </a:xfrm>
          <a:prstGeom prst="rect">
            <a:avLst/>
          </a:prstGeom>
          <a:noFill/>
          <a:ln>
            <a:noFill/>
          </a:ln>
        </p:spPr>
        <p:txBody>
          <a:bodyPr wrap="square" rtlCol="0">
            <a:spAutoFit/>
          </a:bodyPr>
          <a:lstStyle/>
          <a:p>
            <a:r>
              <a:rPr lang="en-US" sz="1600" i="1" dirty="0" err="1"/>
              <a:t>RNApol</a:t>
            </a:r>
            <a:endParaRPr lang="en-US" sz="1600" i="1" dirty="0"/>
          </a:p>
        </p:txBody>
      </p:sp>
      <p:cxnSp>
        <p:nvCxnSpPr>
          <p:cNvPr id="35" name="Straight Connector 34"/>
          <p:cNvCxnSpPr/>
          <p:nvPr/>
        </p:nvCxnSpPr>
        <p:spPr bwMode="auto">
          <a:xfrm>
            <a:off x="4499992" y="2492896"/>
            <a:ext cx="504056" cy="1008112"/>
          </a:xfrm>
          <a:prstGeom prst="line">
            <a:avLst/>
          </a:prstGeom>
          <a:solidFill>
            <a:schemeClr val="accent1"/>
          </a:solidFill>
          <a:ln w="28575" cap="flat" cmpd="sng" algn="ctr">
            <a:solidFill>
              <a:schemeClr val="tx1"/>
            </a:solidFill>
            <a:prstDash val="dash"/>
            <a:round/>
            <a:headEnd type="none" w="med" len="med"/>
            <a:tailEnd type="arrow" w="med" len="med"/>
          </a:ln>
          <a:effectLst/>
        </p:spPr>
      </p:cxnSp>
      <p:cxnSp>
        <p:nvCxnSpPr>
          <p:cNvPr id="36" name="Straight Connector 35"/>
          <p:cNvCxnSpPr/>
          <p:nvPr/>
        </p:nvCxnSpPr>
        <p:spPr bwMode="auto">
          <a:xfrm>
            <a:off x="5580112" y="4437112"/>
            <a:ext cx="360040" cy="792088"/>
          </a:xfrm>
          <a:prstGeom prst="line">
            <a:avLst/>
          </a:prstGeom>
          <a:solidFill>
            <a:schemeClr val="accent1"/>
          </a:solidFill>
          <a:ln w="28575" cap="flat" cmpd="sng" algn="ctr">
            <a:solidFill>
              <a:schemeClr val="tx1"/>
            </a:solidFill>
            <a:prstDash val="dash"/>
            <a:round/>
            <a:headEnd type="none" w="med" len="med"/>
            <a:tailEnd type="arrow" w="med" len="med"/>
          </a:ln>
          <a:effectLst/>
        </p:spPr>
      </p:cxnSp>
      <p:sp>
        <p:nvSpPr>
          <p:cNvPr id="38" name="TextBox 37"/>
          <p:cNvSpPr txBox="1"/>
          <p:nvPr/>
        </p:nvSpPr>
        <p:spPr>
          <a:xfrm>
            <a:off x="5796136" y="4653136"/>
            <a:ext cx="2088232" cy="338554"/>
          </a:xfrm>
          <a:prstGeom prst="rect">
            <a:avLst/>
          </a:prstGeom>
          <a:noFill/>
          <a:ln>
            <a:noFill/>
          </a:ln>
        </p:spPr>
        <p:txBody>
          <a:bodyPr wrap="square" rtlCol="0">
            <a:spAutoFit/>
          </a:bodyPr>
          <a:lstStyle/>
          <a:p>
            <a:r>
              <a:rPr lang="en-US" sz="1600" i="1" dirty="0"/>
              <a:t>translation</a:t>
            </a:r>
          </a:p>
        </p:txBody>
      </p:sp>
      <p:sp>
        <p:nvSpPr>
          <p:cNvPr id="34" name="TextBox 33"/>
          <p:cNvSpPr txBox="1"/>
          <p:nvPr/>
        </p:nvSpPr>
        <p:spPr>
          <a:xfrm>
            <a:off x="4860032" y="2780928"/>
            <a:ext cx="2088232" cy="338554"/>
          </a:xfrm>
          <a:prstGeom prst="rect">
            <a:avLst/>
          </a:prstGeom>
          <a:noFill/>
          <a:ln>
            <a:noFill/>
          </a:ln>
        </p:spPr>
        <p:txBody>
          <a:bodyPr wrap="square" rtlCol="0">
            <a:spAutoFit/>
          </a:bodyPr>
          <a:lstStyle/>
          <a:p>
            <a:r>
              <a:rPr lang="en-US" sz="1600" i="1" dirty="0"/>
              <a:t>transcription, splicing</a:t>
            </a:r>
          </a:p>
        </p:txBody>
      </p:sp>
    </p:spTree>
    <p:extLst>
      <p:ext uri="{BB962C8B-B14F-4D97-AF65-F5344CB8AC3E}">
        <p14:creationId xmlns:p14="http://schemas.microsoft.com/office/powerpoint/2010/main" val="161084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5" name="Explosion 1 34"/>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6" name="Explosion 1 35"/>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7" name="Explosion 1 36"/>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8" name="Explosion 1 37"/>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9" name="Explosion 1 38"/>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0" name="Explosion 1 39"/>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TextBox 44"/>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Tree>
    <p:extLst>
      <p:ext uri="{BB962C8B-B14F-4D97-AF65-F5344CB8AC3E}">
        <p14:creationId xmlns:p14="http://schemas.microsoft.com/office/powerpoint/2010/main" val="2957556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ctrTitle"/>
          </p:nvPr>
        </p:nvSpPr>
        <p:spPr>
          <a:xfrm>
            <a:off x="323528" y="-171400"/>
            <a:ext cx="8568952" cy="1535832"/>
          </a:xfrm>
        </p:spPr>
        <p:txBody>
          <a:bodyPr/>
          <a:lstStyle/>
          <a:p>
            <a:pPr algn="l" eaLnBrk="1" hangingPunct="1"/>
            <a:r>
              <a:rPr lang="en-US" sz="3200" b="1" dirty="0"/>
              <a:t>Gene Expression</a:t>
            </a:r>
            <a:endParaRPr lang="en-US" sz="3200" dirty="0"/>
          </a:p>
        </p:txBody>
      </p:sp>
      <p:sp>
        <p:nvSpPr>
          <p:cNvPr id="4" name="TextBox 3"/>
          <p:cNvSpPr txBox="1"/>
          <p:nvPr/>
        </p:nvSpPr>
        <p:spPr>
          <a:xfrm>
            <a:off x="179512" y="1772816"/>
            <a:ext cx="1224136" cy="400110"/>
          </a:xfrm>
          <a:prstGeom prst="rect">
            <a:avLst/>
          </a:prstGeom>
          <a:noFill/>
          <a:ln>
            <a:noFill/>
          </a:ln>
        </p:spPr>
        <p:txBody>
          <a:bodyPr wrap="square" rtlCol="0">
            <a:spAutoFit/>
          </a:bodyPr>
          <a:lstStyle/>
          <a:p>
            <a:r>
              <a:rPr lang="en-US" sz="2000" dirty="0"/>
              <a:t>DNA</a:t>
            </a:r>
          </a:p>
        </p:txBody>
      </p:sp>
      <p:cxnSp>
        <p:nvCxnSpPr>
          <p:cNvPr id="7" name="Straight Connector 6"/>
          <p:cNvCxnSpPr/>
          <p:nvPr/>
        </p:nvCxnSpPr>
        <p:spPr bwMode="auto">
          <a:xfrm>
            <a:off x="1331640" y="1988840"/>
            <a:ext cx="7107076" cy="0"/>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 name="Rounded Rectangle 12"/>
          <p:cNvSpPr/>
          <p:nvPr/>
        </p:nvSpPr>
        <p:spPr bwMode="auto">
          <a:xfrm>
            <a:off x="3779912"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4" name="Rounded Rectangle 13"/>
          <p:cNvSpPr/>
          <p:nvPr/>
        </p:nvSpPr>
        <p:spPr bwMode="auto">
          <a:xfrm>
            <a:off x="529208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5" name="Rounded Rectangle 14"/>
          <p:cNvSpPr/>
          <p:nvPr/>
        </p:nvSpPr>
        <p:spPr bwMode="auto">
          <a:xfrm>
            <a:off x="6732240" y="1844824"/>
            <a:ext cx="1148757" cy="306229"/>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16" name="TextBox 15"/>
          <p:cNvSpPr txBox="1"/>
          <p:nvPr/>
        </p:nvSpPr>
        <p:spPr>
          <a:xfrm>
            <a:off x="3995936" y="1796118"/>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7" name="TextBox 16"/>
          <p:cNvSpPr txBox="1"/>
          <p:nvPr/>
        </p:nvSpPr>
        <p:spPr>
          <a:xfrm>
            <a:off x="558011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18" name="TextBox 17"/>
          <p:cNvSpPr txBox="1"/>
          <p:nvPr/>
        </p:nvSpPr>
        <p:spPr>
          <a:xfrm>
            <a:off x="7020272" y="1794302"/>
            <a:ext cx="1224136" cy="338554"/>
          </a:xfrm>
          <a:prstGeom prst="rect">
            <a:avLst/>
          </a:prstGeom>
          <a:noFill/>
          <a:ln>
            <a:noFill/>
          </a:ln>
        </p:spPr>
        <p:txBody>
          <a:bodyPr wrap="square" rtlCol="0">
            <a:spAutoFit/>
          </a:bodyPr>
          <a:lstStyle/>
          <a:p>
            <a:r>
              <a:rPr lang="en-US" sz="1600" i="1" dirty="0">
                <a:solidFill>
                  <a:srgbClr val="000000"/>
                </a:solidFill>
              </a:rPr>
              <a:t>exon</a:t>
            </a:r>
          </a:p>
        </p:txBody>
      </p:sp>
      <p:sp>
        <p:nvSpPr>
          <p:cNvPr id="24" name="TextBox 23"/>
          <p:cNvSpPr txBox="1"/>
          <p:nvPr/>
        </p:nvSpPr>
        <p:spPr>
          <a:xfrm>
            <a:off x="1115616" y="1700808"/>
            <a:ext cx="432048" cy="338554"/>
          </a:xfrm>
          <a:prstGeom prst="rect">
            <a:avLst/>
          </a:prstGeom>
          <a:noFill/>
          <a:ln>
            <a:noFill/>
          </a:ln>
        </p:spPr>
        <p:txBody>
          <a:bodyPr wrap="square" rtlCol="0">
            <a:spAutoFit/>
          </a:bodyPr>
          <a:lstStyle/>
          <a:p>
            <a:r>
              <a:rPr lang="en-US" sz="1600" dirty="0"/>
              <a:t>5’</a:t>
            </a:r>
          </a:p>
        </p:txBody>
      </p:sp>
      <p:sp>
        <p:nvSpPr>
          <p:cNvPr id="25" name="TextBox 24"/>
          <p:cNvSpPr txBox="1"/>
          <p:nvPr/>
        </p:nvSpPr>
        <p:spPr>
          <a:xfrm>
            <a:off x="8388424" y="1700808"/>
            <a:ext cx="432048" cy="338554"/>
          </a:xfrm>
          <a:prstGeom prst="rect">
            <a:avLst/>
          </a:prstGeom>
          <a:noFill/>
          <a:ln>
            <a:noFill/>
          </a:ln>
        </p:spPr>
        <p:txBody>
          <a:bodyPr wrap="square" rtlCol="0">
            <a:spAutoFit/>
          </a:bodyPr>
          <a:lstStyle/>
          <a:p>
            <a:r>
              <a:rPr lang="en-US" sz="1600" dirty="0"/>
              <a:t>3’</a:t>
            </a:r>
          </a:p>
        </p:txBody>
      </p:sp>
      <p:sp>
        <p:nvSpPr>
          <p:cNvPr id="30" name="TextBox 29"/>
          <p:cNvSpPr txBox="1"/>
          <p:nvPr/>
        </p:nvSpPr>
        <p:spPr>
          <a:xfrm>
            <a:off x="1907704" y="1988840"/>
            <a:ext cx="1152128" cy="584776"/>
          </a:xfrm>
          <a:prstGeom prst="rect">
            <a:avLst/>
          </a:prstGeom>
          <a:noFill/>
          <a:ln>
            <a:noFill/>
          </a:ln>
        </p:spPr>
        <p:txBody>
          <a:bodyPr wrap="square" rtlCol="0">
            <a:spAutoFit/>
          </a:bodyPr>
          <a:lstStyle/>
          <a:p>
            <a:r>
              <a:rPr lang="en-US" sz="1600" dirty="0"/>
              <a:t>TF binding site</a:t>
            </a:r>
          </a:p>
        </p:txBody>
      </p:sp>
      <p:sp>
        <p:nvSpPr>
          <p:cNvPr id="31" name="Plaque 30"/>
          <p:cNvSpPr/>
          <p:nvPr/>
        </p:nvSpPr>
        <p:spPr bwMode="auto">
          <a:xfrm rot="21213699">
            <a:off x="1649729" y="1013797"/>
            <a:ext cx="621929" cy="571086"/>
          </a:xfrm>
          <a:prstGeom prst="plaque">
            <a:avLst/>
          </a:prstGeom>
          <a:solidFill>
            <a:srgbClr val="FF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2" name="TextBox 31"/>
          <p:cNvSpPr txBox="1"/>
          <p:nvPr/>
        </p:nvSpPr>
        <p:spPr>
          <a:xfrm>
            <a:off x="1763687" y="1124743"/>
            <a:ext cx="1224136" cy="338554"/>
          </a:xfrm>
          <a:prstGeom prst="rect">
            <a:avLst/>
          </a:prstGeom>
          <a:noFill/>
          <a:ln>
            <a:noFill/>
          </a:ln>
        </p:spPr>
        <p:txBody>
          <a:bodyPr wrap="square" rtlCol="0">
            <a:spAutoFit/>
          </a:bodyPr>
          <a:lstStyle/>
          <a:p>
            <a:r>
              <a:rPr lang="en-US" sz="1600" i="1" dirty="0"/>
              <a:t>TF</a:t>
            </a:r>
          </a:p>
        </p:txBody>
      </p:sp>
      <p:sp>
        <p:nvSpPr>
          <p:cNvPr id="35" name="Explosion 1 34"/>
          <p:cNvSpPr/>
          <p:nvPr/>
        </p:nvSpPr>
        <p:spPr bwMode="auto">
          <a:xfrm>
            <a:off x="17636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6" name="Explosion 1 35"/>
          <p:cNvSpPr/>
          <p:nvPr/>
        </p:nvSpPr>
        <p:spPr bwMode="auto">
          <a:xfrm>
            <a:off x="1916088"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7" name="Explosion 1 36"/>
          <p:cNvSpPr/>
          <p:nvPr/>
        </p:nvSpPr>
        <p:spPr bwMode="auto">
          <a:xfrm>
            <a:off x="21070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8" name="Explosion 1 37"/>
          <p:cNvSpPr/>
          <p:nvPr/>
        </p:nvSpPr>
        <p:spPr bwMode="auto">
          <a:xfrm>
            <a:off x="2259463"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39" name="Explosion 1 38"/>
          <p:cNvSpPr/>
          <p:nvPr/>
        </p:nvSpPr>
        <p:spPr bwMode="auto">
          <a:xfrm>
            <a:off x="24787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0" name="Explosion 1 39"/>
          <p:cNvSpPr/>
          <p:nvPr/>
        </p:nvSpPr>
        <p:spPr bwMode="auto">
          <a:xfrm>
            <a:off x="2631155" y="1772816"/>
            <a:ext cx="224305" cy="326283"/>
          </a:xfrm>
          <a:prstGeom prst="irregularSeal1">
            <a:avLst/>
          </a:prstGeom>
          <a:solidFill>
            <a:srgbClr val="800000"/>
          </a:solidFill>
          <a:ln w="9525" cap="flat" cmpd="sng" algn="ctr">
            <a:solidFill>
              <a:schemeClr val="tx1"/>
            </a:solidFill>
            <a:prstDash val="solid"/>
            <a:round/>
            <a:headEnd type="none" w="med" len="med"/>
            <a:tailEnd type="none" w="med" len="med"/>
          </a:ln>
          <a:effectLst/>
        </p:spPr>
        <p:txBody>
          <a:bodyPr/>
          <a:lstStyle/>
          <a:p>
            <a:endParaRPr lang="en-US"/>
          </a:p>
        </p:txBody>
      </p:sp>
      <p:sp>
        <p:nvSpPr>
          <p:cNvPr id="45" name="TextBox 44"/>
          <p:cNvSpPr txBox="1"/>
          <p:nvPr/>
        </p:nvSpPr>
        <p:spPr>
          <a:xfrm>
            <a:off x="2267744" y="1484784"/>
            <a:ext cx="2088232" cy="338554"/>
          </a:xfrm>
          <a:prstGeom prst="rect">
            <a:avLst/>
          </a:prstGeom>
          <a:noFill/>
          <a:ln>
            <a:noFill/>
          </a:ln>
        </p:spPr>
        <p:txBody>
          <a:bodyPr wrap="square" rtlCol="0">
            <a:spAutoFit/>
          </a:bodyPr>
          <a:lstStyle/>
          <a:p>
            <a:r>
              <a:rPr lang="en-US" sz="1600" i="1" dirty="0"/>
              <a:t>methylation</a:t>
            </a:r>
          </a:p>
        </p:txBody>
      </p:sp>
      <p:sp>
        <p:nvSpPr>
          <p:cNvPr id="50" name="TextBox 49"/>
          <p:cNvSpPr txBox="1"/>
          <p:nvPr/>
        </p:nvSpPr>
        <p:spPr>
          <a:xfrm>
            <a:off x="3203848" y="3140968"/>
            <a:ext cx="3168352" cy="584776"/>
          </a:xfrm>
          <a:prstGeom prst="rect">
            <a:avLst/>
          </a:prstGeom>
          <a:noFill/>
          <a:ln>
            <a:noFill/>
          </a:ln>
        </p:spPr>
        <p:txBody>
          <a:bodyPr wrap="square" rtlCol="0">
            <a:spAutoFit/>
          </a:bodyPr>
          <a:lstStyle/>
          <a:p>
            <a:r>
              <a:rPr lang="en-US" sz="1600" i="1" dirty="0"/>
              <a:t>gene silencing via genomic DNA methylation</a:t>
            </a:r>
          </a:p>
        </p:txBody>
      </p:sp>
    </p:spTree>
    <p:extLst>
      <p:ext uri="{BB962C8B-B14F-4D97-AF65-F5344CB8AC3E}">
        <p14:creationId xmlns:p14="http://schemas.microsoft.com/office/powerpoint/2010/main" val="279701676"/>
      </p:ext>
    </p:extLst>
  </p:cSld>
  <p:clrMapOvr>
    <a:masterClrMapping/>
  </p:clrMapOvr>
</p:sld>
</file>

<file path=ppt/theme/theme1.xml><?xml version="1.0" encoding="utf-8"?>
<a:theme xmlns:a="http://schemas.openxmlformats.org/drawingml/2006/main" name="DalhousieTemplate">
  <a:themeElements>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Dalhousie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DalhousieTemplat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DalhousieTemplat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DalhousieTemplat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DalhousieTemplat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alhousieTemplat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Tuscany:Users:mcarthur:Desktop:DalhousieTemplate</Template>
  <TotalTime>4327</TotalTime>
  <Words>2111</Words>
  <Application>Microsoft Macintosh PowerPoint</Application>
  <PresentationFormat>On-screen Show (4:3)</PresentationFormat>
  <Paragraphs>402</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Courier New</vt:lpstr>
      <vt:lpstr>Times</vt:lpstr>
      <vt:lpstr>Times New Roman</vt:lpstr>
      <vt:lpstr>DalhousieTemplate</vt:lpstr>
      <vt:lpstr>Biochem 3BP3  RNA-Seq, ChIP-Seq, Bisulfite-Seq</vt:lpstr>
      <vt:lpstr>Biochem 3BP3  RNA-Seq, ChIP-Seq, Bisulfite-Seq</vt:lpstr>
      <vt:lpstr>Gene Expression</vt:lpstr>
      <vt:lpstr>Gene Expression</vt:lpstr>
      <vt:lpstr>Gene Expression</vt:lpstr>
      <vt:lpstr>Gene Expression</vt:lpstr>
      <vt:lpstr>Gene Expression</vt:lpstr>
      <vt:lpstr>Gene Expression</vt:lpstr>
      <vt:lpstr>Gene Expression</vt:lpstr>
      <vt:lpstr>Transcription, Regulation, Epigenetics</vt:lpstr>
      <vt:lpstr>Transcription, Regulation, Epigenetics</vt:lpstr>
      <vt:lpstr>What is a technical control?</vt:lpstr>
      <vt:lpstr>RNA-Seq</vt:lpstr>
      <vt:lpstr>RNA-Seq</vt:lpstr>
      <vt:lpstr>RNA-Seq</vt:lpstr>
      <vt:lpstr>RNA-Seq</vt:lpstr>
      <vt:lpstr>RNA-Seq</vt:lpstr>
      <vt:lpstr>RNA-Seq Normalization</vt:lpstr>
      <vt:lpstr>DESeq2 for RNA-Seq</vt:lpstr>
      <vt:lpstr>DESeq2 for RNA-Seq</vt:lpstr>
      <vt:lpstr>ChIP-Seq</vt:lpstr>
      <vt:lpstr>ChIP-Seq</vt:lpstr>
      <vt:lpstr>ChIP-Seq</vt:lpstr>
      <vt:lpstr>ChIP-Seq</vt:lpstr>
      <vt:lpstr>ChIP-Seq</vt:lpstr>
      <vt:lpstr>ChIP-Seq</vt:lpstr>
      <vt:lpstr>Bisulfite-Seq</vt:lpstr>
      <vt:lpstr>Bisulfite-Seq</vt:lpstr>
      <vt:lpstr>Bisulfite-Seq</vt:lpstr>
      <vt:lpstr>Bisulfite-Seq</vt:lpstr>
      <vt:lpstr>Bisulfite-Seq</vt:lpstr>
      <vt:lpstr>Conclusions</vt:lpstr>
      <vt:lpstr>Conclusions</vt:lpstr>
      <vt:lpstr>PowerPoint Presentation</vt:lpstr>
    </vt:vector>
  </TitlesOfParts>
  <Company>Marine Biological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 McArthur</dc:creator>
  <cp:lastModifiedBy>McArthur, Andrew</cp:lastModifiedBy>
  <cp:revision>1697</cp:revision>
  <dcterms:created xsi:type="dcterms:W3CDTF">2013-12-16T15:15:05Z</dcterms:created>
  <dcterms:modified xsi:type="dcterms:W3CDTF">2024-08-30T17:00:08Z</dcterms:modified>
</cp:coreProperties>
</file>