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9" r:id="rId1"/>
  </p:sldMasterIdLst>
  <p:notesMasterIdLst>
    <p:notesMasterId r:id="rId41"/>
  </p:notesMasterIdLst>
  <p:sldIdLst>
    <p:sldId id="662" r:id="rId2"/>
    <p:sldId id="584" r:id="rId3"/>
    <p:sldId id="692" r:id="rId4"/>
    <p:sldId id="693" r:id="rId5"/>
    <p:sldId id="694" r:id="rId6"/>
    <p:sldId id="696" r:id="rId7"/>
    <p:sldId id="695" r:id="rId8"/>
    <p:sldId id="697" r:id="rId9"/>
    <p:sldId id="698" r:id="rId10"/>
    <p:sldId id="726" r:id="rId11"/>
    <p:sldId id="700" r:id="rId12"/>
    <p:sldId id="701" r:id="rId13"/>
    <p:sldId id="723" r:id="rId14"/>
    <p:sldId id="702" r:id="rId15"/>
    <p:sldId id="703" r:id="rId16"/>
    <p:sldId id="705" r:id="rId17"/>
    <p:sldId id="706" r:id="rId18"/>
    <p:sldId id="704" r:id="rId19"/>
    <p:sldId id="707" r:id="rId20"/>
    <p:sldId id="708" r:id="rId21"/>
    <p:sldId id="727" r:id="rId22"/>
    <p:sldId id="728" r:id="rId23"/>
    <p:sldId id="709" r:id="rId24"/>
    <p:sldId id="710" r:id="rId25"/>
    <p:sldId id="724" r:id="rId26"/>
    <p:sldId id="711" r:id="rId27"/>
    <p:sldId id="729" r:id="rId28"/>
    <p:sldId id="730" r:id="rId29"/>
    <p:sldId id="717" r:id="rId30"/>
    <p:sldId id="718" r:id="rId31"/>
    <p:sldId id="719" r:id="rId32"/>
    <p:sldId id="714" r:id="rId33"/>
    <p:sldId id="720" r:id="rId34"/>
    <p:sldId id="713" r:id="rId35"/>
    <p:sldId id="721" r:id="rId36"/>
    <p:sldId id="725" r:id="rId37"/>
    <p:sldId id="715" r:id="rId38"/>
    <p:sldId id="716" r:id="rId39"/>
    <p:sldId id="722" r:id="rId40"/>
  </p:sldIdLst>
  <p:sldSz cx="9144000" cy="6858000" type="screen4x3"/>
  <p:notesSz cx="6858000" cy="9144000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charset="0"/>
        <a:ea typeface="+mn-ea"/>
        <a:cs typeface="+mn-cs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Times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069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1E1C"/>
    <a:srgbClr val="EF1F1D"/>
    <a:srgbClr val="1D0B66"/>
    <a:srgbClr val="ED181E"/>
    <a:srgbClr val="6193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784"/>
    <p:restoredTop sz="94743"/>
  </p:normalViewPr>
  <p:slideViewPr>
    <p:cSldViewPr>
      <p:cViewPr varScale="1">
        <p:scale>
          <a:sx n="142" d="100"/>
          <a:sy n="142" d="100"/>
        </p:scale>
        <p:origin x="2888" y="184"/>
      </p:cViewPr>
      <p:guideLst>
        <p:guide orient="horz" pos="2069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9176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61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331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9661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9661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9661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pPr>
              <a:defRPr/>
            </a:pPr>
            <a:fld id="{1E4AA2E1-A085-4041-9455-EAED26D5DF5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715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ＭＳ Ｐゴシック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charset="0"/>
        <a:ea typeface="ＭＳ Ｐゴシック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24931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81873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19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821168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393602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027285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1580949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6496381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29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30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31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32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33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65719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8789746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38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4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5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6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7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8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3095A83-93CF-9340-9B73-54644CC0C2D9}" type="slidenum">
              <a:rPr lang="en-US"/>
              <a:pPr/>
              <a:t>9</a:t>
            </a:fld>
            <a:endParaRPr lang="en-US"/>
          </a:p>
        </p:txBody>
      </p:sp>
      <p:sp>
        <p:nvSpPr>
          <p:cNvPr id="153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 sz="quarter"/>
          </p:nvPr>
        </p:nvSpPr>
        <p:spPr>
          <a:xfrm>
            <a:off x="685800" y="2057400"/>
            <a:ext cx="77724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FontTx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A5E3B6-6E25-8746-A1EF-0C61A376E09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43650" y="0"/>
            <a:ext cx="2114550" cy="60960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0" y="0"/>
            <a:ext cx="6191250" cy="60960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34BA3A9-4E0B-FD49-BE1E-B8179035C6A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8470F46-84F3-4841-A00A-8EAA56A98436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91B18E3-807F-A74B-B9B0-A9E08F58630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B2A4FA1-8607-774C-AA86-B85150486884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8DEFB5A-64A6-F140-A391-B0801BFA2F38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C0F981-277B-684F-AAEB-A34E77847A0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3276C80-C17C-B849-A7BB-D707942CF59E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E9B9732-B1FD-164D-AD68-D75168F368FF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1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1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1F60BCE-8921-4E48-960B-3B67C08157ED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 bwMode="invGray">
      <p:bgPr>
        <a:gradFill rotWithShape="0">
          <a:gsLst>
            <a:gs pos="0">
              <a:schemeClr val="bg2"/>
            </a:gs>
            <a:gs pos="100000">
              <a:schemeClr val="bg1"/>
            </a:gs>
          </a:gsLst>
          <a:lin ang="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0" y="0"/>
            <a:ext cx="77724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Rectangle 1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981200"/>
            <a:ext cx="7772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3086" name="Rectangle 1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7" name="Rectangle 1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088" name="Rectangle 1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 eaLnBrk="1" hangingPunct="1">
              <a:defRPr sz="1400">
                <a:latin typeface="+mn-lt"/>
              </a:defRPr>
            </a:lvl1pPr>
          </a:lstStyle>
          <a:p>
            <a:pPr>
              <a:defRPr/>
            </a:pPr>
            <a:fld id="{2CFD5FCD-E7F1-EF43-8B4F-0EEE40AC401C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</p:cSld>
  <p:clrMap bg1="dk2" tx1="lt1" bg2="dk1" tx2="lt2" accent1="accent1" accent2="accent2" accent3="accent3" accent4="accent4" accent5="accent5" accent6="accent6" hlink="hlink" folHlink="folHlink"/>
  <p:sldLayoutIdLst>
    <p:sldLayoutId id="2147483672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ＭＳ Ｐゴシック" charset="-128"/>
          <a:cs typeface="ＭＳ Ｐゴシック" charset="-128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  <a:ea typeface="ＭＳ Ｐゴシック" charset="-128"/>
          <a:cs typeface="ＭＳ Ｐゴシック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Times New Roman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ＭＳ Ｐゴシック" charset="-128"/>
          <a:cs typeface="ＭＳ Ｐゴシック" charset="-128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ＭＳ Ｐゴシック" charset="-128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ＭＳ Ｐゴシック" charset="-128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ＭＳ Ｐゴシック" charset="-128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ＭＳ Ｐゴシック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tiff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tiff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3.jp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228600" y="381000"/>
            <a:ext cx="8686800" cy="1676400"/>
          </a:xfrm>
        </p:spPr>
        <p:txBody>
          <a:bodyPr/>
          <a:lstStyle/>
          <a:p>
            <a:pPr eaLnBrk="1" hangingPunct="1"/>
            <a:r>
              <a:rPr lang="en-US" sz="3200" b="1" dirty="0" err="1"/>
              <a:t>Biochem</a:t>
            </a:r>
            <a:r>
              <a:rPr lang="en-US" sz="3200" b="1" dirty="0"/>
              <a:t> 3BP3</a:t>
            </a:r>
            <a:br>
              <a:rPr lang="en-US" sz="3200" b="1" dirty="0"/>
            </a:br>
            <a:br>
              <a:rPr lang="en-US" sz="3200" b="1" dirty="0"/>
            </a:br>
            <a:r>
              <a:rPr lang="en-US" sz="3200" b="1" dirty="0"/>
              <a:t>DNA Sequencing &amp; Genome Assembly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467544" y="3068960"/>
            <a:ext cx="8352928" cy="193899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000" dirty="0"/>
              <a:t>First genome - Bacteriophage MS2 in 1976 (3.5 </a:t>
            </a:r>
            <a:r>
              <a:rPr lang="en-US" sz="2000" dirty="0" err="1"/>
              <a:t>Kbp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bacterial genome - </a:t>
            </a:r>
            <a:r>
              <a:rPr lang="en-US" sz="2000" i="1" dirty="0" err="1"/>
              <a:t>Haemophilus</a:t>
            </a:r>
            <a:r>
              <a:rPr lang="en-US" sz="2000" i="1" dirty="0"/>
              <a:t> </a:t>
            </a:r>
            <a:r>
              <a:rPr lang="en-US" sz="2000" i="1" dirty="0" err="1"/>
              <a:t>influenzae</a:t>
            </a:r>
            <a:r>
              <a:rPr lang="en-US" sz="2000" dirty="0"/>
              <a:t> in 1995 (1.8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eukaryote genome - </a:t>
            </a:r>
            <a:r>
              <a:rPr lang="en-US" sz="2000" i="1" dirty="0"/>
              <a:t>Saccharomyces </a:t>
            </a:r>
            <a:r>
              <a:rPr lang="en-US" sz="2000" i="1" dirty="0" err="1"/>
              <a:t>cerevisiae</a:t>
            </a:r>
            <a:r>
              <a:rPr lang="en-US" sz="2000" dirty="0"/>
              <a:t> in 1996 (12.1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animal genome - </a:t>
            </a:r>
            <a:r>
              <a:rPr lang="en-US" sz="2000" i="1" dirty="0" err="1"/>
              <a:t>Caenorhabditis</a:t>
            </a:r>
            <a:r>
              <a:rPr lang="en-US" sz="2000" i="1" dirty="0"/>
              <a:t> </a:t>
            </a:r>
            <a:r>
              <a:rPr lang="en-US" sz="2000" i="1" dirty="0" err="1"/>
              <a:t>elegans</a:t>
            </a:r>
            <a:r>
              <a:rPr lang="en-US" sz="2000" dirty="0"/>
              <a:t> in 1998 (100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First plant genome - </a:t>
            </a:r>
            <a:r>
              <a:rPr lang="en-US" sz="2000" i="1" dirty="0"/>
              <a:t>Arabidopsis thaliana</a:t>
            </a:r>
            <a:r>
              <a:rPr lang="en-US" sz="2000" dirty="0"/>
              <a:t> in 2000 (119 </a:t>
            </a:r>
            <a:r>
              <a:rPr lang="en-US" sz="2000" dirty="0" err="1"/>
              <a:t>Mbp</a:t>
            </a:r>
            <a:r>
              <a:rPr lang="en-US" sz="2000" dirty="0"/>
              <a:t>)</a:t>
            </a:r>
          </a:p>
          <a:p>
            <a:r>
              <a:rPr lang="en-US" sz="2000" dirty="0"/>
              <a:t>Human genome in 2001 (3.2 billion </a:t>
            </a:r>
            <a:r>
              <a:rPr lang="en-US" sz="2000" dirty="0" err="1"/>
              <a:t>bp</a:t>
            </a:r>
            <a:r>
              <a:rPr lang="en-US" sz="20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20945155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7B4596C4-F672-BC42-A73D-CB643FE8C57B}"/>
              </a:ext>
            </a:extLst>
          </p:cNvPr>
          <p:cNvSpPr/>
          <p:nvPr/>
        </p:nvSpPr>
        <p:spPr bwMode="auto">
          <a:xfrm>
            <a:off x="2771800" y="2132856"/>
            <a:ext cx="3456384" cy="216024"/>
          </a:xfrm>
          <a:prstGeom prst="rect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89AB0F2-72C1-1B4F-8794-FD3DA4782783}"/>
              </a:ext>
            </a:extLst>
          </p:cNvPr>
          <p:cNvSpPr txBox="1"/>
          <p:nvPr/>
        </p:nvSpPr>
        <p:spPr>
          <a:xfrm>
            <a:off x="3907522" y="2132856"/>
            <a:ext cx="118494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1500 bp fragment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19E7C6AB-A3E9-F445-A342-7B6FC4D4EE4C}"/>
              </a:ext>
            </a:extLst>
          </p:cNvPr>
          <p:cNvCxnSpPr>
            <a:cxnSpLocks/>
          </p:cNvCxnSpPr>
          <p:nvPr/>
        </p:nvCxnSpPr>
        <p:spPr bwMode="auto">
          <a:xfrm>
            <a:off x="2771800" y="1988840"/>
            <a:ext cx="576064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8E4CA8-F26F-3241-809E-9AB05EA7E458}"/>
              </a:ext>
            </a:extLst>
          </p:cNvPr>
          <p:cNvCxnSpPr>
            <a:cxnSpLocks/>
          </p:cNvCxnSpPr>
          <p:nvPr/>
        </p:nvCxnSpPr>
        <p:spPr bwMode="auto">
          <a:xfrm flipH="1">
            <a:off x="5580112" y="2492896"/>
            <a:ext cx="648072" cy="0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C35C87C9-630B-4F4D-A009-B83A70C10F0E}"/>
              </a:ext>
            </a:extLst>
          </p:cNvPr>
          <p:cNvSpPr txBox="1"/>
          <p:nvPr/>
        </p:nvSpPr>
        <p:spPr>
          <a:xfrm>
            <a:off x="2497951" y="1727230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A7F28E1-F047-E844-8ABC-E9F32C9E6148}"/>
              </a:ext>
            </a:extLst>
          </p:cNvPr>
          <p:cNvSpPr txBox="1"/>
          <p:nvPr/>
        </p:nvSpPr>
        <p:spPr>
          <a:xfrm>
            <a:off x="5580112" y="2492895"/>
            <a:ext cx="84991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/>
              <a:t>250 bp read</a:t>
            </a:r>
          </a:p>
        </p:txBody>
      </p:sp>
    </p:spTree>
    <p:extLst>
      <p:ext uri="{BB962C8B-B14F-4D97-AF65-F5344CB8AC3E}">
        <p14:creationId xmlns:p14="http://schemas.microsoft.com/office/powerpoint/2010/main" val="168268919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pic>
        <p:nvPicPr>
          <p:cNvPr id="5" name="Picture 10" descr=" Fig4.tiff                                                      0002D616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1680" y="980728"/>
            <a:ext cx="5791200" cy="26939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395536" y="3890740"/>
            <a:ext cx="8352928" cy="317009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Constraining greedy algorithms by using mate-pairs leads to </a:t>
            </a:r>
            <a:r>
              <a:rPr lang="en-US" sz="2000" dirty="0" err="1"/>
              <a:t>contig</a:t>
            </a:r>
            <a:r>
              <a:rPr lang="en-US" sz="2000" dirty="0"/>
              <a:t> sequences joined into scaffolds and separated by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combination is very effective for accurate genome assembly, except when both reads are in repeat regions: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regions of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Highly repetitive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High nucleotide bias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92626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BC146925-9CC6-1E49-BAFE-4F07454196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2950370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Then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Pre-NGS used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Long reads (i.e. Li-COR 1200 </a:t>
            </a:r>
            <a:r>
              <a:rPr lang="en-US" sz="2000" dirty="0" err="1"/>
              <a:t>bp</a:t>
            </a:r>
            <a:r>
              <a:rPr lang="en-US" sz="2000" dirty="0"/>
              <a:t>) but very low volume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20-fold was considered good 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Each sampled DNA fragment had to be cloned into a plasmid or phage vector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Costly and </a:t>
            </a:r>
            <a:r>
              <a:rPr lang="en-US" sz="2000" dirty="0" err="1"/>
              <a:t>labour</a:t>
            </a:r>
            <a:r>
              <a:rPr lang="en-US" sz="2000" dirty="0"/>
              <a:t> intensive!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will not clone all sections of the genome (i.e. telomeres, centromeres)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Plasmid library construction suffers from sampling bias – </a:t>
            </a:r>
            <a:r>
              <a:rPr lang="en-US" sz="2000" dirty="0" err="1"/>
              <a:t>unenven</a:t>
            </a:r>
            <a:r>
              <a:rPr lang="en-US" sz="2000" dirty="0"/>
              <a:t> sampling of mate-pairs across the genome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Gel or capillary migration of DNA problematic for some regions of the genome, struggled with GC bias, and often confounded by DNA secondary structure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PHRED was a critical advance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emphasized mate-pairs and used overlap-layout-consensus (OLC) ‘graph theory’ methods; </a:t>
            </a:r>
            <a:r>
              <a:rPr lang="en-US" sz="2000" dirty="0">
                <a:solidFill>
                  <a:srgbClr val="FFFF00"/>
                </a:solidFill>
              </a:rPr>
              <a:t>long reads spanned repeat regions</a:t>
            </a:r>
          </a:p>
        </p:txBody>
      </p:sp>
    </p:spTree>
    <p:extLst>
      <p:ext uri="{BB962C8B-B14F-4D97-AF65-F5344CB8AC3E}">
        <p14:creationId xmlns:p14="http://schemas.microsoft.com/office/powerpoint/2010/main" val="234341682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Now</a:t>
            </a:r>
            <a:r>
              <a:rPr lang="is-IS" sz="3200" b="1" dirty="0"/>
              <a:t>…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NGS Genome Assembly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Currently dominated by </a:t>
            </a:r>
            <a:r>
              <a:rPr lang="en-US" sz="2000" dirty="0" err="1"/>
              <a:t>Illumina</a:t>
            </a:r>
            <a:r>
              <a:rPr lang="en-US" sz="2000" dirty="0"/>
              <a:t> short read technology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250 bp mate pairs but 100s-fold coverage</a:t>
            </a:r>
            <a:endParaRPr lang="en-US" sz="2000" baseline="30000" dirty="0">
              <a:solidFill>
                <a:srgbClr val="FFFF00"/>
              </a:solidFill>
            </a:endParaRP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No cloning </a:t>
            </a:r>
            <a:r>
              <a:rPr lang="en-US" sz="2000" dirty="0"/>
              <a:t>– DNA fragments ligated directly to sequencing adapters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No specialist cloning skills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Commercial genome sequencing kits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Considerably less sampling bias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Huge cost savings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Different sources of DNA sequencing error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PHRED scores adapted for NGS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High fold-coverage = high quality </a:t>
            </a:r>
            <a:r>
              <a:rPr lang="en-US" sz="2000" dirty="0" err="1"/>
              <a:t>contig</a:t>
            </a:r>
            <a:r>
              <a:rPr lang="en-US" sz="2000" dirty="0"/>
              <a:t> consensus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>
                <a:solidFill>
                  <a:srgbClr val="FFFF00"/>
                </a:solidFill>
              </a:rPr>
              <a:t>Shorter reads less likely to span repeat regions</a:t>
            </a:r>
          </a:p>
          <a:p>
            <a:pPr marL="1257300" lvl="2" indent="-342900">
              <a:buFont typeface="Arial"/>
              <a:buChar char="•"/>
            </a:pPr>
            <a:r>
              <a:rPr lang="en-US" sz="2000" dirty="0"/>
              <a:t>Repeats more problematic than long-read Sanger sequencing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Assembly software emphasizes k-</a:t>
            </a:r>
            <a:r>
              <a:rPr lang="en-US" sz="2000" dirty="0" err="1"/>
              <a:t>mers</a:t>
            </a:r>
            <a:r>
              <a:rPr lang="en-US" sz="2000" dirty="0"/>
              <a:t>, de </a:t>
            </a:r>
            <a:r>
              <a:rPr lang="en-US" sz="2000" dirty="0" err="1"/>
              <a:t>Bruijn</a:t>
            </a:r>
            <a:r>
              <a:rPr lang="en-US" sz="2000" dirty="0"/>
              <a:t> graphs, </a:t>
            </a:r>
            <a:r>
              <a:rPr lang="en-US" sz="2000" dirty="0" err="1"/>
              <a:t>Eulerian</a:t>
            </a:r>
            <a:r>
              <a:rPr lang="en-US" sz="2000" dirty="0"/>
              <a:t> paths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Modern pipelines include secondary ‘finishing’ or error-correction algorithms; optical mapping experiments can provide validation data</a:t>
            </a:r>
          </a:p>
          <a:p>
            <a:pPr marL="1257300" lvl="2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61730531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</p:spTree>
    <p:extLst>
      <p:ext uri="{BB962C8B-B14F-4D97-AF65-F5344CB8AC3E}">
        <p14:creationId xmlns:p14="http://schemas.microsoft.com/office/powerpoint/2010/main" val="1690260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85314" y="1549460"/>
            <a:ext cx="1512168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PHRED trimming, error correction – only use high quality data in genomic pipelines!</a:t>
            </a:r>
          </a:p>
        </p:txBody>
      </p:sp>
    </p:spTree>
    <p:extLst>
      <p:ext uri="{BB962C8B-B14F-4D97-AF65-F5344CB8AC3E}">
        <p14:creationId xmlns:p14="http://schemas.microsoft.com/office/powerpoint/2010/main" val="16525575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1907704" y="1124744"/>
            <a:ext cx="5040560" cy="1656184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/>
          <p:cNvSpPr/>
          <p:nvPr/>
        </p:nvSpPr>
        <p:spPr bwMode="auto">
          <a:xfrm>
            <a:off x="1907704" y="2780928"/>
            <a:ext cx="1368152" cy="1080120"/>
          </a:xfrm>
          <a:prstGeom prst="rect">
            <a:avLst/>
          </a:prstGeom>
          <a:solidFill>
            <a:schemeClr val="tx2">
              <a:lumMod val="75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8" name="Straight Connector 7"/>
          <p:cNvCxnSpPr/>
          <p:nvPr/>
        </p:nvCxnSpPr>
        <p:spPr bwMode="auto">
          <a:xfrm>
            <a:off x="1691680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1" name="Straight Connector 10"/>
          <p:cNvCxnSpPr/>
          <p:nvPr/>
        </p:nvCxnSpPr>
        <p:spPr bwMode="auto">
          <a:xfrm>
            <a:off x="2267744" y="3789040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2" name="Straight Connector 11"/>
          <p:cNvCxnSpPr/>
          <p:nvPr/>
        </p:nvCxnSpPr>
        <p:spPr bwMode="auto">
          <a:xfrm>
            <a:off x="3275856" y="3645024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cxnSp>
        <p:nvCxnSpPr>
          <p:cNvPr id="13" name="Straight Connector 12"/>
          <p:cNvCxnSpPr/>
          <p:nvPr/>
        </p:nvCxnSpPr>
        <p:spPr bwMode="auto">
          <a:xfrm>
            <a:off x="3275856" y="2780928"/>
            <a:ext cx="216024" cy="288032"/>
          </a:xfrm>
          <a:prstGeom prst="line">
            <a:avLst/>
          </a:prstGeom>
          <a:solidFill>
            <a:schemeClr val="accent1"/>
          </a:solidFill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lg"/>
          </a:ln>
          <a:effectLst/>
        </p:spPr>
      </p:cxnSp>
    </p:spTree>
    <p:extLst>
      <p:ext uri="{BB962C8B-B14F-4D97-AF65-F5344CB8AC3E}">
        <p14:creationId xmlns:p14="http://schemas.microsoft.com/office/powerpoint/2010/main" val="6593097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17137848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The A5 microbial genome assembly pipeline</a:t>
            </a:r>
            <a:endParaRPr lang="en-US" sz="3200" dirty="0"/>
          </a:p>
        </p:txBody>
      </p:sp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1763688" y="4243543"/>
            <a:ext cx="1584176" cy="1993769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/>
          <p:cNvSpPr/>
          <p:nvPr/>
        </p:nvSpPr>
        <p:spPr bwMode="auto">
          <a:xfrm>
            <a:off x="3347864" y="5157192"/>
            <a:ext cx="3600400" cy="1057665"/>
          </a:xfrm>
          <a:prstGeom prst="rect">
            <a:avLst/>
          </a:prstGeom>
          <a:solidFill>
            <a:srgbClr val="008000">
              <a:alpha val="17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0" y="5013176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</p:spTree>
    <p:extLst>
      <p:ext uri="{BB962C8B-B14F-4D97-AF65-F5344CB8AC3E}">
        <p14:creationId xmlns:p14="http://schemas.microsoft.com/office/powerpoint/2010/main" val="31334975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Sequences as References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wide variety of research currently uses DNA sequencing as a diagnostic tool or assay, e.g.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RNA-</a:t>
            </a:r>
            <a:r>
              <a:rPr lang="en-US" sz="2000" dirty="0" err="1"/>
              <a:t>Seq</a:t>
            </a:r>
            <a:r>
              <a:rPr lang="en-US" sz="2000" dirty="0"/>
              <a:t> to measure changes in gene expression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ChIP-Seq</a:t>
            </a:r>
            <a:r>
              <a:rPr lang="en-US" sz="2000" dirty="0"/>
              <a:t> to understand regulatory binding sites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MolEpi</a:t>
            </a:r>
            <a:r>
              <a:rPr lang="en-US" sz="2000" dirty="0"/>
              <a:t> to track movement of pathogens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Exome</a:t>
            </a:r>
            <a:r>
              <a:rPr lang="en-US" sz="2000" dirty="0"/>
              <a:t> sequencing to determine genetic underpinnings of disease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These techniques generate tens of millions of DNA sequencing ‘reads’ and these are analyzed by mapping reads to reference genome sequences using “short-read alignment” methods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e.g. Burrows-Wheeler Aligner (BWA)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Thus, the genome sequencing revolution has open up a wide-range of new methods for research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what if you do not have a reference genome sequence?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8631689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6C0BA4D8-A85B-BB4F-A9ED-963B9D3BBF69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24F5B180-05B4-C140-9BDF-B3BD36A2D350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0E9BFBE-D7BB-6447-A5D5-392673CACBF7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ABB478A-5FA1-8E48-A914-841ADA9699D4}"/>
              </a:ext>
            </a:extLst>
          </p:cNvPr>
          <p:cNvSpPr/>
          <p:nvPr/>
        </p:nvSpPr>
        <p:spPr bwMode="auto">
          <a:xfrm>
            <a:off x="1691680" y="3103104"/>
            <a:ext cx="5832648" cy="191007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684565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D13399E-021D-CF4F-B0DA-3A17E6CCF104}"/>
              </a:ext>
            </a:extLst>
          </p:cNvPr>
          <p:cNvSpPr/>
          <p:nvPr/>
        </p:nvSpPr>
        <p:spPr bwMode="auto">
          <a:xfrm>
            <a:off x="1691680" y="4797152"/>
            <a:ext cx="5832648" cy="15121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B36E6F-70BA-D64A-97BE-49D59FD6ED9A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723FB8E-9E4D-114F-B722-FC84AE741ADC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128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A5QC / SSPACE ‘Finishing’</a:t>
            </a:r>
            <a:endParaRPr lang="en-US" sz="3200" dirty="0"/>
          </a:p>
        </p:txBody>
      </p:sp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pic>
        <p:nvPicPr>
          <p:cNvPr id="4" name="Picture 3" descr="A5QC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934188" cy="5301208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1196" y="1916832"/>
            <a:ext cx="1691680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library size estimation; bad mate-pair geometry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83009F8-6D77-7249-B9E3-1AAF11F31C51}"/>
              </a:ext>
            </a:extLst>
          </p:cNvPr>
          <p:cNvSpPr/>
          <p:nvPr/>
        </p:nvSpPr>
        <p:spPr bwMode="auto">
          <a:xfrm>
            <a:off x="4644008" y="1073263"/>
            <a:ext cx="2808312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DED73EA-90F6-6846-A8C5-B91ACFF1FE09}"/>
              </a:ext>
            </a:extLst>
          </p:cNvPr>
          <p:cNvSpPr/>
          <p:nvPr/>
        </p:nvSpPr>
        <p:spPr bwMode="auto">
          <a:xfrm>
            <a:off x="5349322" y="1289287"/>
            <a:ext cx="2175006" cy="555537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215485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A5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9672" y="1052736"/>
            <a:ext cx="5472608" cy="538382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1619672" y="6381328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Tritt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2012. </a:t>
            </a:r>
            <a:r>
              <a:rPr lang="en-US" sz="1400" i="1" dirty="0" err="1"/>
              <a:t>PLoS</a:t>
            </a:r>
            <a:r>
              <a:rPr lang="en-US" sz="1400" i="1" dirty="0"/>
              <a:t> One</a:t>
            </a:r>
            <a:r>
              <a:rPr lang="en-US" sz="1400" dirty="0"/>
              <a:t>. 7:e42304.</a:t>
            </a:r>
          </a:p>
        </p:txBody>
      </p:sp>
      <p:sp>
        <p:nvSpPr>
          <p:cNvPr id="13" name="Rectangle 12"/>
          <p:cNvSpPr/>
          <p:nvPr/>
        </p:nvSpPr>
        <p:spPr bwMode="auto">
          <a:xfrm>
            <a:off x="3131840" y="2564904"/>
            <a:ext cx="3888432" cy="2592288"/>
          </a:xfrm>
          <a:prstGeom prst="rect">
            <a:avLst/>
          </a:prstGeom>
          <a:solidFill>
            <a:schemeClr val="bg1">
              <a:lumMod val="60000"/>
              <a:lumOff val="40000"/>
              <a:alpha val="17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sp>
        <p:nvSpPr>
          <p:cNvPr id="7" name="Rectangle 2"/>
          <p:cNvSpPr txBox="1">
            <a:spLocks noChangeArrowheads="1"/>
          </p:cNvSpPr>
          <p:nvPr/>
        </p:nvSpPr>
        <p:spPr bwMode="auto">
          <a:xfrm>
            <a:off x="323528" y="-171400"/>
            <a:ext cx="8568952" cy="15358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algn="l" eaLnBrk="1" hangingPunct="1"/>
            <a:r>
              <a:rPr lang="en-US" sz="3200" b="1"/>
              <a:t>kmers, de Bruijn graphs, Eulerian paths</a:t>
            </a:r>
            <a:endParaRPr lang="en-US" sz="3200" dirty="0"/>
          </a:p>
        </p:txBody>
      </p:sp>
      <p:sp>
        <p:nvSpPr>
          <p:cNvPr id="8" name="TextBox 7"/>
          <p:cNvSpPr txBox="1"/>
          <p:nvPr/>
        </p:nvSpPr>
        <p:spPr>
          <a:xfrm>
            <a:off x="7164288" y="2978368"/>
            <a:ext cx="1512168" cy="7386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k-</a:t>
            </a:r>
            <a:r>
              <a:rPr lang="en-US" sz="1400" dirty="0" err="1"/>
              <a:t>mers</a:t>
            </a:r>
            <a:r>
              <a:rPr lang="en-US" sz="1400" dirty="0"/>
              <a:t>, de </a:t>
            </a:r>
            <a:r>
              <a:rPr lang="en-US" sz="1400" dirty="0" err="1"/>
              <a:t>Bruijn</a:t>
            </a:r>
            <a:r>
              <a:rPr lang="en-US" sz="1400" dirty="0"/>
              <a:t> graphs, </a:t>
            </a:r>
            <a:r>
              <a:rPr lang="en-US" sz="1400" dirty="0" err="1"/>
              <a:t>Eulerian</a:t>
            </a:r>
            <a:r>
              <a:rPr lang="en-US" sz="1400" dirty="0"/>
              <a:t> paths, mate-pairs</a:t>
            </a:r>
          </a:p>
        </p:txBody>
      </p:sp>
    </p:spTree>
    <p:extLst>
      <p:ext uri="{BB962C8B-B14F-4D97-AF65-F5344CB8AC3E}">
        <p14:creationId xmlns:p14="http://schemas.microsoft.com/office/powerpoint/2010/main" val="40039904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7672D352-A5F2-2E43-BD34-2270507C4F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31349653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There are a wide variety of k-</a:t>
            </a:r>
            <a:r>
              <a:rPr lang="en-US" sz="1800" dirty="0" err="1"/>
              <a:t>mer</a:t>
            </a:r>
            <a:r>
              <a:rPr lang="en-US" sz="1800" dirty="0"/>
              <a:t> assemblers (e.g. Velvet, A5, SPADES, etc.)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Some are generalist others are specialist (e.g. A5 is microbial)</a:t>
            </a:r>
          </a:p>
          <a:p>
            <a:pPr marL="800100" lvl="1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</a:t>
            </a:r>
            <a:r>
              <a:rPr lang="en-US" sz="1800" dirty="0" err="1"/>
              <a:t>SPAdes</a:t>
            </a:r>
            <a:r>
              <a:rPr lang="en-US" sz="1800" dirty="0"/>
              <a:t> assembler is considered the best microbial genome assembler </a:t>
            </a:r>
            <a:r>
              <a:rPr lang="mr-IN" sz="1800" dirty="0"/>
              <a:t>–</a:t>
            </a:r>
            <a:r>
              <a:rPr lang="en-US" sz="1800" dirty="0"/>
              <a:t> uses multiple k-</a:t>
            </a:r>
            <a:r>
              <a:rPr lang="en-US" sz="1800" dirty="0" err="1"/>
              <a:t>mer</a:t>
            </a:r>
            <a:r>
              <a:rPr lang="en-US" sz="1800" dirty="0"/>
              <a:t>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You have seen k-</a:t>
            </a:r>
            <a:r>
              <a:rPr lang="en-US" sz="1800" dirty="0" err="1"/>
              <a:t>mers</a:t>
            </a:r>
            <a:r>
              <a:rPr lang="en-US" sz="1800" dirty="0"/>
              <a:t> before – BLAST word sizes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k-</a:t>
            </a:r>
            <a:r>
              <a:rPr lang="en-US" sz="1800" dirty="0" err="1"/>
              <a:t>mer</a:t>
            </a:r>
            <a:r>
              <a:rPr lang="en-US" sz="1800" dirty="0"/>
              <a:t> frequency spectrum is generated for a specific k-</a:t>
            </a:r>
            <a:r>
              <a:rPr lang="en-US" sz="1800" dirty="0" err="1"/>
              <a:t>mer</a:t>
            </a:r>
            <a:r>
              <a:rPr lang="en-US" sz="1800" dirty="0"/>
              <a:t> size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C8D87DE-24DF-A148-BA04-3C7B679FFBD5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9665402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203132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1B00EE8C-1B9E-0549-81F9-EC40994D82E6}"/>
              </a:ext>
            </a:extLst>
          </p:cNvPr>
          <p:cNvSpPr/>
          <p:nvPr/>
        </p:nvSpPr>
        <p:spPr bwMode="auto">
          <a:xfrm>
            <a:off x="4582671" y="2468724"/>
            <a:ext cx="3949769" cy="2688468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70506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313932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8D176194-50CA-0645-9D4B-532CD899829D}"/>
              </a:ext>
            </a:extLst>
          </p:cNvPr>
          <p:cNvSpPr/>
          <p:nvPr/>
        </p:nvSpPr>
        <p:spPr bwMode="auto">
          <a:xfrm>
            <a:off x="4582671" y="3789040"/>
            <a:ext cx="3949769" cy="1368152"/>
          </a:xfrm>
          <a:prstGeom prst="rect">
            <a:avLst/>
          </a:prstGeom>
          <a:solidFill>
            <a:schemeClr val="tx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sz="24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Times" charset="0"/>
            </a:endParaRP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6CB6EAE-4327-B943-A696-7258AB72DB06}"/>
              </a:ext>
            </a:extLst>
          </p:cNvPr>
          <p:cNvCxnSpPr>
            <a:cxnSpLocks/>
          </p:cNvCxnSpPr>
          <p:nvPr/>
        </p:nvCxnSpPr>
        <p:spPr bwMode="auto">
          <a:xfrm flipV="1">
            <a:off x="6300192" y="3634335"/>
            <a:ext cx="0" cy="553271"/>
          </a:xfrm>
          <a:prstGeom prst="line">
            <a:avLst/>
          </a:prstGeom>
          <a:solidFill>
            <a:schemeClr val="accent1"/>
          </a:solidFill>
          <a:ln w="25400" cap="flat" cmpd="sng" algn="ctr">
            <a:solidFill>
              <a:schemeClr val="bg2"/>
            </a:solidFill>
            <a:prstDash val="solid"/>
            <a:round/>
            <a:headEnd type="none" w="med" len="med"/>
            <a:tailEnd type="stealth" w="med" len="med"/>
          </a:ln>
          <a:effectLst/>
        </p:spPr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758BA81E-F96C-1643-9F46-D93B9F3F729F}"/>
              </a:ext>
            </a:extLst>
          </p:cNvPr>
          <p:cNvSpPr txBox="1"/>
          <p:nvPr/>
        </p:nvSpPr>
        <p:spPr>
          <a:xfrm>
            <a:off x="6022221" y="4187606"/>
            <a:ext cx="574196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100" dirty="0">
                <a:solidFill>
                  <a:schemeClr val="bg2"/>
                </a:solidFill>
              </a:rPr>
              <a:t>repeat!</a:t>
            </a:r>
          </a:p>
        </p:txBody>
      </p:sp>
    </p:spTree>
    <p:extLst>
      <p:ext uri="{BB962C8B-B14F-4D97-AF65-F5344CB8AC3E}">
        <p14:creationId xmlns:p14="http://schemas.microsoft.com/office/powerpoint/2010/main" val="86246779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908720"/>
            <a:ext cx="4104456" cy="6463309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Creation and use of k-</a:t>
            </a:r>
            <a:r>
              <a:rPr lang="en-US" sz="1800" dirty="0" err="1"/>
              <a:t>mer</a:t>
            </a:r>
            <a:r>
              <a:rPr lang="en-US" sz="1800" dirty="0"/>
              <a:t> indices is the most efficient method for handling the large volume of NGS data </a:t>
            </a:r>
            <a:r>
              <a:rPr lang="mr-IN" sz="1800" dirty="0"/>
              <a:t>–</a:t>
            </a:r>
            <a:r>
              <a:rPr lang="en-US" sz="1800" dirty="0"/>
              <a:t> less memory!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is created from the k-</a:t>
            </a:r>
            <a:r>
              <a:rPr lang="en-US" sz="1800" dirty="0" err="1"/>
              <a:t>mers</a:t>
            </a:r>
            <a:r>
              <a:rPr lang="en-US" sz="1800" dirty="0"/>
              <a:t> of all reads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all k-</a:t>
            </a:r>
            <a:r>
              <a:rPr lang="en-US" sz="1800" dirty="0" err="1"/>
              <a:t>mers</a:t>
            </a:r>
            <a:r>
              <a:rPr lang="en-US" sz="1800" dirty="0"/>
              <a:t> must overlap adjoining k-</a:t>
            </a:r>
            <a:r>
              <a:rPr lang="en-US" sz="1800" dirty="0" err="1"/>
              <a:t>mers</a:t>
            </a:r>
            <a:r>
              <a:rPr lang="en-US" sz="1800" dirty="0"/>
              <a:t> in the genome by </a:t>
            </a:r>
            <a:r>
              <a:rPr lang="en-US" sz="1800" i="1" dirty="0"/>
              <a:t>k</a:t>
            </a:r>
            <a:r>
              <a:rPr lang="en-US" sz="1800" dirty="0"/>
              <a:t>-1</a:t>
            </a:r>
          </a:p>
          <a:p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A </a:t>
            </a:r>
            <a:r>
              <a:rPr lang="en-US" sz="1800" dirty="0" err="1"/>
              <a:t>deBruijn</a:t>
            </a:r>
            <a:r>
              <a:rPr lang="en-US" sz="1800" dirty="0"/>
              <a:t> graph can be used to efficiently find read overlap for forming </a:t>
            </a:r>
            <a:r>
              <a:rPr lang="en-US" sz="1800" dirty="0" err="1"/>
              <a:t>contigs</a:t>
            </a:r>
            <a:r>
              <a:rPr lang="en-US" sz="1800" dirty="0"/>
              <a:t> &amp; resolving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graph theory </a:t>
            </a:r>
            <a:r>
              <a:rPr lang="mr-IN" sz="1800" dirty="0"/>
              <a:t>–</a:t>
            </a:r>
            <a:r>
              <a:rPr lang="en-US" sz="1800" dirty="0"/>
              <a:t> the optimal </a:t>
            </a:r>
            <a:r>
              <a:rPr lang="en-US" sz="1800" dirty="0" err="1"/>
              <a:t>Eulerian</a:t>
            </a:r>
            <a:r>
              <a:rPr lang="en-US" sz="1800" dirty="0"/>
              <a:t> path visits every edge exactly once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repeat regions produce over-abundant k-</a:t>
            </a:r>
            <a:r>
              <a:rPr lang="en-US" sz="1800" dirty="0" err="1"/>
              <a:t>mers</a:t>
            </a:r>
            <a:r>
              <a:rPr lang="en-US" sz="1800" dirty="0"/>
              <a:t> and have identifiable </a:t>
            </a:r>
            <a:r>
              <a:rPr lang="en-US" sz="1800" dirty="0" err="1"/>
              <a:t>deBruijn</a:t>
            </a:r>
            <a:r>
              <a:rPr lang="en-US" sz="1800" dirty="0"/>
              <a:t> graph properties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2146052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535531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Sequencing error creates ‘novel’ k-</a:t>
            </a:r>
            <a:r>
              <a:rPr lang="en-US" sz="1800" dirty="0" err="1"/>
              <a:t>mers</a:t>
            </a:r>
            <a:r>
              <a:rPr lang="en-US" sz="1800" dirty="0"/>
              <a:t> and complicates the </a:t>
            </a:r>
            <a:r>
              <a:rPr lang="en-US" sz="1800" dirty="0" err="1"/>
              <a:t>deBruijn</a:t>
            </a:r>
            <a:r>
              <a:rPr lang="en-US" sz="1800" dirty="0"/>
              <a:t> graph </a:t>
            </a:r>
            <a:r>
              <a:rPr lang="mr-IN" sz="1800" dirty="0"/>
              <a:t>–</a:t>
            </a:r>
            <a:r>
              <a:rPr lang="en-US" sz="1800" dirty="0"/>
              <a:t> </a:t>
            </a:r>
            <a:r>
              <a:rPr lang="en-US" sz="1800" b="1" dirty="0"/>
              <a:t>genome assembly is thus always preceded by an error trimming &amp; correction step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The product of k-</a:t>
            </a:r>
            <a:r>
              <a:rPr lang="en-US" sz="1800" dirty="0" err="1"/>
              <a:t>mer</a:t>
            </a:r>
            <a:r>
              <a:rPr lang="en-US" sz="1800" dirty="0"/>
              <a:t> assembly is a robust set of contigs, but what k-</a:t>
            </a:r>
            <a:r>
              <a:rPr lang="en-US" sz="1800" dirty="0" err="1"/>
              <a:t>mer</a:t>
            </a:r>
            <a:r>
              <a:rPr lang="en-US" sz="1800" dirty="0"/>
              <a:t> size to use?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Shorter </a:t>
            </a:r>
            <a:r>
              <a:rPr lang="mr-IN" sz="1800" dirty="0"/>
              <a:t>–</a:t>
            </a:r>
            <a:r>
              <a:rPr lang="en-US" sz="1800" dirty="0"/>
              <a:t> less memory, more complex </a:t>
            </a:r>
            <a:r>
              <a:rPr lang="en-US" sz="1800" dirty="0" err="1"/>
              <a:t>deBruijn</a:t>
            </a:r>
            <a:r>
              <a:rPr lang="en-US" sz="1800" dirty="0"/>
              <a:t> graph, difficulty with small tandem repeats</a:t>
            </a:r>
          </a:p>
          <a:p>
            <a:pPr marL="800100" lvl="1" indent="-342900">
              <a:buFont typeface="Arial"/>
              <a:buChar char="•"/>
            </a:pPr>
            <a:r>
              <a:rPr lang="en-US" sz="1800" dirty="0"/>
              <a:t>Longer </a:t>
            </a:r>
            <a:r>
              <a:rPr lang="mr-IN" sz="1800" dirty="0"/>
              <a:t>–</a:t>
            </a:r>
            <a:r>
              <a:rPr lang="en-US" sz="1800" dirty="0"/>
              <a:t> more memory, simpler </a:t>
            </a:r>
            <a:r>
              <a:rPr lang="en-US" sz="1800" dirty="0" err="1"/>
              <a:t>deBruijn</a:t>
            </a:r>
            <a:r>
              <a:rPr lang="en-US" sz="1800" dirty="0"/>
              <a:t> graph, overcome small repeats,  upper maximum due to sequencing gaps, error filtering critical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3" name="Picture 2" descr="kmer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7983" y="1340768"/>
            <a:ext cx="4336869" cy="5256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1371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Genome Assembly</a:t>
            </a:r>
            <a:endParaRPr lang="en-US" sz="3200" dirty="0"/>
          </a:p>
        </p:txBody>
      </p:sp>
      <p:sp>
        <p:nvSpPr>
          <p:cNvPr id="11" name="TextBox 10"/>
          <p:cNvSpPr txBox="1"/>
          <p:nvPr/>
        </p:nvSpPr>
        <p:spPr>
          <a:xfrm>
            <a:off x="323528" y="1196752"/>
            <a:ext cx="8352928" cy="6247864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the combined laboratory and computational methods used to determine the genome sequence of an organism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can be completed </a:t>
            </a:r>
            <a:r>
              <a:rPr lang="en-US" sz="2000" i="1" dirty="0"/>
              <a:t>de novo </a:t>
            </a:r>
            <a:r>
              <a:rPr lang="en-US" sz="2000" dirty="0"/>
              <a:t>for a previously </a:t>
            </a:r>
            <a:r>
              <a:rPr lang="en-US" sz="2000" dirty="0" err="1"/>
              <a:t>unsequenced</a:t>
            </a:r>
            <a:r>
              <a:rPr lang="en-US" sz="2000" dirty="0"/>
              <a:t> organism or may be performed to determine genomic differences among related organisms (guided assembly)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Assembly is highly dependent upon DNA sequencing technologies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Key concepts: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Read &amp; K-</a:t>
            </a:r>
            <a:r>
              <a:rPr lang="en-US" sz="2000" dirty="0" err="1"/>
              <a:t>mer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Phred</a:t>
            </a:r>
            <a:r>
              <a:rPr lang="en-US" sz="2000" dirty="0"/>
              <a:t> score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Mate-Pairs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Coverage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 err="1"/>
              <a:t>Contig</a:t>
            </a:r>
            <a:endParaRPr lang="en-US" sz="2000" dirty="0"/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Scaffold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Closure &amp; Gaps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87324102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 err="1"/>
              <a:t>kmers</a:t>
            </a:r>
            <a:r>
              <a:rPr lang="en-US" sz="3200" b="1" dirty="0"/>
              <a:t>, de </a:t>
            </a:r>
            <a:r>
              <a:rPr lang="en-US" sz="3200" b="1" dirty="0" err="1"/>
              <a:t>Bruijn</a:t>
            </a:r>
            <a:r>
              <a:rPr lang="en-US" sz="3200" b="1" dirty="0"/>
              <a:t> graphs, </a:t>
            </a:r>
            <a:r>
              <a:rPr lang="en-US" sz="3200" b="1" dirty="0" err="1"/>
              <a:t>Eulerian</a:t>
            </a:r>
            <a:r>
              <a:rPr lang="en-US" sz="3200" b="1" dirty="0"/>
              <a:t> paths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4104456" cy="480131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1800" dirty="0"/>
              <a:t>K-</a:t>
            </a:r>
            <a:r>
              <a:rPr lang="en-US" sz="1800" dirty="0" err="1"/>
              <a:t>mer</a:t>
            </a:r>
            <a:r>
              <a:rPr lang="en-US" sz="1800" dirty="0"/>
              <a:t> assembly produces ‘</a:t>
            </a:r>
            <a:r>
              <a:rPr lang="en-US" sz="1800" dirty="0" err="1"/>
              <a:t>contigs</a:t>
            </a:r>
            <a:r>
              <a:rPr lang="en-US" sz="1800" dirty="0"/>
              <a:t>’ </a:t>
            </a:r>
            <a:r>
              <a:rPr lang="mr-IN" sz="1800" dirty="0"/>
              <a:t>–</a:t>
            </a:r>
            <a:r>
              <a:rPr lang="en-US" sz="1800" dirty="0"/>
              <a:t> stretches of consensus sequences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More read coverage leads to denser </a:t>
            </a:r>
            <a:r>
              <a:rPr lang="en-US" sz="1800" dirty="0" err="1"/>
              <a:t>deBruijn</a:t>
            </a:r>
            <a:r>
              <a:rPr lang="en-US" sz="1800" dirty="0"/>
              <a:t> graphs, fewer &amp; bigger </a:t>
            </a:r>
            <a:r>
              <a:rPr lang="en-US" sz="1800" dirty="0" err="1"/>
              <a:t>contigs</a:t>
            </a:r>
            <a:r>
              <a:rPr lang="en-US" sz="1800" dirty="0"/>
              <a:t>, less assembly gaps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Mate-pair information can then be used to determine scaffolds </a:t>
            </a:r>
            <a:r>
              <a:rPr lang="mr-IN" sz="1800" dirty="0"/>
              <a:t>–</a:t>
            </a:r>
            <a:r>
              <a:rPr lang="en-US" sz="1800" dirty="0"/>
              <a:t> the order of </a:t>
            </a:r>
            <a:r>
              <a:rPr lang="en-US" sz="1800" dirty="0" err="1"/>
              <a:t>contigs</a:t>
            </a:r>
            <a:r>
              <a:rPr lang="en-US" sz="1800" dirty="0"/>
              <a:t> along the genome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r>
              <a:rPr lang="en-US" sz="1800" dirty="0"/>
              <a:t>Scaffolding algorithms are greedy too – de </a:t>
            </a:r>
            <a:r>
              <a:rPr lang="en-US" sz="1800" dirty="0" err="1"/>
              <a:t>Bruijn</a:t>
            </a:r>
            <a:r>
              <a:rPr lang="en-US" sz="1800" dirty="0"/>
              <a:t> graphs (Velvet) or secondary algorithms (A5) seek to limit scaffolding errors</a:t>
            </a:r>
          </a:p>
          <a:p>
            <a:pPr marL="342900" indent="-342900">
              <a:buFont typeface="Arial"/>
              <a:buChar char="•"/>
            </a:pPr>
            <a:endParaRPr lang="en-US" sz="1800" dirty="0"/>
          </a:p>
          <a:p>
            <a:pPr marL="342900" indent="-342900">
              <a:buFont typeface="Arial"/>
              <a:buChar char="•"/>
            </a:pPr>
            <a:endParaRPr lang="en-US" sz="1800" dirty="0"/>
          </a:p>
        </p:txBody>
      </p:sp>
      <p:pic>
        <p:nvPicPr>
          <p:cNvPr id="10" name="Picture 9" descr="Chart&#10;&#10;Description automatically generated">
            <a:extLst>
              <a:ext uri="{FF2B5EF4-FFF2-40B4-BE49-F238E27FC236}">
                <a16:creationId xmlns:a16="http://schemas.microsoft.com/office/drawing/2014/main" id="{26F8491D-479A-EC4C-9D2C-7204869B15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99992" y="1628800"/>
            <a:ext cx="4497269" cy="2540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5020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Try this example by hand…</a:t>
            </a:r>
            <a:endParaRPr lang="en-US" sz="3200" dirty="0"/>
          </a:p>
        </p:txBody>
      </p:sp>
      <p:pic>
        <p:nvPicPr>
          <p:cNvPr id="2" name="Picture 1" descr="grap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03648" y="1124744"/>
            <a:ext cx="6876256" cy="4861023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Namiki</a:t>
            </a:r>
            <a:r>
              <a:rPr lang="en-US" sz="1400" dirty="0"/>
              <a:t> </a:t>
            </a:r>
            <a:r>
              <a:rPr lang="en-US" sz="1400" i="1" dirty="0"/>
              <a:t>et al</a:t>
            </a:r>
            <a:r>
              <a:rPr lang="en-US" sz="1400" dirty="0"/>
              <a:t>. 2012</a:t>
            </a:r>
            <a:r>
              <a:rPr lang="en-US" sz="1400" i="1" dirty="0"/>
              <a:t>. Nucleic Acids Research </a:t>
            </a:r>
            <a:r>
              <a:rPr lang="en-US" sz="1400" dirty="0"/>
              <a:t>40:e155</a:t>
            </a:r>
          </a:p>
        </p:txBody>
      </p:sp>
    </p:spTree>
    <p:extLst>
      <p:ext uri="{BB962C8B-B14F-4D97-AF65-F5344CB8AC3E}">
        <p14:creationId xmlns:p14="http://schemas.microsoft.com/office/powerpoint/2010/main" val="356083783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close up of a logo&#10;&#10;Description automatically generated">
            <a:extLst>
              <a:ext uri="{FF2B5EF4-FFF2-40B4-BE49-F238E27FC236}">
                <a16:creationId xmlns:a16="http://schemas.microsoft.com/office/drawing/2014/main" id="{437B79DC-5C11-724E-B5D8-8A050E3E3EA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02000" y="2159000"/>
            <a:ext cx="2540000" cy="2540000"/>
          </a:xfrm>
          <a:prstGeom prst="rect">
            <a:avLst/>
          </a:prstGeom>
          <a:solidFill>
            <a:schemeClr val="tx1"/>
          </a:solidFill>
        </p:spPr>
      </p:pic>
    </p:spTree>
    <p:extLst>
      <p:ext uri="{BB962C8B-B14F-4D97-AF65-F5344CB8AC3E}">
        <p14:creationId xmlns:p14="http://schemas.microsoft.com/office/powerpoint/2010/main" val="128658155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 complete assembly…</a:t>
            </a:r>
            <a:endParaRPr lang="en-US" sz="3200" dirty="0"/>
          </a:p>
        </p:txBody>
      </p:sp>
      <p:sp>
        <p:nvSpPr>
          <p:cNvPr id="7" name="TextBox 6"/>
          <p:cNvSpPr txBox="1"/>
          <p:nvPr/>
        </p:nvSpPr>
        <p:spPr>
          <a:xfrm>
            <a:off x="107504" y="6381328"/>
            <a:ext cx="9036496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BANDAGE visualization</a:t>
            </a:r>
          </a:p>
        </p:txBody>
      </p:sp>
      <p:pic>
        <p:nvPicPr>
          <p:cNvPr id="3" name="Picture 2" descr="bandage1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3568" y="1124744"/>
            <a:ext cx="4746318" cy="4437112"/>
          </a:xfrm>
          <a:prstGeom prst="rect">
            <a:avLst/>
          </a:prstGeom>
        </p:spPr>
      </p:pic>
      <p:pic>
        <p:nvPicPr>
          <p:cNvPr id="4" name="Picture 3" descr="bandage2.jpg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24128" y="1988840"/>
            <a:ext cx="3312368" cy="2875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91993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Assembly Statistics – A5 example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840230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McMaster </a:t>
            </a:r>
            <a:r>
              <a:rPr lang="en-US" sz="2000" i="1" dirty="0"/>
              <a:t>E. coli </a:t>
            </a:r>
            <a:r>
              <a:rPr lang="en-US" sz="2000" dirty="0"/>
              <a:t>C008 strain with </a:t>
            </a:r>
            <a:r>
              <a:rPr lang="en-US" sz="2000" dirty="0" err="1"/>
              <a:t>Illumina</a:t>
            </a:r>
            <a:r>
              <a:rPr lang="en-US" sz="2000" dirty="0"/>
              <a:t> </a:t>
            </a:r>
            <a:r>
              <a:rPr lang="en-US" sz="2000" dirty="0" err="1"/>
              <a:t>HiSeq</a:t>
            </a:r>
            <a:r>
              <a:rPr lang="en-US" sz="2000" dirty="0"/>
              <a:t> 2 x 250 </a:t>
            </a:r>
            <a:r>
              <a:rPr lang="en-US" sz="2000" dirty="0" err="1"/>
              <a:t>bp</a:t>
            </a:r>
            <a:r>
              <a:rPr lang="en-US" sz="2000" dirty="0"/>
              <a:t> 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Raw 3,735,008 sequencing reads totaling 933,752,000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~200 fold coverage of the </a:t>
            </a:r>
            <a:r>
              <a:rPr lang="en-US" sz="2000" i="1" dirty="0"/>
              <a:t>E. coli</a:t>
            </a:r>
            <a:r>
              <a:rPr lang="en-US" sz="2000" dirty="0"/>
              <a:t> genome (</a:t>
            </a:r>
            <a:r>
              <a:rPr lang="it-IT" sz="2000" i="1" dirty="0"/>
              <a:t>E. coli </a:t>
            </a:r>
            <a:r>
              <a:rPr lang="it-IT" sz="2000" dirty="0"/>
              <a:t>K-12 </a:t>
            </a:r>
            <a:r>
              <a:rPr lang="it-IT" sz="2000" dirty="0" err="1"/>
              <a:t>is</a:t>
            </a:r>
            <a:r>
              <a:rPr lang="it-IT" sz="2000" dirty="0"/>
              <a:t> 4,639,221 </a:t>
            </a:r>
            <a:r>
              <a:rPr lang="it-IT" sz="2000" dirty="0" err="1"/>
              <a:t>bp</a:t>
            </a:r>
            <a:r>
              <a:rPr lang="en-US" sz="2000" dirty="0"/>
              <a:t>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3,666,906 error-corrected reads totaling 797,138,877 bp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98.18% of reads passed error-correction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85.03% of nucleotides passed error-correction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118 </a:t>
            </a:r>
            <a:r>
              <a:rPr lang="en-US" sz="2000" dirty="0" err="1"/>
              <a:t>contigs</a:t>
            </a:r>
            <a:r>
              <a:rPr lang="en-US" sz="2000" dirty="0"/>
              <a:t> in 118 scaffolds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5,247,627 bp sum contig length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>
                <a:solidFill>
                  <a:srgbClr val="FFD699"/>
                </a:solidFill>
              </a:rPr>
              <a:t>bases ≥ Q40 = 5,243,991 (99.9% of assembly; Q40 = 1 in 10,000 error rate)</a:t>
            </a:r>
            <a:endParaRPr lang="is-IS" sz="2000" dirty="0">
              <a:solidFill>
                <a:srgbClr val="FFD699"/>
              </a:solidFill>
            </a:endParaRP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Longest scaffold = </a:t>
            </a:r>
            <a:r>
              <a:rPr lang="is-IS" sz="2000" dirty="0"/>
              <a:t>534,047 bp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Contig N50 = 166,170 bp (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at least 50% of the assembly is contained in </a:t>
            </a:r>
            <a:r>
              <a:rPr lang="en-US" sz="2000" dirty="0" err="1">
                <a:solidFill>
                  <a:schemeClr val="accent1">
                    <a:lumMod val="40000"/>
                    <a:lumOff val="60000"/>
                  </a:schemeClr>
                </a:solidFill>
              </a:rPr>
              <a:t>contigs</a:t>
            </a:r>
            <a:r>
              <a:rPr lang="en-U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 of this size or larger</a:t>
            </a:r>
            <a:r>
              <a:rPr lang="is-IS" sz="2000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)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GC content = 50.6%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Observed read coverage = 178.65 fold</a:t>
            </a:r>
          </a:p>
          <a:p>
            <a:pPr marL="342900" indent="-342900">
              <a:buFont typeface="Arial"/>
              <a:buChar char="•"/>
            </a:pPr>
            <a:r>
              <a:rPr lang="is-IS" sz="2000" dirty="0">
                <a:solidFill>
                  <a:srgbClr val="FFD699"/>
                </a:solidFill>
              </a:rPr>
              <a:t>Median = 154 fold; 10th percentile = 97 fold</a:t>
            </a:r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sp>
        <p:nvSpPr>
          <p:cNvPr id="5" name="TextBox 4"/>
          <p:cNvSpPr txBox="1"/>
          <p:nvPr/>
        </p:nvSpPr>
        <p:spPr>
          <a:xfrm>
            <a:off x="6084168" y="5949280"/>
            <a:ext cx="2880320" cy="52322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For a nice review of A5 statistics, see http://</a:t>
            </a:r>
            <a:r>
              <a:rPr lang="en-US" sz="1400" dirty="0" err="1"/>
              <a:t>tinyurl.com</a:t>
            </a:r>
            <a:r>
              <a:rPr lang="en-US" sz="1400" dirty="0"/>
              <a:t>/zwng5cb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0E35CB0-2763-0848-96A1-3B078110DCEE}"/>
              </a:ext>
            </a:extLst>
          </p:cNvPr>
          <p:cNvSpPr txBox="1"/>
          <p:nvPr/>
        </p:nvSpPr>
        <p:spPr>
          <a:xfrm>
            <a:off x="10310648" y="5255172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9936074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2">
            <a:extLst>
              <a:ext uri="{FF2B5EF4-FFF2-40B4-BE49-F238E27FC236}">
                <a16:creationId xmlns:a16="http://schemas.microsoft.com/office/drawing/2014/main" id="{C1AACFE1-C2AF-8742-BB2C-5050F27605B4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179512" y="365403"/>
            <a:ext cx="8686800" cy="527720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N50</a:t>
            </a:r>
            <a:endParaRPr lang="en-US" sz="3200" dirty="0"/>
          </a:p>
        </p:txBody>
      </p:sp>
      <p:pic>
        <p:nvPicPr>
          <p:cNvPr id="8" name="Picture 7" descr="ordered.jpg">
            <a:extLst>
              <a:ext uri="{FF2B5EF4-FFF2-40B4-BE49-F238E27FC236}">
                <a16:creationId xmlns:a16="http://schemas.microsoft.com/office/drawing/2014/main" id="{6A58E619-388C-294B-A6F0-5D667518B36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050" y="1445523"/>
            <a:ext cx="6430219" cy="4503757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0B342556-A9FE-7948-9E65-178A03F08DDC}"/>
              </a:ext>
            </a:extLst>
          </p:cNvPr>
          <p:cNvSpPr txBox="1"/>
          <p:nvPr/>
        </p:nvSpPr>
        <p:spPr>
          <a:xfrm>
            <a:off x="2167348" y="5898758"/>
            <a:ext cx="32239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contigs</a:t>
            </a:r>
            <a:r>
              <a:rPr lang="en-US" sz="1600" dirty="0"/>
              <a:t> ordered smallest to largest -&gt;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9096FE0-7619-BD4B-A19E-13F892179789}"/>
              </a:ext>
            </a:extLst>
          </p:cNvPr>
          <p:cNvSpPr txBox="1"/>
          <p:nvPr/>
        </p:nvSpPr>
        <p:spPr>
          <a:xfrm rot="16200000">
            <a:off x="-548598" y="3509038"/>
            <a:ext cx="15067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contig</a:t>
            </a:r>
            <a:r>
              <a:rPr lang="en-US" sz="1600" dirty="0"/>
              <a:t> size (</a:t>
            </a:r>
            <a:r>
              <a:rPr lang="en-US" sz="1600" dirty="0" err="1"/>
              <a:t>bp</a:t>
            </a:r>
            <a:r>
              <a:rPr lang="en-US" sz="1600" dirty="0"/>
              <a:t>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55F09A46-F90C-4944-BC63-1A6A3EC0B187}"/>
              </a:ext>
            </a:extLst>
          </p:cNvPr>
          <p:cNvSpPr txBox="1"/>
          <p:nvPr/>
        </p:nvSpPr>
        <p:spPr>
          <a:xfrm>
            <a:off x="950114" y="1661547"/>
            <a:ext cx="28741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bg2"/>
                </a:solidFill>
              </a:rPr>
              <a:t>sum of all </a:t>
            </a:r>
            <a:r>
              <a:rPr lang="en-US" sz="1400" dirty="0" err="1">
                <a:solidFill>
                  <a:schemeClr val="bg2"/>
                </a:solidFill>
              </a:rPr>
              <a:t>contigs</a:t>
            </a:r>
            <a:r>
              <a:rPr lang="en-US" sz="1400" dirty="0">
                <a:solidFill>
                  <a:schemeClr val="bg2"/>
                </a:solidFill>
              </a:rPr>
              <a:t> = </a:t>
            </a:r>
            <a:r>
              <a:rPr lang="cs-CZ" sz="1400" dirty="0">
                <a:solidFill>
                  <a:schemeClr val="bg2"/>
                </a:solidFill>
              </a:rPr>
              <a:t>4,740,890 </a:t>
            </a:r>
            <a:r>
              <a:rPr lang="cs-CZ" sz="1400" dirty="0" err="1">
                <a:solidFill>
                  <a:schemeClr val="bg2"/>
                </a:solidFill>
              </a:rPr>
              <a:t>bp</a:t>
            </a:r>
            <a:endParaRPr lang="cs-CZ" sz="1400" dirty="0">
              <a:solidFill>
                <a:schemeClr val="bg2"/>
              </a:solidFill>
            </a:endParaRPr>
          </a:p>
          <a:p>
            <a:r>
              <a:rPr lang="cs-CZ" sz="1400" dirty="0">
                <a:solidFill>
                  <a:schemeClr val="bg2"/>
                </a:solidFill>
              </a:rPr>
              <a:t>1/2 sum </a:t>
            </a:r>
            <a:r>
              <a:rPr lang="cs-CZ" sz="1400" dirty="0" err="1">
                <a:solidFill>
                  <a:schemeClr val="bg2"/>
                </a:solidFill>
              </a:rPr>
              <a:t>of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all</a:t>
            </a:r>
            <a:r>
              <a:rPr lang="cs-CZ" sz="1400" dirty="0">
                <a:solidFill>
                  <a:schemeClr val="bg2"/>
                </a:solidFill>
              </a:rPr>
              <a:t> </a:t>
            </a:r>
            <a:r>
              <a:rPr lang="cs-CZ" sz="1400" dirty="0" err="1">
                <a:solidFill>
                  <a:schemeClr val="bg2"/>
                </a:solidFill>
              </a:rPr>
              <a:t>contigs</a:t>
            </a:r>
            <a:r>
              <a:rPr lang="cs-CZ" sz="1400" dirty="0">
                <a:solidFill>
                  <a:schemeClr val="bg2"/>
                </a:solidFill>
              </a:rPr>
              <a:t> = </a:t>
            </a:r>
            <a:r>
              <a:rPr lang="is-IS" sz="1400" dirty="0">
                <a:solidFill>
                  <a:schemeClr val="bg2"/>
                </a:solidFill>
              </a:rPr>
              <a:t>2,370,445 bp</a:t>
            </a:r>
            <a:endParaRPr lang="en-US" sz="1400" dirty="0">
              <a:solidFill>
                <a:schemeClr val="bg2"/>
              </a:solidFill>
            </a:endParaRPr>
          </a:p>
        </p:txBody>
      </p:sp>
      <p:sp>
        <p:nvSpPr>
          <p:cNvPr id="13" name="Right Bracket 12">
            <a:extLst>
              <a:ext uri="{FF2B5EF4-FFF2-40B4-BE49-F238E27FC236}">
                <a16:creationId xmlns:a16="http://schemas.microsoft.com/office/drawing/2014/main" id="{59E5C98F-BD0C-A042-95D9-88BFD9D1984E}"/>
              </a:ext>
            </a:extLst>
          </p:cNvPr>
          <p:cNvSpPr/>
          <p:nvPr/>
        </p:nvSpPr>
        <p:spPr bwMode="auto">
          <a:xfrm>
            <a:off x="6160090" y="2002537"/>
            <a:ext cx="550664" cy="381248"/>
          </a:xfrm>
          <a:prstGeom prst="rightBracket">
            <a:avLst/>
          </a:prstGeom>
          <a:noFill/>
          <a:ln w="38100" cap="flat" cmpd="sng" algn="ctr">
            <a:solidFill>
              <a:schemeClr val="bg2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1F7515F-8DD7-B844-B954-BD3E5125DBCD}"/>
              </a:ext>
            </a:extLst>
          </p:cNvPr>
          <p:cNvSpPr txBox="1"/>
          <p:nvPr/>
        </p:nvSpPr>
        <p:spPr>
          <a:xfrm>
            <a:off x="6876256" y="1877571"/>
            <a:ext cx="226774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4 </a:t>
            </a:r>
            <a:r>
              <a:rPr lang="en-US" sz="1200" dirty="0" err="1"/>
              <a:t>contigs</a:t>
            </a:r>
            <a:r>
              <a:rPr lang="en-US" sz="1200" dirty="0"/>
              <a:t> </a:t>
            </a:r>
            <a:r>
              <a:rPr lang="en-US" sz="1200"/>
              <a:t>contain 1</a:t>
            </a:r>
            <a:r>
              <a:rPr lang="en-US" sz="1200" dirty="0"/>
              <a:t>/2 of the assembly, sum = </a:t>
            </a:r>
            <a:r>
              <a:rPr lang="is-IS" sz="1200" dirty="0"/>
              <a:t>2,705,716</a:t>
            </a:r>
            <a:r>
              <a:rPr lang="cs-CZ" sz="1200" dirty="0"/>
              <a:t> </a:t>
            </a:r>
            <a:r>
              <a:rPr lang="cs-CZ" sz="1200" dirty="0" err="1"/>
              <a:t>bp</a:t>
            </a:r>
            <a:r>
              <a:rPr lang="en-US" sz="1200" dirty="0"/>
              <a:t>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0846CE2-2004-DA47-B527-34ED93BE4888}"/>
              </a:ext>
            </a:extLst>
          </p:cNvPr>
          <p:cNvSpPr txBox="1"/>
          <p:nvPr/>
        </p:nvSpPr>
        <p:spPr>
          <a:xfrm>
            <a:off x="4118466" y="1661547"/>
            <a:ext cx="172819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bg2"/>
                </a:solidFill>
              </a:rPr>
              <a:t>this is the N50 </a:t>
            </a:r>
            <a:r>
              <a:rPr lang="en-US" sz="1200" dirty="0" err="1">
                <a:solidFill>
                  <a:schemeClr val="bg2"/>
                </a:solidFill>
              </a:rPr>
              <a:t>contig</a:t>
            </a:r>
            <a:r>
              <a:rPr lang="en-US" sz="1200" dirty="0">
                <a:solidFill>
                  <a:schemeClr val="bg2"/>
                </a:solidFill>
              </a:rPr>
              <a:t>, with length </a:t>
            </a:r>
            <a:r>
              <a:rPr lang="is-IS" sz="1200" dirty="0">
                <a:solidFill>
                  <a:schemeClr val="bg2"/>
                </a:solidFill>
              </a:rPr>
              <a:t>405,903 bp</a:t>
            </a:r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363329C-1D86-FD49-A8CA-D3C7D251429A}"/>
              </a:ext>
            </a:extLst>
          </p:cNvPr>
          <p:cNvCxnSpPr/>
          <p:nvPr/>
        </p:nvCxnSpPr>
        <p:spPr bwMode="auto">
          <a:xfrm>
            <a:off x="5630634" y="2093595"/>
            <a:ext cx="256282" cy="234196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bg2"/>
            </a:solidFill>
            <a:prstDash val="solid"/>
            <a:round/>
            <a:headEnd type="none" w="med" len="med"/>
            <a:tailEnd type="triangle" w="lg"/>
          </a:ln>
          <a:effectLst/>
        </p:spPr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2BAD7DE1-FAD7-B44A-AE23-4FE91C6F152B}"/>
              </a:ext>
            </a:extLst>
          </p:cNvPr>
          <p:cNvSpPr txBox="1"/>
          <p:nvPr/>
        </p:nvSpPr>
        <p:spPr>
          <a:xfrm>
            <a:off x="1115616" y="509419"/>
            <a:ext cx="691276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rgbClr val="FFFFFF"/>
                </a:solidFill>
              </a:rPr>
              <a:t>N50 is the size of the </a:t>
            </a:r>
            <a:r>
              <a:rPr lang="en-US" sz="1200" dirty="0" err="1">
                <a:solidFill>
                  <a:srgbClr val="FFFFFF"/>
                </a:solidFill>
              </a:rPr>
              <a:t>contig</a:t>
            </a:r>
            <a:r>
              <a:rPr lang="en-US" sz="1200" dirty="0">
                <a:solidFill>
                  <a:srgbClr val="FFFFFF"/>
                </a:solidFill>
              </a:rPr>
              <a:t> which, along with all larger </a:t>
            </a:r>
            <a:r>
              <a:rPr lang="en-US" sz="1200" dirty="0" err="1">
                <a:solidFill>
                  <a:srgbClr val="FFFFFF"/>
                </a:solidFill>
              </a:rPr>
              <a:t>contigs</a:t>
            </a:r>
            <a:r>
              <a:rPr lang="en-US" sz="1200" dirty="0">
                <a:solidFill>
                  <a:srgbClr val="FFFFFF"/>
                </a:solidFill>
              </a:rPr>
              <a:t>, contains half of sequence of an assembly.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8350A361-8991-2F49-A927-F25CA0E98730}"/>
              </a:ext>
            </a:extLst>
          </p:cNvPr>
          <p:cNvSpPr txBox="1"/>
          <p:nvPr/>
        </p:nvSpPr>
        <p:spPr>
          <a:xfrm>
            <a:off x="6876256" y="1600572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3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is-IS" sz="1200" dirty="0"/>
              <a:t>2,299,813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CE231B3-6CDA-504E-B9F2-9C08306675F7}"/>
              </a:ext>
            </a:extLst>
          </p:cNvPr>
          <p:cNvSpPr txBox="1"/>
          <p:nvPr/>
        </p:nvSpPr>
        <p:spPr>
          <a:xfrm>
            <a:off x="6878819" y="1312540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2 </a:t>
            </a:r>
            <a:r>
              <a:rPr lang="en-US" sz="1200" dirty="0" err="1"/>
              <a:t>contigs</a:t>
            </a:r>
            <a:r>
              <a:rPr lang="en-US" sz="1200" dirty="0"/>
              <a:t> sum = </a:t>
            </a:r>
            <a:r>
              <a:rPr lang="fi-FI" sz="1200" dirty="0"/>
              <a:t>1,871,154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859CC88-AEFE-E147-8894-353DEA17C964}"/>
              </a:ext>
            </a:extLst>
          </p:cNvPr>
          <p:cNvSpPr txBox="1"/>
          <p:nvPr/>
        </p:nvSpPr>
        <p:spPr>
          <a:xfrm>
            <a:off x="6876256" y="1024508"/>
            <a:ext cx="2267744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/>
              <a:t>top </a:t>
            </a:r>
            <a:r>
              <a:rPr lang="en-US" sz="1200" dirty="0" err="1"/>
              <a:t>contig</a:t>
            </a:r>
            <a:r>
              <a:rPr lang="en-US" sz="1200" dirty="0"/>
              <a:t> = </a:t>
            </a:r>
            <a:r>
              <a:rPr lang="is-IS" sz="1200" dirty="0"/>
              <a:t>1,223,670</a:t>
            </a:r>
            <a:r>
              <a:rPr lang="en-US" sz="1200" dirty="0"/>
              <a:t> </a:t>
            </a:r>
            <a:r>
              <a:rPr lang="en-US" sz="1200" dirty="0" err="1"/>
              <a:t>bp</a:t>
            </a:r>
            <a:endParaRPr lang="en-US" sz="12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81C6833-56C9-E848-A407-83ABF42C75A3}"/>
              </a:ext>
            </a:extLst>
          </p:cNvPr>
          <p:cNvSpPr txBox="1"/>
          <p:nvPr/>
        </p:nvSpPr>
        <p:spPr>
          <a:xfrm>
            <a:off x="4139952" y="2135986"/>
            <a:ext cx="1728192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mr-IN" sz="1200" b="1" dirty="0">
                <a:solidFill>
                  <a:schemeClr val="bg2"/>
                </a:solidFill>
              </a:rPr>
              <a:t>N50 </a:t>
            </a:r>
            <a:r>
              <a:rPr lang="en-US" sz="1200" b="1" dirty="0">
                <a:solidFill>
                  <a:schemeClr val="bg2"/>
                </a:solidFill>
              </a:rPr>
              <a:t>=</a:t>
            </a:r>
            <a:r>
              <a:rPr lang="mr-IN" sz="1200" b="1" dirty="0">
                <a:solidFill>
                  <a:schemeClr val="bg2"/>
                </a:solidFill>
              </a:rPr>
              <a:t> 405,903 bp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D75C6B26-6230-0C42-98AF-149636E12F1A}"/>
              </a:ext>
            </a:extLst>
          </p:cNvPr>
          <p:cNvSpPr/>
          <p:nvPr/>
        </p:nvSpPr>
        <p:spPr bwMode="auto">
          <a:xfrm>
            <a:off x="387069" y="5821077"/>
            <a:ext cx="6408712" cy="102880"/>
          </a:xfrm>
          <a:prstGeom prst="rect">
            <a:avLst/>
          </a:prstGeom>
          <a:solidFill>
            <a:schemeClr val="tx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2386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901785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‘Finishing’ traditionally refers to the costly and </a:t>
            </a:r>
            <a:r>
              <a:rPr lang="en-US" sz="2000" dirty="0" err="1"/>
              <a:t>labourious</a:t>
            </a:r>
            <a:r>
              <a:rPr lang="en-US" sz="2000" dirty="0"/>
              <a:t> steps required to ‘close’ all the sequencing gaps to provide high quality and 100% complete chromosome sequences (aka “closure”)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Finishing is workable for bacterial genomes but very hard for </a:t>
            </a:r>
            <a:r>
              <a:rPr lang="en-US" sz="2000" dirty="0" err="1"/>
              <a:t>eukyarotic</a:t>
            </a:r>
            <a:r>
              <a:rPr lang="en-US" sz="2000" dirty="0"/>
              <a:t> genomes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centromeres and </a:t>
            </a:r>
            <a:r>
              <a:rPr lang="en-US" sz="2000" dirty="0" err="1"/>
              <a:t>teleomeres</a:t>
            </a:r>
            <a:r>
              <a:rPr lang="en-US" sz="2000" dirty="0"/>
              <a:t> are hard to clone or sequence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yet important biology is encoded in these regions (e.g. </a:t>
            </a:r>
            <a:r>
              <a:rPr lang="en-US" sz="2000" i="1" dirty="0" err="1"/>
              <a:t>Trypanosoma</a:t>
            </a:r>
            <a:r>
              <a:rPr lang="en-US" sz="2000" dirty="0"/>
              <a:t>)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Most current genome projects do not attempt closure due to: </a:t>
            </a:r>
          </a:p>
          <a:p>
            <a:pPr marL="800100" lvl="1" indent="-342900">
              <a:buFont typeface="Arial"/>
              <a:buChar char="•"/>
            </a:pPr>
            <a:r>
              <a:rPr lang="is-IS" sz="2000" dirty="0"/>
              <a:t>the cost and time involved – closure does not get funded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</a:t>
            </a:r>
            <a:r>
              <a:rPr lang="is-IS" sz="2000" dirty="0"/>
              <a:t>hotgun routinely obtains &gt;90% closure and thus the majority of the biology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</a:t>
            </a:r>
            <a:r>
              <a:rPr lang="is-IS" sz="2000" dirty="0"/>
              <a:t>aps will be closed by research teams if it is relevant to their science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r>
              <a:rPr lang="is-IS" sz="2000" dirty="0"/>
              <a:t>‘Finishing’ now most often refers to the scaffolding quality control steps in genome assembly – making the most out of the shotgun data – and is seen as distinct from ‘closure’</a:t>
            </a:r>
          </a:p>
          <a:p>
            <a:pPr marL="800100" lvl="1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is-I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70590038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Finishing, Validation, Confidence</a:t>
            </a:r>
            <a:endParaRPr lang="en-US" sz="3200" dirty="0"/>
          </a:p>
        </p:txBody>
      </p:sp>
      <p:sp>
        <p:nvSpPr>
          <p:cNvPr id="6" name="TextBox 5"/>
          <p:cNvSpPr txBox="1"/>
          <p:nvPr/>
        </p:nvSpPr>
        <p:spPr>
          <a:xfrm>
            <a:off x="251520" y="1052736"/>
            <a:ext cx="8640960" cy="594008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Validation of genome assembly is difficult as our knowledge about the genome we are sequencing is often limited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a closely related genome sequence is known, a comparison can be made to determine possible errors – or are they real differences?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 annotation can identify gaps in the assembly (e.g. missing genes known from PCR or biochemistry)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With limited prior knowledge, </a:t>
            </a:r>
            <a:r>
              <a:rPr lang="en-US" sz="2000" dirty="0" err="1"/>
              <a:t>bioinformaticians</a:t>
            </a:r>
            <a:r>
              <a:rPr lang="en-US" sz="2000" dirty="0"/>
              <a:t> rely on the assembly statistics such as Q40, N50, etc.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But can we trust the assembly software?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Peer-reviewed publication of algorithms and open source release of software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Head-to-head comparison of assemblers on the same data to identify consensus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Simulated data and </a:t>
            </a:r>
            <a:r>
              <a:rPr lang="en-US" sz="2000" dirty="0" err="1"/>
              <a:t>Assemblathon</a:t>
            </a:r>
            <a:r>
              <a:rPr lang="en-US" sz="2000" dirty="0"/>
              <a:t> / GAGE competitions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92017215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2">
            <a:extLst>
              <a:ext uri="{FF2B5EF4-FFF2-40B4-BE49-F238E27FC236}">
                <a16:creationId xmlns:a16="http://schemas.microsoft.com/office/drawing/2014/main" id="{7A9B9E9E-5898-9C41-992E-326AC77771FE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This week...</a:t>
            </a:r>
            <a:endParaRPr lang="en-US" sz="3200" dirty="0"/>
          </a:p>
        </p:txBody>
      </p:sp>
      <p:pic>
        <p:nvPicPr>
          <p:cNvPr id="7" name="Picture 6" descr="Graphical user interface, text, application, email&#10;&#10;Description automatically generated">
            <a:extLst>
              <a:ext uri="{FF2B5EF4-FFF2-40B4-BE49-F238E27FC236}">
                <a16:creationId xmlns:a16="http://schemas.microsoft.com/office/drawing/2014/main" id="{ED7581CF-93B2-634C-ADBD-D84E9D0847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6925" y="1268760"/>
            <a:ext cx="7910149" cy="48758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2182682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>
            <a:extLst>
              <a:ext uri="{FF2B5EF4-FFF2-40B4-BE49-F238E27FC236}">
                <a16:creationId xmlns:a16="http://schemas.microsoft.com/office/drawing/2014/main" id="{FC518306-6278-044A-9611-BB9BA929145E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0988" y="2256656"/>
            <a:ext cx="8686800" cy="167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+mj-lt"/>
                <a:ea typeface="ＭＳ Ｐゴシック" charset="-128"/>
                <a:cs typeface="ＭＳ Ｐゴシック" charset="-128"/>
              </a:defRPr>
            </a:lvl1pPr>
            <a:lvl2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2pPr>
            <a:lvl3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3pPr>
            <a:lvl4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4pPr>
            <a:lvl5pPr algn="ctr" rtl="0" eaLnBrk="0" fontAlgn="base" hangingPunct="0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  <a:ea typeface="ＭＳ Ｐゴシック" charset="-128"/>
                <a:cs typeface="ＭＳ Ｐゴシック" charset="-128"/>
              </a:defRPr>
            </a:lvl5pPr>
            <a:lvl6pPr marL="4572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6pPr>
            <a:lvl7pPr marL="9144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7pPr>
            <a:lvl8pPr marL="13716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8pPr>
            <a:lvl9pPr marL="1828800" algn="ctr" rtl="0" fontAlgn="base">
              <a:spcBef>
                <a:spcPct val="0"/>
              </a:spcBef>
              <a:spcAft>
                <a:spcPct val="0"/>
              </a:spcAft>
              <a:defRPr sz="4400">
                <a:solidFill>
                  <a:schemeClr val="tx2"/>
                </a:solidFill>
                <a:latin typeface="Times New Roman" charset="0"/>
              </a:defRPr>
            </a:lvl9pPr>
          </a:lstStyle>
          <a:p>
            <a:pPr eaLnBrk="1" hangingPunct="1"/>
            <a:r>
              <a:rPr lang="en-US" sz="1800" b="1" dirty="0">
                <a:solidFill>
                  <a:schemeClr val="tx1"/>
                </a:solidFill>
              </a:rPr>
              <a:t>End</a:t>
            </a:r>
            <a:endParaRPr lang="en-US" sz="1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27790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Why is Genome Assembly Difficult?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Human genome is 3 billion base pairs; </a:t>
            </a:r>
            <a:r>
              <a:rPr lang="en-US" sz="2000" i="1" dirty="0"/>
              <a:t>Arabidopsis thaliana </a:t>
            </a:r>
            <a:r>
              <a:rPr lang="en-US" sz="2000" dirty="0"/>
              <a:t>135 </a:t>
            </a:r>
            <a:r>
              <a:rPr lang="en-US" sz="2000" dirty="0" err="1"/>
              <a:t>Mbp</a:t>
            </a:r>
            <a:r>
              <a:rPr lang="en-US" sz="2000" dirty="0"/>
              <a:t>; </a:t>
            </a:r>
            <a:r>
              <a:rPr lang="en-US" sz="2000" i="1" dirty="0"/>
              <a:t>Salmonella </a:t>
            </a:r>
            <a:r>
              <a:rPr lang="en-US" sz="2000" i="1" dirty="0" err="1"/>
              <a:t>enterica</a:t>
            </a:r>
            <a:r>
              <a:rPr lang="en-US" sz="2000" i="1" dirty="0"/>
              <a:t> </a:t>
            </a:r>
            <a:r>
              <a:rPr lang="en-US" sz="2000" dirty="0"/>
              <a:t>4.8 </a:t>
            </a:r>
            <a:r>
              <a:rPr lang="en-US" sz="2000" dirty="0" err="1"/>
              <a:t>Mbp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Sanger DNA sequencing (low volume) 500-1200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 err="1"/>
              <a:t>Illumina</a:t>
            </a:r>
            <a:r>
              <a:rPr lang="en-US" sz="2000" dirty="0"/>
              <a:t> DNA sequencing (high volume) 250 </a:t>
            </a:r>
            <a:r>
              <a:rPr lang="en-US" sz="2000" dirty="0" err="1"/>
              <a:t>bp</a:t>
            </a: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Linear (directed) sequencing is prohibitively expensive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clone mapping &amp; sub-sequencing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are sequenced in tiny fragments using a ‘shotgun’ approach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a massive jigsaw puzzle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DNA sequencing has an error rate, so a single pass is insufficient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Some regions of genome clone poorly or sequence poorly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Genomes have repeated sequences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Two sequencing reads for different parts of the genome can have identical or near-identical sequence</a:t>
            </a:r>
          </a:p>
        </p:txBody>
      </p:sp>
    </p:spTree>
    <p:extLst>
      <p:ext uri="{BB962C8B-B14F-4D97-AF65-F5344CB8AC3E}">
        <p14:creationId xmlns:p14="http://schemas.microsoft.com/office/powerpoint/2010/main" val="21186542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Shotgun Sequencing</a:t>
            </a:r>
            <a:endParaRPr lang="en-US" sz="3200" dirty="0"/>
          </a:p>
        </p:txBody>
      </p:sp>
      <p:pic>
        <p:nvPicPr>
          <p:cNvPr id="2" name="Picture 1" descr="kevin2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1560" y="1181980"/>
            <a:ext cx="8064896" cy="4911316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539552" y="6053226"/>
            <a:ext cx="4968552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http://</a:t>
            </a:r>
            <a:r>
              <a:rPr lang="en-US" sz="1400" dirty="0" err="1"/>
              <a:t>knowgenetics.org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19238055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101566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</p:txBody>
      </p:sp>
      <p:pic>
        <p:nvPicPr>
          <p:cNvPr id="2" name="Picture 1" descr="intro-to-ngs-torsten-seemann-peter-mac-27-jul-2012-21-638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47664" y="2348880"/>
            <a:ext cx="5076056" cy="38110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76986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Greedy Assembly by Overlap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63231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The first step in assembly is joining reads of overlapping sequence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step must account for sequencing error rates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Sequencing software uses the PHRED score to measure error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Shotgun sequencing samples each region of the genome multiples times to generate a PHRED-correct consensus sequence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The depth of sampling of a genome is called ‘fold coverage’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the example above illustrates 5-fold coverage</a:t>
            </a:r>
          </a:p>
        </p:txBody>
      </p:sp>
      <p:pic>
        <p:nvPicPr>
          <p:cNvPr id="4" name="Picture 9" descr=" Fig1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3608" y="2996952"/>
            <a:ext cx="6705600" cy="304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2879759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Repeats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merge reads into consensus ‘</a:t>
            </a:r>
            <a:r>
              <a:rPr lang="en-US" sz="2000" dirty="0" err="1"/>
              <a:t>contig</a:t>
            </a:r>
            <a:r>
              <a:rPr lang="en-US" sz="2000" dirty="0"/>
              <a:t>’ sequences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What if reads are similar but from different parts of the genome?</a:t>
            </a:r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Greedy algorithms are insufficient to handle this problem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  <p:pic>
        <p:nvPicPr>
          <p:cNvPr id="5" name="Picture 9" descr=" Fig4.tiff                                                      0002D5F8Tuscany                        B9267DE4: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39752" y="2427312"/>
            <a:ext cx="3703638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967705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23528" y="-171400"/>
            <a:ext cx="8568952" cy="1535832"/>
          </a:xfrm>
        </p:spPr>
        <p:txBody>
          <a:bodyPr/>
          <a:lstStyle/>
          <a:p>
            <a:pPr algn="l" eaLnBrk="1" hangingPunct="1"/>
            <a:r>
              <a:rPr lang="en-US" sz="3200" b="1" dirty="0"/>
              <a:t>Bi-directional sequence (aka Mate Pairs)</a:t>
            </a:r>
            <a:endParaRPr lang="en-US" sz="3200" dirty="0"/>
          </a:p>
        </p:txBody>
      </p:sp>
      <p:sp>
        <p:nvSpPr>
          <p:cNvPr id="3" name="TextBox 2"/>
          <p:cNvSpPr txBox="1"/>
          <p:nvPr/>
        </p:nvSpPr>
        <p:spPr>
          <a:xfrm>
            <a:off x="323528" y="1196752"/>
            <a:ext cx="8352928" cy="532453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342900" indent="-342900">
              <a:buFont typeface="Arial"/>
              <a:buChar char="•"/>
            </a:pPr>
            <a:r>
              <a:rPr lang="en-US" sz="2000" dirty="0"/>
              <a:t>A large part of assembly algorithms are focused on detecting and correcting for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If we sequence each DNA fragment from both ends, we have paired reads with a specific geometry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Must point towards each other</a:t>
            </a:r>
          </a:p>
          <a:p>
            <a:pPr marL="800100" lvl="1" indent="-342900">
              <a:buFont typeface="Arial"/>
              <a:buChar char="•"/>
            </a:pPr>
            <a:r>
              <a:rPr lang="en-US" sz="2000" dirty="0"/>
              <a:t>Gap between them must reflect size of DNA fragments sequenced</a:t>
            </a:r>
          </a:p>
          <a:p>
            <a:pPr marL="800100" lvl="1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This geometry places constraints on the assembly algorithm and can tease apart repeats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r>
              <a:rPr lang="en-US" sz="2000" dirty="0"/>
              <a:t>As long as one read is from a non-repeat region, it will constrain its mate-pair to assemble nearby in the genome</a:t>
            </a:r>
          </a:p>
          <a:p>
            <a:pPr marL="342900" indent="-342900">
              <a:buFont typeface="Arial"/>
              <a:buChar char="•"/>
            </a:pPr>
            <a:endParaRPr lang="en-US" sz="2000" dirty="0"/>
          </a:p>
          <a:p>
            <a:pPr marL="342900" indent="-342900">
              <a:buFont typeface="Arial"/>
              <a:buChar char="•"/>
            </a:pP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127286076"/>
      </p:ext>
    </p:extLst>
  </p:cSld>
  <p:clrMapOvr>
    <a:masterClrMapping/>
  </p:clrMapOvr>
</p:sld>
</file>

<file path=ppt/theme/theme1.xml><?xml version="1.0" encoding="utf-8"?>
<a:theme xmlns:a="http://schemas.openxmlformats.org/drawingml/2006/main" name="DalhousieTemplate">
  <a:themeElements>
    <a:clrScheme name="DalhousieTemplate 2">
      <a:dk1>
        <a:srgbClr val="000000"/>
      </a:dk1>
      <a:lt1>
        <a:srgbClr val="FFFFFF"/>
      </a:lt1>
      <a:dk2>
        <a:srgbClr val="000066"/>
      </a:dk2>
      <a:lt2>
        <a:srgbClr val="FFCC66"/>
      </a:lt2>
      <a:accent1>
        <a:srgbClr val="FF9900"/>
      </a:accent1>
      <a:accent2>
        <a:srgbClr val="000044"/>
      </a:accent2>
      <a:accent3>
        <a:srgbClr val="AAAAB8"/>
      </a:accent3>
      <a:accent4>
        <a:srgbClr val="DADADA"/>
      </a:accent4>
      <a:accent5>
        <a:srgbClr val="FFCAAA"/>
      </a:accent5>
      <a:accent6>
        <a:srgbClr val="00003D"/>
      </a:accent6>
      <a:hlink>
        <a:srgbClr val="3366FF"/>
      </a:hlink>
      <a:folHlink>
        <a:srgbClr val="FFFF00"/>
      </a:folHlink>
    </a:clrScheme>
    <a:fontScheme name="DalhousieTemplate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Times" charset="0"/>
          </a:defRPr>
        </a:defPPr>
      </a:lstStyle>
    </a:lnDef>
  </a:objectDefaults>
  <a:extraClrSchemeLst>
    <a:extraClrScheme>
      <a:clrScheme name="DalhousieTemplate 1">
        <a:dk1>
          <a:srgbClr val="000000"/>
        </a:dk1>
        <a:lt1>
          <a:srgbClr val="CCECFF"/>
        </a:lt1>
        <a:dk2>
          <a:srgbClr val="000066"/>
        </a:dk2>
        <a:lt2>
          <a:srgbClr val="6699FF"/>
        </a:lt2>
        <a:accent1>
          <a:srgbClr val="33CCCC"/>
        </a:accent1>
        <a:accent2>
          <a:srgbClr val="0099FF"/>
        </a:accent2>
        <a:accent3>
          <a:srgbClr val="E2F4FF"/>
        </a:accent3>
        <a:accent4>
          <a:srgbClr val="000000"/>
        </a:accent4>
        <a:accent5>
          <a:srgbClr val="ADE2E2"/>
        </a:accent5>
        <a:accent6>
          <a:srgbClr val="008AE7"/>
        </a:accent6>
        <a:hlink>
          <a:srgbClr val="FFFFFF"/>
        </a:hlink>
        <a:folHlink>
          <a:srgbClr val="3366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2">
        <a:dk1>
          <a:srgbClr val="000000"/>
        </a:dk1>
        <a:lt1>
          <a:srgbClr val="FFFFFF"/>
        </a:lt1>
        <a:dk2>
          <a:srgbClr val="000066"/>
        </a:dk2>
        <a:lt2>
          <a:srgbClr val="FFCC66"/>
        </a:lt2>
        <a:accent1>
          <a:srgbClr val="FF9900"/>
        </a:accent1>
        <a:accent2>
          <a:srgbClr val="000044"/>
        </a:accent2>
        <a:accent3>
          <a:srgbClr val="AAAAB8"/>
        </a:accent3>
        <a:accent4>
          <a:srgbClr val="DADADA"/>
        </a:accent4>
        <a:accent5>
          <a:srgbClr val="FFCAAA"/>
        </a:accent5>
        <a:accent6>
          <a:srgbClr val="00003D"/>
        </a:accent6>
        <a:hlink>
          <a:srgbClr val="3366FF"/>
        </a:hlink>
        <a:folHlink>
          <a:srgbClr val="FF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3">
        <a:dk1>
          <a:srgbClr val="000000"/>
        </a:dk1>
        <a:lt1>
          <a:srgbClr val="FFFFFF"/>
        </a:lt1>
        <a:dk2>
          <a:srgbClr val="000000"/>
        </a:dk2>
        <a:lt2>
          <a:srgbClr val="DDDDDD"/>
        </a:lt2>
        <a:accent1>
          <a:srgbClr val="CBCBCB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E2E2E2"/>
        </a:accent5>
        <a:accent6>
          <a:srgbClr val="AEAEAE"/>
        </a:accent6>
        <a:hlink>
          <a:srgbClr val="4D4D4D"/>
        </a:hlink>
        <a:folHlink>
          <a:srgbClr val="86868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alhousieTemplate 4">
        <a:dk1>
          <a:srgbClr val="000000"/>
        </a:dk1>
        <a:lt1>
          <a:srgbClr val="FFFFFF"/>
        </a:lt1>
        <a:dk2>
          <a:srgbClr val="660033"/>
        </a:dk2>
        <a:lt2>
          <a:srgbClr val="FFCC66"/>
        </a:lt2>
        <a:accent1>
          <a:srgbClr val="FF9900"/>
        </a:accent1>
        <a:accent2>
          <a:srgbClr val="440022"/>
        </a:accent2>
        <a:accent3>
          <a:srgbClr val="B8AAAD"/>
        </a:accent3>
        <a:accent4>
          <a:srgbClr val="DADADA"/>
        </a:accent4>
        <a:accent5>
          <a:srgbClr val="FFCAAA"/>
        </a:accent5>
        <a:accent6>
          <a:srgbClr val="3D001E"/>
        </a:accent6>
        <a:hlink>
          <a:srgbClr val="B20059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5">
        <a:dk1>
          <a:srgbClr val="000000"/>
        </a:dk1>
        <a:lt1>
          <a:srgbClr val="FFFFFF"/>
        </a:lt1>
        <a:dk2>
          <a:srgbClr val="663300"/>
        </a:dk2>
        <a:lt2>
          <a:srgbClr val="FFCC66"/>
        </a:lt2>
        <a:accent1>
          <a:srgbClr val="FF9900"/>
        </a:accent1>
        <a:accent2>
          <a:srgbClr val="361B00"/>
        </a:accent2>
        <a:accent3>
          <a:srgbClr val="B8ADAA"/>
        </a:accent3>
        <a:accent4>
          <a:srgbClr val="DADADA"/>
        </a:accent4>
        <a:accent5>
          <a:srgbClr val="FFCAAA"/>
        </a:accent5>
        <a:accent6>
          <a:srgbClr val="301700"/>
        </a:accent6>
        <a:hlink>
          <a:srgbClr val="996633"/>
        </a:hlink>
        <a:folHlink>
          <a:srgbClr val="FF66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alhousieTemplate 6">
        <a:dk1>
          <a:srgbClr val="000000"/>
        </a:dk1>
        <a:lt1>
          <a:srgbClr val="FFFFFF"/>
        </a:lt1>
        <a:dk2>
          <a:srgbClr val="003300"/>
        </a:dk2>
        <a:lt2>
          <a:srgbClr val="FFCC66"/>
        </a:lt2>
        <a:accent1>
          <a:srgbClr val="CC9900"/>
        </a:accent1>
        <a:accent2>
          <a:srgbClr val="001600"/>
        </a:accent2>
        <a:accent3>
          <a:srgbClr val="AAADAA"/>
        </a:accent3>
        <a:accent4>
          <a:srgbClr val="DADADA"/>
        </a:accent4>
        <a:accent5>
          <a:srgbClr val="E2CAAA"/>
        </a:accent5>
        <a:accent6>
          <a:srgbClr val="001300"/>
        </a:accent6>
        <a:hlink>
          <a:srgbClr val="006600"/>
        </a:hlink>
        <a:folHlink>
          <a:srgbClr val="009999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Tuscany:Users:mcarthur:Desktop:DalhousieTemplate</Template>
  <TotalTime>3897</TotalTime>
  <Words>2260</Words>
  <Application>Microsoft Macintosh PowerPoint</Application>
  <PresentationFormat>On-screen Show (4:3)</PresentationFormat>
  <Paragraphs>337</Paragraphs>
  <Slides>39</Slides>
  <Notes>38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39</vt:i4>
      </vt:variant>
    </vt:vector>
  </HeadingPairs>
  <TitlesOfParts>
    <vt:vector size="43" baseType="lpstr">
      <vt:lpstr>Arial</vt:lpstr>
      <vt:lpstr>Times</vt:lpstr>
      <vt:lpstr>Times New Roman</vt:lpstr>
      <vt:lpstr>DalhousieTemplate</vt:lpstr>
      <vt:lpstr>Biochem 3BP3  DNA Sequencing &amp; Genome Assembly</vt:lpstr>
      <vt:lpstr>Genome Sequences as References</vt:lpstr>
      <vt:lpstr>Genome Assembly</vt:lpstr>
      <vt:lpstr>Why is Genome Assembly Difficult?</vt:lpstr>
      <vt:lpstr>Shotgun Sequencing</vt:lpstr>
      <vt:lpstr>Greedy Assembly by Overlap</vt:lpstr>
      <vt:lpstr>Greedy Assembly by Overlap</vt:lpstr>
      <vt:lpstr>Repeats</vt:lpstr>
      <vt:lpstr>Bi-directional sequence (aka Mate Pairs)</vt:lpstr>
      <vt:lpstr>Bi-directional sequence (aka Mate Pairs)</vt:lpstr>
      <vt:lpstr>Bi-directional sequence (aka Mate Pairs)</vt:lpstr>
      <vt:lpstr>PowerPoint Presentation</vt:lpstr>
      <vt:lpstr>Then…</vt:lpstr>
      <vt:lpstr>Now…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The A5 microbial genome assembly pipeline</vt:lpstr>
      <vt:lpstr>A5QC / SSPACE ‘Finishing’</vt:lpstr>
      <vt:lpstr>A5QC / SSPACE ‘Finishing’</vt:lpstr>
      <vt:lpstr>A5QC / SSPACE ‘Finishing’</vt:lpstr>
      <vt:lpstr>PowerPoint Presentation</vt:lpstr>
      <vt:lpstr>PowerPoint Presentation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kmers, de Bruijn graphs, Eulerian paths</vt:lpstr>
      <vt:lpstr>Try this example by hand…</vt:lpstr>
      <vt:lpstr>PowerPoint Presentation</vt:lpstr>
      <vt:lpstr>A complete assembly…</vt:lpstr>
      <vt:lpstr>Assembly Statistics – A5 example</vt:lpstr>
      <vt:lpstr>N50</vt:lpstr>
      <vt:lpstr>Finishing, Validation, Confidence</vt:lpstr>
      <vt:lpstr>Finishing, Validation, Confidence</vt:lpstr>
      <vt:lpstr>This week...</vt:lpstr>
      <vt:lpstr>PowerPoint Presentation</vt:lpstr>
    </vt:vector>
  </TitlesOfParts>
  <Company>Marine Biological Laboratory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Andrew G. McArthur</dc:creator>
  <cp:lastModifiedBy>McArthur, Andrew</cp:lastModifiedBy>
  <cp:revision>1506</cp:revision>
  <dcterms:created xsi:type="dcterms:W3CDTF">2013-12-16T15:15:05Z</dcterms:created>
  <dcterms:modified xsi:type="dcterms:W3CDTF">2020-10-25T19:18:11Z</dcterms:modified>
</cp:coreProperties>
</file>