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3"/>
  </p:notesMasterIdLst>
  <p:sldIdLst>
    <p:sldId id="662" r:id="rId2"/>
    <p:sldId id="584" r:id="rId3"/>
    <p:sldId id="736" r:id="rId4"/>
    <p:sldId id="737" r:id="rId5"/>
    <p:sldId id="738" r:id="rId6"/>
    <p:sldId id="739" r:id="rId7"/>
    <p:sldId id="742" r:id="rId8"/>
    <p:sldId id="740" r:id="rId9"/>
    <p:sldId id="741" r:id="rId10"/>
    <p:sldId id="743" r:id="rId11"/>
    <p:sldId id="744" r:id="rId12"/>
    <p:sldId id="745" r:id="rId13"/>
    <p:sldId id="748" r:id="rId14"/>
    <p:sldId id="761" r:id="rId15"/>
    <p:sldId id="749" r:id="rId16"/>
    <p:sldId id="770" r:id="rId17"/>
    <p:sldId id="762" r:id="rId18"/>
    <p:sldId id="750" r:id="rId19"/>
    <p:sldId id="767" r:id="rId20"/>
    <p:sldId id="771" r:id="rId21"/>
    <p:sldId id="772" r:id="rId22"/>
    <p:sldId id="752" r:id="rId23"/>
    <p:sldId id="753" r:id="rId24"/>
    <p:sldId id="756" r:id="rId25"/>
    <p:sldId id="751" r:id="rId26"/>
    <p:sldId id="755" r:id="rId27"/>
    <p:sldId id="754" r:id="rId28"/>
    <p:sldId id="757" r:id="rId29"/>
    <p:sldId id="758" r:id="rId30"/>
    <p:sldId id="759" r:id="rId31"/>
    <p:sldId id="768" r:id="rId32"/>
    <p:sldId id="769" r:id="rId33"/>
    <p:sldId id="760" r:id="rId34"/>
    <p:sldId id="746" r:id="rId35"/>
    <p:sldId id="774" r:id="rId36"/>
    <p:sldId id="773" r:id="rId37"/>
    <p:sldId id="775" r:id="rId38"/>
    <p:sldId id="766" r:id="rId39"/>
    <p:sldId id="763" r:id="rId40"/>
    <p:sldId id="765" r:id="rId41"/>
    <p:sldId id="716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2">
          <p15:clr>
            <a:srgbClr val="A4A3A4"/>
          </p15:clr>
        </p15:guide>
        <p15:guide id="2" pos="33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0797" autoAdjust="0"/>
  </p:normalViewPr>
  <p:slideViewPr>
    <p:cSldViewPr>
      <p:cViewPr varScale="1">
        <p:scale>
          <a:sx n="115" d="100"/>
          <a:sy n="115" d="100"/>
        </p:scale>
        <p:origin x="912" y="184"/>
      </p:cViewPr>
      <p:guideLst>
        <p:guide orient="horz" pos="3572"/>
        <p:guide pos="3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12" name="Picture 11" descr="microarray-de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9" y="1912314"/>
            <a:ext cx="6985001" cy="3302000"/>
          </a:xfrm>
          <a:prstGeom prst="rect">
            <a:avLst/>
          </a:prstGeom>
        </p:spPr>
      </p:pic>
      <p:pic>
        <p:nvPicPr>
          <p:cNvPr id="13" name="Picture 12" descr="cDNA-microarray-experi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4939935"/>
            <a:ext cx="1764107" cy="137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1752" y="4939935"/>
            <a:ext cx="1454023" cy="114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5373216"/>
            <a:ext cx="63367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spot is a collection of thousands of identical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more mRNA that bind to a probe within a spot, the brighter the overall signal for that spot</a:t>
            </a:r>
          </a:p>
        </p:txBody>
      </p:sp>
    </p:spTree>
    <p:extLst>
      <p:ext uri="{BB962C8B-B14F-4D97-AF65-F5344CB8AC3E}">
        <p14:creationId xmlns:p14="http://schemas.microsoft.com/office/powerpoint/2010/main" val="32716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7" name="Picture 6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600268"/>
            <a:ext cx="3143813" cy="245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52" y="1600268"/>
            <a:ext cx="3143813" cy="23190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6155" y="3059042"/>
            <a:ext cx="2814718" cy="9718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p0066_fig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33" y="1832171"/>
            <a:ext cx="4445001" cy="4419600"/>
          </a:xfrm>
          <a:prstGeom prst="rect">
            <a:avLst/>
          </a:prstGeom>
        </p:spPr>
      </p:pic>
      <p:pic>
        <p:nvPicPr>
          <p:cNvPr id="15" name="Picture 14" descr="do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117" y="1997199"/>
            <a:ext cx="1238057" cy="67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311" y="2833848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8429" y="284529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996" y="4241738"/>
            <a:ext cx="182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 – green, 532 nm</a:t>
            </a:r>
          </a:p>
          <a:p>
            <a:r>
              <a:rPr lang="en-US" sz="1400" dirty="0"/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5092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24" name="Picture 23" descr="reviewf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0" y="1495838"/>
            <a:ext cx="2453565" cy="2126423"/>
          </a:xfrm>
          <a:prstGeom prst="rect">
            <a:avLst/>
          </a:prstGeom>
        </p:spPr>
      </p:pic>
      <p:pic>
        <p:nvPicPr>
          <p:cNvPr id="25" name="Picture 24" descr="JCI39731.f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06" y="1617311"/>
            <a:ext cx="5020963" cy="46767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07349" y="1649961"/>
            <a:ext cx="203854" cy="422517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05433" y="5313367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2929" y="5311165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7176" y="1638918"/>
            <a:ext cx="1131506" cy="1619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59943" y="6147337"/>
            <a:ext cx="901408" cy="1466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996" y="4241738"/>
            <a:ext cx="252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Fold change between the two samples is calculated</a:t>
            </a:r>
          </a:p>
          <a:p>
            <a:endParaRPr lang="en-US" sz="1400" dirty="0"/>
          </a:p>
          <a:p>
            <a:r>
              <a:rPr lang="en-US" sz="1400" dirty="0"/>
              <a:t>GREEN – </a:t>
            </a:r>
            <a:r>
              <a:rPr lang="en-US" sz="1400" dirty="0" err="1"/>
              <a:t>downregulated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RED - </a:t>
            </a:r>
            <a:r>
              <a:rPr lang="en-US" sz="1400" dirty="0" err="1"/>
              <a:t>upregulated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2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240349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852936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Two-Dye Approaches - Normalization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799288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error and imprecision of tools leads to slightly different loading of Cy3 labeled </a:t>
            </a:r>
            <a:r>
              <a:rPr lang="en-US" sz="2000" dirty="0" err="1"/>
              <a:t>cDNA</a:t>
            </a:r>
            <a:r>
              <a:rPr lang="en-US" sz="2000" dirty="0"/>
              <a:t> and the Cy5 labeled </a:t>
            </a:r>
            <a:r>
              <a:rPr lang="en-US" sz="2000" dirty="0" err="1"/>
              <a:t>cDNA</a:t>
            </a:r>
            <a:r>
              <a:rPr lang="en-US" sz="2000" dirty="0"/>
              <a:t> on the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Normalization attempts to factor out this technical variation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within microarrays (Cy3 versus Cy5 load)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among microarrays (each microarray will have slightly different loadings)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Lowess</a:t>
            </a:r>
            <a:r>
              <a:rPr lang="en-US" sz="2000" dirty="0"/>
              <a:t> normalization most commonly used (see Flash Update)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86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Single Sample Approaches</a:t>
            </a:r>
            <a:endParaRPr lang="en-US" sz="3200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512661" y="2102985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6046061" y="3855585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12661" y="4912860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413799" y="422071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5202925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 flipH="1">
            <a:off x="5512661" y="2636385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9"/>
          <p:cNvSpPr txBox="1">
            <a:spLocks noChangeArrowheads="1"/>
          </p:cNvSpPr>
          <p:nvPr/>
        </p:nvSpPr>
        <p:spPr bwMode="auto">
          <a:xfrm>
            <a:off x="6216627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348600" y="294118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9" name="Picture 18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36" y="1892022"/>
            <a:ext cx="958175" cy="1714713"/>
          </a:xfrm>
          <a:prstGeom prst="rect">
            <a:avLst/>
          </a:prstGeom>
        </p:spPr>
      </p:pic>
      <p:pic>
        <p:nvPicPr>
          <p:cNvPr id="20" name="Picture 1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261736" y="3759135"/>
            <a:ext cx="958175" cy="17147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5536" y="1124744"/>
            <a:ext cx="43924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sample approaches best for high quality microarrays &amp; </a:t>
            </a:r>
            <a:r>
              <a:rPr lang="en-US" sz="2000" dirty="0" err="1"/>
              <a:t>BeadChip</a:t>
            </a:r>
            <a:r>
              <a:rPr lang="en-US" sz="2000" dirty="0"/>
              <a:t> technologies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You rarely see two-dye approaches anymore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Only uses Cy3 and thus saves money on dye usage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Cy3 is also more stable to laboratory ozone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Avoids difficult statistical properties of fold change estimates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Measurement is the intensity of Cy3 for each sample </a:t>
            </a:r>
            <a:r>
              <a:rPr lang="mr-IN" sz="2000" dirty="0"/>
              <a:t>–</a:t>
            </a:r>
            <a:r>
              <a:rPr lang="en-US" sz="2000" dirty="0"/>
              <a:t> how bright is the green?</a:t>
            </a:r>
          </a:p>
        </p:txBody>
      </p:sp>
    </p:spTree>
    <p:extLst>
      <p:ext uri="{BB962C8B-B14F-4D97-AF65-F5344CB8AC3E}">
        <p14:creationId xmlns:p14="http://schemas.microsoft.com/office/powerpoint/2010/main" val="292756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9345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446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5763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7668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9345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5763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7668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3858344" y="474550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5687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592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7592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5687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38583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3858344" y="3410422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5763344" y="37453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37" name="Text Box 71"/>
          <p:cNvSpPr txBox="1">
            <a:spLocks noChangeArrowheads="1"/>
          </p:cNvSpPr>
          <p:nvPr/>
        </p:nvSpPr>
        <p:spPr bwMode="auto">
          <a:xfrm>
            <a:off x="7668344" y="3389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766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5763344" y="2246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385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827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V="1">
            <a:off x="6372944" y="40755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82"/>
          <p:cNvSpPr>
            <a:spLocks noChangeShapeType="1"/>
          </p:cNvSpPr>
          <p:nvPr/>
        </p:nvSpPr>
        <p:spPr bwMode="auto">
          <a:xfrm>
            <a:off x="827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3"/>
          <p:cNvSpPr>
            <a:spLocks noChangeShapeType="1"/>
          </p:cNvSpPr>
          <p:nvPr/>
        </p:nvSpPr>
        <p:spPr bwMode="auto">
          <a:xfrm>
            <a:off x="446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6372944" y="20181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</p:spTree>
    <p:extLst>
      <p:ext uri="{BB962C8B-B14F-4D97-AF65-F5344CB8AC3E}">
        <p14:creationId xmlns:p14="http://schemas.microsoft.com/office/powerpoint/2010/main" val="59885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40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Gene Expression Analysis used primarily for two purposes: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Determine genetic underpinnings of observed phenotype – experimental 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Annotation of genomes – development of gene models (intron/exon)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complete set of RNAs in a cell is called the “</a:t>
            </a:r>
            <a:r>
              <a:rPr lang="en-US" sz="2000" dirty="0" err="1"/>
              <a:t>Transcriptome</a:t>
            </a:r>
            <a:r>
              <a:rPr lang="en-US" sz="2000" dirty="0"/>
              <a:t>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are dynamic while genomes are static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transcriptome</a:t>
            </a:r>
            <a:r>
              <a:rPr lang="en-US" sz="2000" dirty="0"/>
              <a:t> will vary among cells, organs, life-stages,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many </a:t>
            </a:r>
            <a:r>
              <a:rPr lang="en-US" sz="2000" dirty="0" err="1"/>
              <a:t>transcriptome</a:t>
            </a:r>
            <a:r>
              <a:rPr lang="en-US" sz="2000" dirty="0"/>
              <a:t> libraries are needed for a full sampling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cell sorting technologies + NGS = single cell </a:t>
            </a:r>
            <a:r>
              <a:rPr lang="en-US" sz="2000" dirty="0" err="1"/>
              <a:t>transcriptomics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analysis is both genomic and statistical in methodology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61353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BHQ-Rep3.rankinvariantnor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1268759"/>
            <a:ext cx="4425181" cy="44251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61884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post-normalization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1822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Filtering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Saturated probes </a:t>
            </a:r>
            <a:r>
              <a:rPr lang="mr-IN" sz="2000" dirty="0"/>
              <a:t>–</a:t>
            </a:r>
            <a:r>
              <a:rPr lang="en-US" sz="2000" dirty="0"/>
              <a:t> Cy3 signal at it’s maximum </a:t>
            </a:r>
            <a:r>
              <a:rPr lang="mr-IN" sz="2000" dirty="0"/>
              <a:t>–</a:t>
            </a:r>
            <a:r>
              <a:rPr lang="en-US" sz="2000" dirty="0"/>
              <a:t> all probes hybridized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Probes not above background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within 2.6 x standard error of background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Non-uniform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Poorly replicated probes</a:t>
            </a:r>
          </a:p>
        </p:txBody>
      </p:sp>
    </p:spTree>
    <p:extLst>
      <p:ext uri="{BB962C8B-B14F-4D97-AF65-F5344CB8AC3E}">
        <p14:creationId xmlns:p14="http://schemas.microsoft.com/office/powerpoint/2010/main" val="85521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01008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Experimental Design</a:t>
            </a:r>
            <a:endParaRPr lang="en-US" sz="3200" dirty="0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301752" y="15154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301752" y="22012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301752" y="28965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01752" y="3573200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01752" y="42427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301752" y="490649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1600200" y="356652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1600200" y="42427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1600200" y="490649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600200" y="28965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600200" y="22012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1600200" y="15154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2918481" y="151547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51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2910707" y="2194203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59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2910707" y="28965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63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2910707" y="3574300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910707" y="42427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130</a:t>
            </a:r>
          </a:p>
        </p:txBody>
      </p:sp>
      <p:sp>
        <p:nvSpPr>
          <p:cNvPr id="64" name="Text Box 74"/>
          <p:cNvSpPr txBox="1">
            <a:spLocks noChangeArrowheads="1"/>
          </p:cNvSpPr>
          <p:nvPr/>
        </p:nvSpPr>
        <p:spPr bwMode="auto">
          <a:xfrm>
            <a:off x="2910707" y="490649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118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6148436" y="2194203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= 57.7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148436" y="4242796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DMSO = 117.7</a:t>
            </a: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6148436" y="2943266"/>
            <a:ext cx="2527303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  <p:sp>
        <p:nvSpPr>
          <p:cNvPr id="68" name="Line 80"/>
          <p:cNvSpPr>
            <a:spLocks noChangeShapeType="1"/>
          </p:cNvSpPr>
          <p:nvPr/>
        </p:nvSpPr>
        <p:spPr bwMode="auto">
          <a:xfrm flipV="1">
            <a:off x="7333505" y="3785596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7333505" y="2440424"/>
            <a:ext cx="0" cy="456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512" y="5745450"/>
            <a:ext cx="82809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Normalized values are quantitative and have normal statistical properties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Mean, standard error, and ANOVA calculations follow normal formulas</a:t>
            </a:r>
          </a:p>
        </p:txBody>
      </p:sp>
    </p:spTree>
    <p:extLst>
      <p:ext uri="{BB962C8B-B14F-4D97-AF65-F5344CB8AC3E}">
        <p14:creationId xmlns:p14="http://schemas.microsoft.com/office/powerpoint/2010/main" val="136844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Transformations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Log transformation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Correction for fold change data in two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increase = 2.0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change = 1.0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decrease = 0.5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Reduce mean and variance relationships in one dye experiments, reduce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Median centering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Focus analysis upon variation in the data, not magnitude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Important so analysis is not biased toward most abundant transcripts</a:t>
            </a:r>
          </a:p>
        </p:txBody>
      </p:sp>
    </p:spTree>
    <p:extLst>
      <p:ext uri="{BB962C8B-B14F-4D97-AF65-F5344CB8AC3E}">
        <p14:creationId xmlns:p14="http://schemas.microsoft.com/office/powerpoint/2010/main" val="349558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Replication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124744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use familiar statistical tests such at t-test and ANOVA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Increased replication within treatments increases statistical power among treatments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Glass slide microarrays are expensive so many experiments only use triplication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BeadChip</a:t>
            </a:r>
            <a:r>
              <a:rPr lang="en-US" sz="2000" dirty="0"/>
              <a:t> microarrays are cheaper and often use higher replication</a:t>
            </a:r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15787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052736"/>
            <a:ext cx="84969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Type 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positive or false discovery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controlled by the significance level of the test (α), e.g. α=0.05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negative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has value β but often actual value is unknown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related to Power of the test (1 – β) and experimental replication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25981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For most studies, </a:t>
            </a:r>
            <a:r>
              <a:rPr lang="en-US" sz="2000" dirty="0" err="1"/>
              <a:t>transcriptome</a:t>
            </a:r>
            <a:r>
              <a:rPr lang="en-US" sz="2000" dirty="0"/>
              <a:t> =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rRNA</a:t>
            </a:r>
            <a:r>
              <a:rPr lang="en-US" sz="2000" dirty="0"/>
              <a:t> is ignored as it dominates the </a:t>
            </a:r>
            <a:r>
              <a:rPr lang="en-US" sz="2000" dirty="0" err="1"/>
              <a:t>transcriptome</a:t>
            </a:r>
            <a:r>
              <a:rPr lang="en-US" sz="2000" dirty="0"/>
              <a:t> and would overwhelm library construction &amp;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mRNA is sampled exclusively via isolation of </a:t>
            </a:r>
            <a:r>
              <a:rPr lang="en-US" sz="2000" dirty="0" err="1"/>
              <a:t>polyadenylated</a:t>
            </a:r>
            <a:r>
              <a:rPr lang="en-US" sz="2000" dirty="0"/>
              <a:t> RNA during library construction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= mRNA = protein-coding portion of the genome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transcriptome</a:t>
            </a:r>
            <a:r>
              <a:rPr lang="en-US" sz="2000" dirty="0"/>
              <a:t> sample represents a steady-state of active transcription, actively translated mRNA (translation rates vary), </a:t>
            </a:r>
            <a:r>
              <a:rPr lang="en-US" sz="2000" dirty="0" err="1"/>
              <a:t>miRNA</a:t>
            </a:r>
            <a:r>
              <a:rPr lang="en-US" sz="2000" dirty="0"/>
              <a:t> bound mRNA, and active + passive degradation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≠ proteome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Increasingly, studies sample: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total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ribosome-bound mRNA (i.e. actively translated)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miRNA</a:t>
            </a:r>
            <a:r>
              <a:rPr lang="en-US" sz="2000" dirty="0"/>
              <a:t> (i.e. post-transcriptional regulation)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62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7" name="Picture 6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1753451"/>
            <a:ext cx="4072039" cy="4048771"/>
          </a:xfrm>
          <a:prstGeom prst="rect">
            <a:avLst/>
          </a:prstGeom>
        </p:spPr>
      </p:pic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759342" y="5769525"/>
            <a:ext cx="2940266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Agilent </a:t>
            </a:r>
            <a:r>
              <a:rPr lang="en-US" sz="1000" i="1" dirty="0" err="1">
                <a:solidFill>
                  <a:srgbClr val="000000"/>
                </a:solidFill>
              </a:rPr>
              <a:t>zebrafish</a:t>
            </a:r>
            <a:r>
              <a:rPr lang="en-US" sz="1000" i="1" dirty="0">
                <a:solidFill>
                  <a:srgbClr val="000000"/>
                </a:solidFill>
              </a:rPr>
              <a:t> microarray has 43,803 probes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424847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perform multiple tests, inflating false positives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Traditional statistics use the </a:t>
            </a:r>
            <a:r>
              <a:rPr lang="en-US" sz="2000" dirty="0" err="1"/>
              <a:t>Bonferroni</a:t>
            </a:r>
            <a:r>
              <a:rPr lang="en-US" sz="2000" dirty="0"/>
              <a:t> correction α/n where n = # tests, but this is often not appropriate for microarrays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methods often instead estimate the false discovery rate (FDR) and use arbitrary cut-offs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 methods often </a:t>
            </a:r>
            <a:r>
              <a:rPr lang="en-US" sz="2000" dirty="0" err="1"/>
              <a:t>permutate</a:t>
            </a:r>
            <a:r>
              <a:rPr lang="en-US" sz="2000" dirty="0"/>
              <a:t> appropriate FDR test distributions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1720" y="5192466"/>
            <a:ext cx="2593742" cy="900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3528" y="607471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spot measures Cy3 for a single probe (i.e. gene) and each spot undergoes it’s own significance test. Thus there are 43,803 tests performed on the same mRNA sample </a:t>
            </a:r>
            <a:r>
              <a:rPr lang="mr-IN" sz="1400" dirty="0"/>
              <a:t>–</a:t>
            </a:r>
            <a:r>
              <a:rPr lang="en-US" sz="1400" dirty="0"/>
              <a:t> the tests are not independent!</a:t>
            </a:r>
          </a:p>
        </p:txBody>
      </p:sp>
    </p:spTree>
    <p:extLst>
      <p:ext uri="{BB962C8B-B14F-4D97-AF65-F5344CB8AC3E}">
        <p14:creationId xmlns:p14="http://schemas.microsoft.com/office/powerpoint/2010/main" val="339894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2" name="Picture 1" descr="statisticalanalysis_fig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4" y="1052736"/>
            <a:ext cx="4788402" cy="288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3887470"/>
            <a:ext cx="48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www.wormbook.org</a:t>
            </a:r>
            <a:r>
              <a:rPr lang="en-US" sz="1100" dirty="0"/>
              <a:t>/chapters/</a:t>
            </a:r>
            <a:r>
              <a:rPr lang="en-US" sz="1100" dirty="0" err="1"/>
              <a:t>www_statisticalanalysis</a:t>
            </a:r>
            <a:r>
              <a:rPr lang="en-US" sz="1100" dirty="0"/>
              <a:t>/</a:t>
            </a:r>
            <a:r>
              <a:rPr lang="en-US" sz="1100" dirty="0" err="1"/>
              <a:t>statisticalanalysis.html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more t-tests you run on the same mRNA sample, the greater the chance of obtaining a statistically significant result through chance sampling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thus have the unavoidable presence of false-positive findings (Type I errors)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409817"/>
            <a:ext cx="748883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Traditional corrections (i.e. </a:t>
            </a:r>
            <a:r>
              <a:rPr lang="en-US" sz="2000" dirty="0" err="1"/>
              <a:t>Bonferroni</a:t>
            </a:r>
            <a:r>
              <a:rPr lang="en-US" sz="2000" dirty="0"/>
              <a:t>) only work for small number of multiple tests; FDR permutations are a compromise for microarrays to use reasonable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Q-values are the name given to the adjusted p-values found using an optimized FDR approach, </a:t>
            </a:r>
            <a:r>
              <a:rPr lang="en-US" sz="2000" dirty="0"/>
              <a:t>http://</a:t>
            </a:r>
            <a:r>
              <a:rPr lang="en-US" sz="2000" dirty="0" err="1"/>
              <a:t>www.nonlinear.com</a:t>
            </a:r>
            <a:r>
              <a:rPr lang="en-US" sz="2000" dirty="0"/>
              <a:t>/support/</a:t>
            </a:r>
            <a:r>
              <a:rPr lang="en-US" sz="2000" dirty="0" err="1"/>
              <a:t>progenesis</a:t>
            </a:r>
            <a:r>
              <a:rPr lang="en-US" sz="2000" dirty="0"/>
              <a:t>/comet/</a:t>
            </a:r>
            <a:r>
              <a:rPr lang="en-US" sz="2000" dirty="0" err="1"/>
              <a:t>faq</a:t>
            </a:r>
            <a:r>
              <a:rPr lang="en-US" sz="2000" dirty="0"/>
              <a:t>/v2.0/</a:t>
            </a:r>
            <a:r>
              <a:rPr lang="en-US" sz="2000" dirty="0" err="1"/>
              <a:t>pq-values.aspx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6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</a:t>
            </a:r>
            <a:r>
              <a:rPr lang="mr-IN" sz="3200" b="1" dirty="0"/>
              <a:t>–</a:t>
            </a:r>
            <a:r>
              <a:rPr lang="en-US" sz="3200" b="1" dirty="0"/>
              <a:t> Metabolomics Example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Order the results by q-value, Compound #1723 is the </a:t>
            </a:r>
            <a:r>
              <a:rPr lang="en-US" sz="2000" u="sng" dirty="0"/>
              <a:t>800</a:t>
            </a:r>
            <a:r>
              <a:rPr lang="en-US" sz="2000" u="sng" baseline="30000" dirty="0"/>
              <a:t>th</a:t>
            </a:r>
            <a:r>
              <a:rPr lang="en-US" sz="2000" u="sng" dirty="0"/>
              <a:t> compound</a:t>
            </a:r>
            <a:r>
              <a:rPr lang="en-US" sz="2000" dirty="0"/>
              <a:t> in the list of </a:t>
            </a:r>
            <a:r>
              <a:rPr lang="en-US" sz="2000" u="sng" dirty="0"/>
              <a:t>3516 total compounds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Compound #1723 has p=0.0101 and q=0.0172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p-value of 0.0101 implies a 1.01% chance of false positives in the experiment. 0.0101 x 3516 = 35.51 false positives in the top 800 hits</a:t>
            </a:r>
          </a:p>
        </p:txBody>
      </p:sp>
      <p:pic>
        <p:nvPicPr>
          <p:cNvPr id="3" name="Picture 2" descr="stats-t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2962275" cy="346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373216"/>
            <a:ext cx="8856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q-value of 0.0172 implies only 1.72% of the top 800 compounds are false positives = 800 * 0.0172 = 13.76 false positives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p-values are biased by 3516 multiple tests, q-values correct for this effect</a:t>
            </a:r>
          </a:p>
        </p:txBody>
      </p:sp>
    </p:spTree>
    <p:extLst>
      <p:ext uri="{BB962C8B-B14F-4D97-AF65-F5344CB8AC3E}">
        <p14:creationId xmlns:p14="http://schemas.microsoft.com/office/powerpoint/2010/main" val="1184252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79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09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pic>
        <p:nvPicPr>
          <p:cNvPr id="2" name="Picture 1" descr="clusters-v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2656"/>
            <a:ext cx="4631653" cy="599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124744"/>
            <a:ext cx="295232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Cluster by genes (rows) and / or treatments (columns)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Clusters are hierarchical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Smaller clusters have higher correlation in expression patterns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Median </a:t>
            </a:r>
            <a:r>
              <a:rPr lang="en-US" sz="1600" dirty="0" err="1"/>
              <a:t>centre</a:t>
            </a:r>
            <a:r>
              <a:rPr lang="en-US" sz="1600" dirty="0"/>
              <a:t> to downplay abundance and focus analysis on patterns</a:t>
            </a:r>
          </a:p>
        </p:txBody>
      </p:sp>
    </p:spTree>
    <p:extLst>
      <p:ext uri="{BB962C8B-B14F-4D97-AF65-F5344CB8AC3E}">
        <p14:creationId xmlns:p14="http://schemas.microsoft.com/office/powerpoint/2010/main" val="421813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01008"/>
            <a:ext cx="3396003" cy="2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12" name="Picture 11" descr="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9040"/>
            <a:ext cx="3720634" cy="262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747804"/>
            <a:ext cx="446449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 Analysis (PCA)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powerful tool for trend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look at the genes involved in the trends </a:t>
            </a:r>
            <a:r>
              <a:rPr lang="mr-IN" sz="2000" dirty="0"/>
              <a:t>–</a:t>
            </a:r>
            <a:r>
              <a:rPr lang="en-US" sz="2000" dirty="0"/>
              <a:t> what are they?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use DAVID for Gene Ontology term enrichment analysis for genes involved in trends</a:t>
            </a:r>
          </a:p>
        </p:txBody>
      </p:sp>
    </p:spTree>
    <p:extLst>
      <p:ext uri="{BB962C8B-B14F-4D97-AF65-F5344CB8AC3E}">
        <p14:creationId xmlns:p14="http://schemas.microsoft.com/office/powerpoint/2010/main" val="20814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81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Design of the experiment and the microarray probes critical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many probes?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probes for each gene?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</a:t>
            </a:r>
            <a:r>
              <a:rPr lang="en-US" sz="2000" dirty="0" err="1"/>
              <a:t>transcriptome</a:t>
            </a:r>
            <a:r>
              <a:rPr lang="en-US" sz="2000" dirty="0"/>
              <a:t> and target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genome and hypothetical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Multiple probes for genes?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Design and analysis involve trade-offs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Level of replication, experiment cost, </a:t>
            </a:r>
            <a:r>
              <a:rPr lang="en-US" sz="2000" b="1" dirty="0"/>
              <a:t>statistical power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Replication costs: </a:t>
            </a:r>
            <a:r>
              <a:rPr lang="en-US" sz="2000" dirty="0" err="1"/>
              <a:t>BeadChip</a:t>
            </a:r>
            <a:r>
              <a:rPr lang="en-US" sz="2000" dirty="0"/>
              <a:t> &lt; microarray &lt;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data may require permissive analyses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Allow higher false discovery rate?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Downplay variance (e.g. rank product methods)?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Visualization and post-hoc tests needed when large numbers of probes are significant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7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lead to new knowledge about active biological processes, pathways,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Often lead to new experiments to determine regulatory basis and mechanism for observed </a:t>
            </a:r>
            <a:r>
              <a:rPr lang="en-US" sz="2000" dirty="0" err="1"/>
              <a:t>transcriptome</a:t>
            </a:r>
            <a:r>
              <a:rPr lang="en-US" sz="2000" dirty="0"/>
              <a:t> (regulatory proteins? gene methylation patterns?)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are often exploratory – the beginning of a longer research arc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can be sampled and measured in two ways: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INDIRECT = probe based technologies = microarrays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DIRECT = sequencing technologies =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12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Independent verification often required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Quantitative PCR verification of selected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knockdown or over-expression experiments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Trust and Reliability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Robust experimental design, microarray probes, and statistical analyses engender trust of overall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results, high variation, or downplaying of error require more extensive independent verification of overall results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Interpretation of overall results can be difficult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Fold change versus biological relevance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Poorly understood genes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Prediction of underlying biological processes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GO enrichment? </a:t>
            </a:r>
            <a:r>
              <a:rPr lang="en-US" sz="2000" dirty="0" err="1"/>
              <a:t>Interactome</a:t>
            </a:r>
            <a:r>
              <a:rPr lang="en-US" sz="2000" dirty="0"/>
              <a:t> analyses? KEGG?</a:t>
            </a:r>
          </a:p>
        </p:txBody>
      </p:sp>
    </p:spTree>
    <p:extLst>
      <p:ext uri="{BB962C8B-B14F-4D97-AF65-F5344CB8AC3E}">
        <p14:creationId xmlns:p14="http://schemas.microsoft.com/office/powerpoint/2010/main" val="2639727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Flash Updates</a:t>
            </a:r>
            <a:endParaRPr lang="en-US" sz="3200" dirty="0"/>
          </a:p>
        </p:txBody>
      </p:sp>
      <p:pic>
        <p:nvPicPr>
          <p:cNvPr id="3" name="Picture 2" descr="flas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604448" cy="32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Started before we were sequencing genomes with the construction and Sanger sequencing of </a:t>
            </a:r>
            <a:r>
              <a:rPr lang="en-US" sz="2000" dirty="0" err="1"/>
              <a:t>cDNA</a:t>
            </a:r>
            <a:r>
              <a:rPr lang="en-US" sz="2000" dirty="0"/>
              <a:t>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but only a small number of them (i.e. thousands at best)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cDNA</a:t>
            </a:r>
            <a:r>
              <a:rPr lang="en-US" sz="2000" dirty="0"/>
              <a:t> libraries normalized so all mRNA were equally abundant – sequencing was about sampling a broad diversity of mRNA but not about relative abundance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1990s – Serial Analysis of Gene Expression (SAGE)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Higher volume isolation of 14 </a:t>
            </a:r>
            <a:r>
              <a:rPr lang="en-US" sz="2000" dirty="0" err="1"/>
              <a:t>bp</a:t>
            </a:r>
            <a:r>
              <a:rPr lang="en-US" sz="2000" dirty="0"/>
              <a:t> or 21 </a:t>
            </a:r>
            <a:r>
              <a:rPr lang="en-US" sz="2000" dirty="0" err="1"/>
              <a:t>bp</a:t>
            </a:r>
            <a:r>
              <a:rPr lang="en-US" sz="2000" dirty="0"/>
              <a:t> tags from mRNAs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Tags mapped to a known genome sequence (required!)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Sampling of 10s of thousands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Relative abundance information captured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(focus of next week)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NGS of mRNA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Millions of mRNA sampled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identification and relative abundance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Hybridization of mRNA samples to a set of pre-defined DNA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Probes designed based on known gene sequences – not a complete sampling of the </a:t>
            </a:r>
            <a:r>
              <a:rPr lang="en-US" sz="2000" b="1" dirty="0" err="1"/>
              <a:t>transcriptome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More abundant mRNA molecules will bind more frequently to probes = higher signal (usually fluorescent); signal is used a proxy for relative abundance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Original “microarrays” involved robotic spotting or </a:t>
            </a:r>
            <a:r>
              <a:rPr lang="en-US" sz="2000" i="1" dirty="0"/>
              <a:t>in situ </a:t>
            </a:r>
            <a:r>
              <a:rPr lang="en-US" sz="2000" dirty="0"/>
              <a:t>synthesis of probes on glass slides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NGS was expected to make microarray technology obsolete but new </a:t>
            </a:r>
            <a:r>
              <a:rPr lang="en-US" sz="2000" dirty="0" err="1"/>
              <a:t>BeadChip</a:t>
            </a:r>
            <a:r>
              <a:rPr lang="en-US" sz="2000" dirty="0"/>
              <a:t> approaches have improved accuracy and very competitive cost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For example, human muscle biopsy </a:t>
            </a:r>
            <a:r>
              <a:rPr lang="en-US" sz="2000" dirty="0" err="1"/>
              <a:t>transcriptomics</a:t>
            </a:r>
            <a:r>
              <a:rPr lang="en-US" sz="2000" dirty="0"/>
              <a:t> @ McMaster: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– $540 / sample – 25 million mRNA sequenced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HT-12 </a:t>
            </a:r>
            <a:r>
              <a:rPr lang="en-US" sz="2000" dirty="0" err="1"/>
              <a:t>BeadChip</a:t>
            </a:r>
            <a:r>
              <a:rPr lang="en-US" sz="2000" dirty="0"/>
              <a:t> – $178 / sample – 47,000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2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Glass Slide Microarrays</a:t>
            </a:r>
            <a:endParaRPr lang="en-US" sz="3200" dirty="0"/>
          </a:p>
        </p:txBody>
      </p:sp>
      <p:pic>
        <p:nvPicPr>
          <p:cNvPr id="12" name="Picture 11" descr="800w-agilent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0808"/>
            <a:ext cx="2000250" cy="2470150"/>
          </a:xfrm>
          <a:prstGeom prst="rect">
            <a:avLst/>
          </a:prstGeom>
        </p:spPr>
      </p:pic>
      <p:pic>
        <p:nvPicPr>
          <p:cNvPr id="13" name="Picture 12" descr="Multiple_array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01" y="2165885"/>
            <a:ext cx="2809875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0912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High density probe arrays – many formats</a:t>
            </a:r>
          </a:p>
        </p:txBody>
      </p:sp>
    </p:spTree>
    <p:extLst>
      <p:ext uri="{BB962C8B-B14F-4D97-AF65-F5344CB8AC3E}">
        <p14:creationId xmlns:p14="http://schemas.microsoft.com/office/powerpoint/2010/main" val="27768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218611"/>
            <a:ext cx="1752600" cy="1906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6942" y="4570897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41" y="4800598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0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218611"/>
            <a:ext cx="167640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8659" y="4127357"/>
            <a:ext cx="1494535" cy="430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Cy3 – green, 532 nm</a:t>
            </a:r>
          </a:p>
          <a:p>
            <a:r>
              <a:rPr lang="en-US" sz="1100" dirty="0">
                <a:solidFill>
                  <a:schemeClr val="bg2"/>
                </a:solidFill>
              </a:rPr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6748581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3993</TotalTime>
  <Words>2512</Words>
  <Application>Microsoft Macintosh PowerPoint</Application>
  <PresentationFormat>On-screen Show (4:3)</PresentationFormat>
  <Paragraphs>461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Times</vt:lpstr>
      <vt:lpstr>Times New Roman</vt:lpstr>
      <vt:lpstr>DalhousieTemplate</vt:lpstr>
      <vt:lpstr>Biochem 3BP3  Gene Expression Analysis</vt:lpstr>
      <vt:lpstr>Gene Expression Analysis</vt:lpstr>
      <vt:lpstr>Gene Expression Analysis</vt:lpstr>
      <vt:lpstr>Gene Expression Analysis</vt:lpstr>
      <vt:lpstr>Direct Sampling</vt:lpstr>
      <vt:lpstr>Indirect Sampling</vt:lpstr>
      <vt:lpstr>Glass Slide Microarrays</vt:lpstr>
      <vt:lpstr>Microarrays – Two-Dye Methods</vt:lpstr>
      <vt:lpstr>Microarrays – Two-Dye Methods</vt:lpstr>
      <vt:lpstr>Microarrays – Two-Dye Methods</vt:lpstr>
      <vt:lpstr>Microarrays – Two-Dye Methods</vt:lpstr>
      <vt:lpstr>Microarrays – Two-Dye Methods</vt:lpstr>
      <vt:lpstr>Flow Chart</vt:lpstr>
      <vt:lpstr>Flow Chart</vt:lpstr>
      <vt:lpstr>Feature Extraction</vt:lpstr>
      <vt:lpstr>Feature Extraction</vt:lpstr>
      <vt:lpstr>Single Sample Approaches</vt:lpstr>
      <vt:lpstr>Normalization</vt:lpstr>
      <vt:lpstr>Normalization</vt:lpstr>
      <vt:lpstr>Normalization</vt:lpstr>
      <vt:lpstr>Normalization</vt:lpstr>
      <vt:lpstr>Flow Chart</vt:lpstr>
      <vt:lpstr>Filtering</vt:lpstr>
      <vt:lpstr>Flow Chart</vt:lpstr>
      <vt:lpstr>Experimental Design</vt:lpstr>
      <vt:lpstr>Data Transformations</vt:lpstr>
      <vt:lpstr>Flow Chart</vt:lpstr>
      <vt:lpstr>Statistical Significance - Replication</vt:lpstr>
      <vt:lpstr>Statistical Significance - Error</vt:lpstr>
      <vt:lpstr>Statistical Significance - Error</vt:lpstr>
      <vt:lpstr>Statistical Significance - Error</vt:lpstr>
      <vt:lpstr>Statistical Significance – Metabolomics Example</vt:lpstr>
      <vt:lpstr>Flow Chart</vt:lpstr>
      <vt:lpstr>Visualization</vt:lpstr>
      <vt:lpstr>Visualization</vt:lpstr>
      <vt:lpstr>Visualization</vt:lpstr>
      <vt:lpstr>Visualization</vt:lpstr>
      <vt:lpstr>Flow Chart</vt:lpstr>
      <vt:lpstr>Conclusions</vt:lpstr>
      <vt:lpstr>Conclusions</vt:lpstr>
      <vt:lpstr>Flash Updates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1603</cp:revision>
  <dcterms:created xsi:type="dcterms:W3CDTF">2013-12-16T15:15:05Z</dcterms:created>
  <dcterms:modified xsi:type="dcterms:W3CDTF">2018-11-11T20:34:15Z</dcterms:modified>
</cp:coreProperties>
</file>