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2"/>
  </p:notesMasterIdLst>
  <p:sldIdLst>
    <p:sldId id="662" r:id="rId2"/>
    <p:sldId id="584" r:id="rId3"/>
    <p:sldId id="664" r:id="rId4"/>
    <p:sldId id="663" r:id="rId5"/>
    <p:sldId id="665" r:id="rId6"/>
    <p:sldId id="667" r:id="rId7"/>
    <p:sldId id="668" r:id="rId8"/>
    <p:sldId id="669" r:id="rId9"/>
    <p:sldId id="670" r:id="rId10"/>
    <p:sldId id="671" r:id="rId11"/>
    <p:sldId id="681" r:id="rId12"/>
    <p:sldId id="682" r:id="rId13"/>
    <p:sldId id="688" r:id="rId14"/>
    <p:sldId id="694" r:id="rId15"/>
    <p:sldId id="675" r:id="rId16"/>
    <p:sldId id="673" r:id="rId17"/>
    <p:sldId id="676" r:id="rId18"/>
    <p:sldId id="684" r:id="rId19"/>
    <p:sldId id="689" r:id="rId20"/>
    <p:sldId id="695" r:id="rId21"/>
    <p:sldId id="685" r:id="rId22"/>
    <p:sldId id="677" r:id="rId23"/>
    <p:sldId id="690" r:id="rId24"/>
    <p:sldId id="686" r:id="rId25"/>
    <p:sldId id="687" r:id="rId26"/>
    <p:sldId id="691" r:id="rId27"/>
    <p:sldId id="696" r:id="rId28"/>
    <p:sldId id="693" r:id="rId29"/>
    <p:sldId id="679" r:id="rId30"/>
    <p:sldId id="5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9"/>
    <p:restoredTop sz="94694"/>
  </p:normalViewPr>
  <p:slideViewPr>
    <p:cSldViewPr>
      <p:cViewPr varScale="1">
        <p:scale>
          <a:sx n="121" d="100"/>
          <a:sy n="121" d="100"/>
        </p:scale>
        <p:origin x="1328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8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0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EC72-1DE3-41D1-E93E-EB769E450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489AB-98D4-0040-9C4F-4AD2C53E1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4A0E-B14C-CD9F-AB26-A4AA37EA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95E8-B580-704C-9FAC-A33F940ECE9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0E7A-1AF6-7549-DE71-3C798774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86DC-3F61-7BF9-9067-3B32A882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5B4-BC8F-6545-B0AD-EAAF9CF6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CCEF-6562-57BD-6DD9-70FF4AC8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72CDB-A142-1048-7533-D09929EE1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94CF-CD9E-BE86-F9DD-DC1A09AD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FDC8-05B7-248C-0C1F-2FE6EC38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E03B-C4AE-3589-AB1C-9B8A577C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5E3B6-6E25-8746-A1EF-0C61A376E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76739-EF16-E9E3-2EE4-31BCC880C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C21FB-DA47-F1AE-A7DD-781A93494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7604-622F-C801-F01F-679ED4E3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E5C9D-6679-6D92-76E6-69B73B3A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4B21-9A9F-C4FA-642A-A919867E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BA3A9-4E0B-FD49-BE1E-B8179035C6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2780-984C-7380-90A7-8E62C35E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2387-EA87-1C14-4638-FE3BC957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A5B70-3473-BB40-B367-C417333E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1755-770B-38EE-6FB3-C912B739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D17-5837-8F5A-D793-D1495DFB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70F46-84F3-4841-A00A-8EAA56A98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A46B-EC3F-5CDF-C0C9-052A44B2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1BB88-11A9-BCBF-16A8-DBF41E050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F7B4-7E60-859F-5742-7A6947E7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B20E-FB5D-8AFA-C70F-23D4DE3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B683-7192-D19C-D078-19C2B643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B18E3-807F-A74B-B9B0-A9E08F5863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6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BAE0-A3C1-47A9-E4BE-81A3AAA3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6B83-109A-7400-F22D-3E6D57B48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F4EA9-FDC2-1B48-418E-517D9A436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3409F-996C-E565-C79F-13FA56B8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73C75-0BA6-B393-814A-70692C69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0692-1444-150F-6572-3338AD27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4FA1-8607-774C-AA86-B851504868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D501-B832-5BF2-1EA6-227AC147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2103C-8209-E2A6-019F-530BF10F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5B2D6-AF08-F801-6375-81B382ABA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E8DA1-8B5C-9FE0-607D-84759BD65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DE865-72F2-1ACD-5A06-F597315C5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7E45E-4947-6DE1-0949-1C5B7511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A41D0-0F7C-5353-27C3-2B9D1C7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786FF-54C6-0DED-916D-757D7F71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EFB5A-64A6-F140-A391-B0801BFA2F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1604-E0A0-19D3-8EAA-5DB88057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FCEEB-3FB3-4C8E-2D25-091E977C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84250-6102-6D11-45BA-F645E96E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FECE8-F282-F13B-7C90-9486F738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0F981-277B-684F-AAEB-A34E77847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696B1-C077-2FEE-C659-4FB52DBF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AA3F6-404F-0616-EF10-239B1D4C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DDA22-88F4-542D-A27A-5DB6FA57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76C80-C17C-B849-A7BB-D707942CF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13F7-0A7C-1570-38BB-A5E6C47E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A79F-71A9-346D-E763-A5953A7F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AB551-4AF6-FBEA-5089-620D7365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FB639-BBF7-B51C-B35B-A9D70155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002B-E2C2-AAEA-1EED-835B2A67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97BBC-2DAB-2C9D-4913-4A107A71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B9732-B1FD-164D-AD68-D75168F368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8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B57-5A38-2AE6-7C82-B64EC550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28C4D-D9B4-C84A-F237-47BD0E7A9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DD7-32F3-C95E-F4D7-4203C44E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AAAC1-C3E1-365B-FE05-3FE59F8D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44899-4521-6CB1-2A29-F64E03F5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F3135-A9BA-BE6A-1906-FB667373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60BCE-8921-4E48-960B-3B67C08157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CFB54-FFD8-F0F3-E619-BE6981EB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ECB8-0EAA-44F6-E715-3E2FAF1B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589D-0B66-F662-98E1-9E5F892A9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69-07D6-07EB-A927-F3E6D61C1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1C0F-F063-2301-C58C-9B31F89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2CFD5FCD-E7F1-EF43-8B4F-0EEE40AC4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8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Beyond the Gene - Networks, Ontologies	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3068960"/>
            <a:ext cx="770485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  <a:p>
            <a:endParaRPr lang="en-US" sz="1800" dirty="0"/>
          </a:p>
          <a:p>
            <a:r>
              <a:rPr lang="en-US" sz="1800" dirty="0"/>
              <a:t>“Messiness of biology subverts general solutions”</a:t>
            </a:r>
          </a:p>
          <a:p>
            <a:r>
              <a:rPr lang="en-US" sz="1800" dirty="0"/>
              <a:t>	 – Dr. Patricia Babbitt, California Institute for Quantitative 	Biosciences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696744" cy="5752187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07504" y="60230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Example – Gene annotation highlighted three GO Terms in a data set (in </a:t>
            </a:r>
            <a:r>
              <a:rPr lang="en-US" sz="1800" dirty="0" err="1"/>
              <a:t>colour</a:t>
            </a:r>
            <a:r>
              <a:rPr lang="en-US" sz="1800" dirty="0"/>
              <a:t>) but the Gene Ontology shows how they are linked by common biological processes</a:t>
            </a:r>
          </a:p>
        </p:txBody>
      </p:sp>
    </p:spTree>
    <p:extLst>
      <p:ext uri="{BB962C8B-B14F-4D97-AF65-F5344CB8AC3E}">
        <p14:creationId xmlns:p14="http://schemas.microsoft.com/office/powerpoint/2010/main" val="1499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2947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&amp; OWL formats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Computer readable descriptions of an ontology allow development of algorithms to perform analysis in an ontological context</a:t>
            </a:r>
          </a:p>
        </p:txBody>
      </p:sp>
      <p:pic>
        <p:nvPicPr>
          <p:cNvPr id="2" name="Picture 1" descr="ob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624736" cy="4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80648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www.obofoundry.org</a:t>
            </a:r>
            <a:r>
              <a:rPr lang="en-US" sz="2000" dirty="0"/>
              <a:t> - a repository of thousands of ontologies, each developed by ‘domain experts’, i.e. </a:t>
            </a:r>
            <a:r>
              <a:rPr lang="en-US" sz="2000" dirty="0" err="1"/>
              <a:t>Biocurators</a:t>
            </a:r>
            <a:r>
              <a:rPr lang="en-US" sz="2000" dirty="0"/>
              <a:t> with expert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Andrew’s lab are ‘domain experts’ in Antibiotic Resistance and have developed the Antibiotic Resistance Ontology</a:t>
            </a:r>
          </a:p>
        </p:txBody>
      </p:sp>
      <p:pic>
        <p:nvPicPr>
          <p:cNvPr id="2" name="Picture 1" descr="obofound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6444208" cy="40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38215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Enforces standards – particularly for syntax and relationship types – defined by Principles (three shown below)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#1 – OPEN - Available to all without constraint, preferably using a Creative Commons license.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#2 – FORMAT – Ontologies must be available in a common format language using standard syntax – OWL or OBO.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#3 – </a:t>
            </a:r>
            <a:r>
              <a:rPr lang="en-US" sz="2000" dirty="0">
                <a:highlight>
                  <a:srgbClr val="FFFF00"/>
                </a:highlight>
              </a:rPr>
              <a:t>ORTHOGONAL</a:t>
            </a:r>
            <a:r>
              <a:rPr lang="en-US" sz="2000" dirty="0"/>
              <a:t> – terms must be unique – no duplicate terms among ontologies (i.e. a beta-lactamase GO term and a beta-lactamase ARO term). Where ontologies overlap, they use the exact same term (i.e. the ARO and GO both cite the GO term for beta-lactamase). This creates interconnectedness among ontologies!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is often conflict in ontology development between ‘correctness’ and ‘usefulness’ - see Goble &amp; </a:t>
            </a:r>
            <a:r>
              <a:rPr lang="en-US" sz="2000" dirty="0" err="1"/>
              <a:t>Wroe</a:t>
            </a:r>
            <a:r>
              <a:rPr lang="en-US" sz="2000" dirty="0"/>
              <a:t>. 2004. The </a:t>
            </a:r>
            <a:r>
              <a:rPr lang="en-US" sz="2000" dirty="0" err="1"/>
              <a:t>Montagues</a:t>
            </a:r>
            <a:r>
              <a:rPr lang="en-US" sz="2000" dirty="0"/>
              <a:t> and the </a:t>
            </a:r>
            <a:r>
              <a:rPr lang="en-US" sz="2000" dirty="0" err="1"/>
              <a:t>Capulets</a:t>
            </a:r>
            <a:r>
              <a:rPr lang="en-US" sz="2000" dirty="0"/>
              <a:t>. </a:t>
            </a:r>
            <a:r>
              <a:rPr lang="en-US" sz="2000" i="1" dirty="0"/>
              <a:t>Comp </a:t>
            </a:r>
            <a:r>
              <a:rPr lang="en-US" sz="2000" i="1" dirty="0" err="1"/>
              <a:t>Funct</a:t>
            </a:r>
            <a:r>
              <a:rPr lang="en-US" sz="2000" i="1" dirty="0"/>
              <a:t> Genomics</a:t>
            </a:r>
            <a:r>
              <a:rPr lang="en-US" sz="2000" dirty="0"/>
              <a:t> 5: 623-32.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0941C8-3983-4C8E-7346-84E9CD8C52C5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OBO Foundry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324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8290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Networks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ontologies map relationships between concepts, networks generally map relationships between real entities that can be measured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Unlike ontologies, networks are generally not hierarchical in nature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best examples of a familiar network are a biochemical reaction or a regulatory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commonly used network resource is the KEGG: Kyoto Encyclopedia of Genes and Genomes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reflect a synthesis of knowledge, particularly around gene regulation and biochemical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199703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267072"/>
            <a:ext cx="8568952" cy="103177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Glycolysis in KEGG</a:t>
            </a:r>
            <a:endParaRPr lang="en-US" sz="3200" dirty="0"/>
          </a:p>
        </p:txBody>
      </p:sp>
      <p:pic>
        <p:nvPicPr>
          <p:cNvPr id="2" name="Picture 1" descr="map00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6493"/>
            <a:ext cx="4019991" cy="5754875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860032" y="1052736"/>
            <a:ext cx="410445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glycolysis network in KEGG represents understood relationships among enzymes and compounds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enzyme or compound “term” is associated with a large volume of curated information on its classification, association with disease, role in the cell, etc.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like KEGG are useful for either learning about a pathway or annotating / analyzing data in the context of a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KEGG includes computer-readable data formats</a:t>
            </a:r>
          </a:p>
        </p:txBody>
      </p:sp>
    </p:spTree>
    <p:extLst>
      <p:ext uri="{BB962C8B-B14F-4D97-AF65-F5344CB8AC3E}">
        <p14:creationId xmlns:p14="http://schemas.microsoft.com/office/powerpoint/2010/main" val="36218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82900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networks &amp; ontologies reflect a synthesis of knowledge, they do not integrate raw experimental data, i.e. data that can lead to new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reflect raw data from single experiments or integration of raw data from multiple experiments – they are not curated knowledge, they are experimental observations!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track “interactions” between two entities. Examples: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protein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gene expression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While the interaction has been observed, often the mechanism or the biological importance is not understood – a focus of Systems Biology</a:t>
            </a:r>
          </a:p>
        </p:txBody>
      </p:sp>
    </p:spTree>
    <p:extLst>
      <p:ext uri="{BB962C8B-B14F-4D97-AF65-F5344CB8AC3E}">
        <p14:creationId xmlns:p14="http://schemas.microsoft.com/office/powerpoint/2010/main" val="138719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b2689-f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60081"/>
            <a:ext cx="6408712" cy="5521247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genomic toolkit to investigate </a:t>
            </a:r>
            <a:r>
              <a:rPr lang="en-US" sz="2000" dirty="0" err="1"/>
              <a:t>kinesin</a:t>
            </a:r>
            <a:r>
              <a:rPr lang="en-US" sz="2000" dirty="0"/>
              <a:t> and myosin motor function in cells. </a:t>
            </a:r>
            <a:r>
              <a:rPr lang="en-US" sz="2000" dirty="0" err="1"/>
              <a:t>Maliga</a:t>
            </a:r>
            <a:r>
              <a:rPr lang="en-US" sz="2000" i="1" dirty="0"/>
              <a:t> et al</a:t>
            </a:r>
            <a:r>
              <a:rPr lang="en-US" sz="2000" dirty="0"/>
              <a:t>. 2013</a:t>
            </a:r>
            <a:r>
              <a:rPr lang="en-US" sz="2000" i="1" dirty="0"/>
              <a:t>. Nature Cell Biology </a:t>
            </a:r>
            <a:r>
              <a:rPr lang="en-US" sz="2000" dirty="0"/>
              <a:t>15: 325-334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732240" y="836712"/>
            <a:ext cx="2304256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191 candidate protein–protein interactions measured by affinity-purification mass spectrometry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(circles) = proteins; shaded gray for known motor proteins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Edges (line) = interactions; shaded black if previously unknown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are </a:t>
            </a:r>
            <a:r>
              <a:rPr lang="en-US" sz="1600" dirty="0" err="1"/>
              <a:t>coloured</a:t>
            </a:r>
            <a:r>
              <a:rPr lang="en-US" sz="1600" dirty="0"/>
              <a:t> by localization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1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8290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</a:t>
            </a:r>
            <a:r>
              <a:rPr lang="en-US" sz="2000" dirty="0"/>
              <a:t> data can be stored in a number of formats (SIF, NNF, XGMML, SBML, etc.)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a number of domain specific repositories but not one centralized repository – data files often provided as supplementary files with a scientific publication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repositories and the role of publishers in ensuring scientific data is accessible and not lost over time is a very active discussion in the scientific community, e.g. </a:t>
            </a:r>
            <a:r>
              <a:rPr lang="en-US" sz="2000" i="1" dirty="0" err="1"/>
              <a:t>GigaScience</a:t>
            </a:r>
            <a:r>
              <a:rPr lang="en-US" sz="2000" i="1" dirty="0"/>
              <a:t> Journal</a:t>
            </a:r>
            <a:r>
              <a:rPr lang="en-US" sz="2000" dirty="0"/>
              <a:t>, </a:t>
            </a:r>
            <a:r>
              <a:rPr lang="en-US" sz="2000" dirty="0" err="1"/>
              <a:t>www.gigasciencejournal.com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32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most popular software for analysis of </a:t>
            </a:r>
            <a:r>
              <a:rPr lang="en-US" sz="2000" dirty="0" err="1"/>
              <a:t>interactome</a:t>
            </a:r>
            <a:r>
              <a:rPr lang="en-US" sz="2000" dirty="0"/>
              <a:t> data is </a:t>
            </a:r>
            <a:r>
              <a:rPr lang="en-US" sz="2000" dirty="0" err="1"/>
              <a:t>Cytoscape</a:t>
            </a:r>
            <a:r>
              <a:rPr lang="en-US" sz="2000" dirty="0"/>
              <a:t>, </a:t>
            </a:r>
            <a:r>
              <a:rPr lang="en-US" sz="2000" dirty="0" err="1"/>
              <a:t>www.cytoscape.org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Cytoscape</a:t>
            </a:r>
            <a:r>
              <a:rPr lang="en-US" sz="2000" dirty="0"/>
              <a:t> allows </a:t>
            </a:r>
            <a:r>
              <a:rPr lang="en-US" sz="2000" dirty="0" err="1"/>
              <a:t>interactome</a:t>
            </a:r>
            <a:r>
              <a:rPr lang="en-US" sz="2000" dirty="0"/>
              <a:t> mining and visualization but also analysis of outside data (e.g. RNA-</a:t>
            </a:r>
            <a:r>
              <a:rPr lang="en-US" sz="2000" dirty="0" err="1"/>
              <a:t>Seq</a:t>
            </a:r>
            <a:r>
              <a:rPr lang="en-US" sz="2000" dirty="0"/>
              <a:t>) in the context of observed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e.g. are the genes </a:t>
            </a:r>
            <a:r>
              <a:rPr lang="en-US" sz="2000" dirty="0" err="1"/>
              <a:t>upregulated</a:t>
            </a:r>
            <a:r>
              <a:rPr lang="en-US" sz="2000" dirty="0"/>
              <a:t> in my RNA-</a:t>
            </a:r>
            <a:r>
              <a:rPr lang="en-US" sz="2000" dirty="0" err="1"/>
              <a:t>Seq</a:t>
            </a:r>
            <a:r>
              <a:rPr lang="en-US" sz="2000" dirty="0"/>
              <a:t> experiment reflective of a specific sub-set of protein-protein interactions?</a:t>
            </a:r>
          </a:p>
          <a:p>
            <a:pPr lvl="1"/>
            <a:endParaRPr lang="en-US" sz="2000" dirty="0"/>
          </a:p>
        </p:txBody>
      </p:sp>
      <p:pic>
        <p:nvPicPr>
          <p:cNvPr id="2" name="Picture 1" descr="intro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7"/>
            <a:ext cx="5832648" cy="261790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36C8B18-9502-AA3C-0460-D662A0B81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8290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63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have sequenced a large number of diverse genomes, each with thousands of predicted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performed genome-wide gene expression or gene knock-down experiments to understand the role of these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High-throughput experimental methods are producing increasingly complex data sets about the interactions between genes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a century of knowledge about molecular &amp; cell biology, physiology, biochemistry, etc. Yet publications rates are increasing!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integrate these data to obtain a deeper understanding of biology?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interpret experiments that generate thousands or millions of data points?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8290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Connections &amp; Cross-References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Cross-References lead to standardization &amp; normalization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Standardization – a common language is used to describe biological phenomena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Normalization – data, models, citations, and algorithms are annotated using the same common language, allowing easier sharing and comparison of data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 combined with computer-readable representations leads to powerful analytical tools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A protein-protein </a:t>
            </a:r>
            <a:r>
              <a:rPr lang="en-US" sz="1800" dirty="0" err="1"/>
              <a:t>interactome</a:t>
            </a:r>
            <a:r>
              <a:rPr lang="en-US" sz="1800" dirty="0"/>
              <a:t> dataset uses </a:t>
            </a:r>
            <a:r>
              <a:rPr lang="en-US" sz="1800" dirty="0" err="1"/>
              <a:t>GenBank</a:t>
            </a:r>
            <a:r>
              <a:rPr lang="en-US" sz="1800" dirty="0"/>
              <a:t> accessions for all the proteins observed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Gene Ontology annotates GenBank so all protein GenBank accessions are associated with GO terms</a:t>
            </a:r>
          </a:p>
        </p:txBody>
      </p:sp>
    </p:spTree>
    <p:extLst>
      <p:ext uri="{BB962C8B-B14F-4D97-AF65-F5344CB8AC3E}">
        <p14:creationId xmlns:p14="http://schemas.microsoft.com/office/powerpoint/2010/main" val="65189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8290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 powerful tool for high-level interpretation of complex experimental data, allowing investigator to detect biological processes otherwise not apparent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Computational and statistical in nature – uses ontologies, networks, or </a:t>
            </a:r>
            <a:r>
              <a:rPr lang="en-US" sz="2000" dirty="0" err="1"/>
              <a:t>interactomes</a:t>
            </a:r>
            <a:r>
              <a:rPr lang="en-US" sz="2000" dirty="0"/>
              <a:t> to test if a specific biological process, pathway, or interaction is highlighted by the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Null hypothesis – no ontological term, biochemical or regulatory network, or known interactions are over-represented in my data (relative to controls or background signal)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91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7254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1300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5170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1300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788024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43608" y="3501008"/>
            <a:ext cx="2736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Each gene tagged with a different set of ontology terms in the genome annotation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043608" y="4759984"/>
            <a:ext cx="27363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Algorithm traverses the entire ontology to determine which higher-level ontology terms are involved in enrichment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8B53C7B8-2084-DB1C-AD8B-14275BA9B3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7254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099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KEGG</a:t>
            </a:r>
            <a:endParaRPr lang="en-US" sz="3200" dirty="0"/>
          </a:p>
        </p:txBody>
      </p:sp>
      <p:pic>
        <p:nvPicPr>
          <p:cNvPr id="3" name="Picture 2" descr="Figure_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92688" cy="4732703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580526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Bowman </a:t>
            </a:r>
            <a:r>
              <a:rPr lang="en-US" sz="1600" i="1" dirty="0"/>
              <a:t>et al</a:t>
            </a:r>
            <a:r>
              <a:rPr lang="en-US" sz="1600" dirty="0"/>
              <a:t>. 2013. RNA-</a:t>
            </a:r>
            <a:r>
              <a:rPr lang="en-US" sz="1600" dirty="0" err="1"/>
              <a:t>Seq</a:t>
            </a:r>
            <a:r>
              <a:rPr lang="en-US" sz="1600" dirty="0"/>
              <a:t> </a:t>
            </a:r>
            <a:r>
              <a:rPr lang="en-US" sz="1600" dirty="0" err="1"/>
              <a:t>Transcriptome</a:t>
            </a:r>
            <a:r>
              <a:rPr lang="en-US" sz="1600" dirty="0"/>
              <a:t> Profiling of Upland Cotton (</a:t>
            </a:r>
            <a:r>
              <a:rPr lang="en-US" sz="1600" dirty="0" err="1"/>
              <a:t>Gossypium</a:t>
            </a:r>
            <a:r>
              <a:rPr lang="en-US" sz="1600" dirty="0"/>
              <a:t> </a:t>
            </a:r>
            <a:r>
              <a:rPr lang="en-US" sz="1600" dirty="0" err="1"/>
              <a:t>hirsutum</a:t>
            </a:r>
            <a:r>
              <a:rPr lang="en-US" sz="1600" dirty="0"/>
              <a:t> L.) Root Tissue under Water-Deficit Stress. </a:t>
            </a:r>
            <a:r>
              <a:rPr lang="en-US" sz="1600" i="1" dirty="0" err="1"/>
              <a:t>PLoS</a:t>
            </a:r>
            <a:r>
              <a:rPr lang="en-US" sz="1600" i="1" dirty="0"/>
              <a:t> ONE</a:t>
            </a:r>
            <a:r>
              <a:rPr lang="en-US" sz="1600" dirty="0"/>
              <a:t> 8(12):e82634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588224" y="1052736"/>
            <a:ext cx="24482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Purple – enzyme in cotton but not differentially regulated</a:t>
            </a:r>
          </a:p>
          <a:p>
            <a:endParaRPr lang="en-US" sz="1600" dirty="0"/>
          </a:p>
          <a:p>
            <a:r>
              <a:rPr lang="en-US" sz="1600" dirty="0"/>
              <a:t>Blue – </a:t>
            </a:r>
            <a:r>
              <a:rPr lang="en-US" sz="1600" dirty="0" err="1"/>
              <a:t>downregulated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Red - </a:t>
            </a:r>
            <a:r>
              <a:rPr lang="en-US" sz="1600" dirty="0" err="1"/>
              <a:t>upregulated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12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58634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pic>
        <p:nvPicPr>
          <p:cNvPr id="2" name="Picture 1" descr="enrichmentma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6588224" cy="5119991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20272" y="1340768"/>
            <a:ext cx="212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Gene expression with estrogen treatment examined</a:t>
            </a:r>
          </a:p>
          <a:p>
            <a:endParaRPr lang="en-US" sz="1600" dirty="0"/>
          </a:p>
          <a:p>
            <a:r>
              <a:rPr lang="en-US" sz="1600" dirty="0"/>
              <a:t>Down- and </a:t>
            </a:r>
            <a:r>
              <a:rPr lang="en-US" sz="1600" dirty="0" err="1"/>
              <a:t>upregulated</a:t>
            </a:r>
            <a:r>
              <a:rPr lang="en-US" sz="1600" dirty="0"/>
              <a:t> genes examined in the context of known protein and other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0692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pic>
        <p:nvPicPr>
          <p:cNvPr id="3" name="Picture 2" descr="enrichmentma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43322" cy="4032448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3528" y="544522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Cell cycle &amp; microtubule cytoskeleton genes and processes are up-regulated at the transcript level – can this help guide drug discovery?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72DF85-D24A-D545-37C1-F9A3B33AF3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58634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955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Fisher’s Exact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Example: In human genome background (30,000 gene total), 40 genes are involved in p53 signaling pathway. A given </a:t>
            </a:r>
            <a:r>
              <a:rPr lang="en-US" sz="2000" u="sng" dirty="0"/>
              <a:t>gene list</a:t>
            </a:r>
            <a:r>
              <a:rPr lang="en-US" sz="2000" dirty="0"/>
              <a:t> has found that 3 out of 300 belong to p53 signaling pathway. We ask the question if 3/300 is more than random chance comparing to the human background of 40/30000.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Null Hypothesis: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no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Fisher Exact p-value = 0.008. Since p&lt;0.05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EASE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Fisher Exact test is sensitive to the inter-relationship of ontology terms and thus tends to over-predict.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DAVID’s EASE statistic is a modified Fisher Exact test that requires more genes as evidence of an enriched ontology term: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EASE p-value = 0.06. Since p&gt;0.05 the </a:t>
            </a:r>
            <a:r>
              <a:rPr lang="en-US" sz="2000" u="sng" dirty="0"/>
              <a:t>gene list</a:t>
            </a:r>
            <a:r>
              <a:rPr lang="en-US" sz="2000" dirty="0"/>
              <a:t> is </a:t>
            </a:r>
            <a:r>
              <a:rPr lang="en-US" sz="2000" u="sng" dirty="0"/>
              <a:t>not</a:t>
            </a:r>
            <a:r>
              <a:rPr lang="en-US" sz="2000" dirty="0"/>
              <a:t>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64522"/>
              </p:ext>
            </p:extLst>
          </p:nvPr>
        </p:nvGraphicFramePr>
        <p:xfrm>
          <a:off x="1475656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p53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1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Comprehensive Antibiotic Resistance Database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Integrates ontologies, sequence similarity models, and genome annotation algorithms to predict </a:t>
            </a:r>
            <a:r>
              <a:rPr lang="en-US" sz="2000" dirty="0" err="1"/>
              <a:t>resistome</a:t>
            </a:r>
            <a:r>
              <a:rPr lang="en-US" sz="2000" dirty="0"/>
              <a:t> and </a:t>
            </a:r>
            <a:r>
              <a:rPr lang="en-US" sz="2000" dirty="0" err="1"/>
              <a:t>antibiogram</a:t>
            </a:r>
            <a:r>
              <a:rPr lang="en-US" sz="2000" dirty="0"/>
              <a:t> for pathogens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– the complement of resistance genes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Antibiogram</a:t>
            </a:r>
            <a:r>
              <a:rPr lang="en-US" sz="2000" dirty="0"/>
              <a:t> – the range of drug resistance and susceptibility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All data and algorithms organized by the Antibiotic Resistance Ontology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 working with the latest version in the lab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73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196752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234888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scientific literature and the peer-reviewed publication system that drives it is at the heart of scientific advancement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Transparency, repeatability, and readability are important aspects of scientific publishing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 good scientific publication is highly informative – to a human reader – but very hard for a computer to work with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a computer scientist, information is “bits” organized via strict rules –good digital representations of knowledge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A3585B-4B71-09E6-0E6E-1F960A516B8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Integrating Knowledge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637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524" y="-243408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Next 2 weeks...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4D639-D0D4-6E9E-3C58-3B3B8DB7A24C}"/>
              </a:ext>
            </a:extLst>
          </p:cNvPr>
          <p:cNvSpPr txBox="1"/>
          <p:nvPr/>
        </p:nvSpPr>
        <p:spPr>
          <a:xfrm>
            <a:off x="611560" y="4033893"/>
            <a:ext cx="216024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Critical Review due </a:t>
            </a:r>
            <a:r>
              <a:rPr lang="en-US" sz="2000"/>
              <a:t>October 26</a:t>
            </a:r>
            <a:r>
              <a:rPr lang="en-US" sz="2000" baseline="30000"/>
              <a:t>th</a:t>
            </a:r>
            <a:r>
              <a:rPr lang="en-US" sz="2000" dirty="0"/>
              <a:t>!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30207A-9BE6-35C6-6900-824EF000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573016"/>
            <a:ext cx="4280520" cy="306820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348A46-71E4-4467-9DDA-EE3E9757D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973629"/>
            <a:ext cx="7772400" cy="25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Knowledge integration in the biological sciences has two “consumers”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Humans – databases and data sets that provide a ‘one stop shop’ for integrated knowledge since no single person can keep up with the literature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– databases and data sets that provide integration of knowledge in a form that computer algorithms can use to make sense of new data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to knowledge integration is the task of ‘</a:t>
            </a:r>
            <a:r>
              <a:rPr lang="en-US" sz="2000" dirty="0" err="1"/>
              <a:t>Biocuration</a:t>
            </a:r>
            <a:r>
              <a:rPr lang="en-US" sz="2000" dirty="0"/>
              <a:t>’ – translation of scientific knowledge into a digital format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key tools of </a:t>
            </a:r>
            <a:r>
              <a:rPr lang="en-US" sz="2000" dirty="0" err="1"/>
              <a:t>Biocuration</a:t>
            </a:r>
            <a:r>
              <a:rPr lang="en-US" sz="2000" dirty="0"/>
              <a:t> are Ontologies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</a:t>
            </a:r>
            <a:r>
              <a:rPr lang="en-US" sz="2000" dirty="0" err="1"/>
              <a:t>uncurated</a:t>
            </a:r>
            <a:r>
              <a:rPr lang="en-US" sz="2000" dirty="0"/>
              <a:t> data equally valuable in the form of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4028C6-911D-6187-50BB-E0D812C07D52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Integrating Knowledge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33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Ontologies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Also known as “Controlled Vocabularies” – standardized names and relationships to be used in the description of biological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do not contain data but instead are conceptual and map the relationships between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can be tagged with ontological terms, thus placing the data within a larger conceptual framework plus allowing comparison among data sets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Computer algorithms see ontologies as graphs they can traverse to answer questions about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heavily adopted ontology is the Gene Ontology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represents gene and gene product information among all species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focused upon Molecular Function, Cellular Component, and Biological Process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0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427984" y="3284984"/>
            <a:ext cx="1008112" cy="34563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4E5CD8-7836-F6F1-721A-765146924D40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CYP1A1 Annotated by the Gene Ontology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Gene Ontology term</a:t>
            </a:r>
            <a:endParaRPr lang="en-US" sz="3200" dirty="0"/>
          </a:p>
        </p:txBody>
      </p:sp>
      <p:pic>
        <p:nvPicPr>
          <p:cNvPr id="2" name="Picture 1" descr="ter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35938"/>
            <a:ext cx="7614084" cy="3446375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95536" y="4436551"/>
            <a:ext cx="80648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An ontology term has an Accession, Name, and Definition as it’s minimum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Terms often include references to external information, such as a citation from the scientific literature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External data can be linked to the term by analysis (e.g. gene annotation algorithms, </a:t>
            </a:r>
            <a:r>
              <a:rPr lang="en-US" sz="2000" dirty="0" err="1"/>
              <a:t>Pfam</a:t>
            </a:r>
            <a:r>
              <a:rPr lang="en-US" sz="2000" dirty="0"/>
              <a:t> analysis, </a:t>
            </a:r>
            <a:r>
              <a:rPr lang="en-US" sz="2000" dirty="0" err="1"/>
              <a:t>etc</a:t>
            </a:r>
            <a:r>
              <a:rPr lang="en-US" sz="2000" dirty="0"/>
              <a:t>) &lt;- not part of the ontology itself</a:t>
            </a:r>
          </a:p>
        </p:txBody>
      </p:sp>
    </p:spTree>
    <p:extLst>
      <p:ext uri="{BB962C8B-B14F-4D97-AF65-F5344CB8AC3E}">
        <p14:creationId xmlns:p14="http://schemas.microsoft.com/office/powerpoint/2010/main" val="7025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Ontological Relationships</a:t>
            </a:r>
            <a:endParaRPr lang="en-US" sz="3200" dirty="0"/>
          </a:p>
        </p:txBody>
      </p:sp>
      <p:pic>
        <p:nvPicPr>
          <p:cNvPr id="3" name="Picture 2" descr="visual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3093260" cy="5661248"/>
          </a:xfrm>
          <a:prstGeom prst="rect">
            <a:avLst/>
          </a:prstGeom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51920" y="1247269"/>
            <a:ext cx="5040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Each ontology term is connected to other ontology terms via carefully defined relationship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is_a</a:t>
            </a:r>
            <a:r>
              <a:rPr lang="en-US" sz="2000" dirty="0"/>
              <a:t>” and “</a:t>
            </a:r>
            <a:r>
              <a:rPr lang="en-US" sz="2000" dirty="0" err="1"/>
              <a:t>part_of</a:t>
            </a:r>
            <a:r>
              <a:rPr lang="en-US" sz="2000" dirty="0"/>
              <a:t>” are the most common relationship types but each ontology may have its own specific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Tagging data with ontology terms allows researchers to search or classify their data using specific or general terms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can help researchers discover unrealized relationships among results</a:t>
            </a:r>
          </a:p>
        </p:txBody>
      </p:sp>
    </p:spTree>
    <p:extLst>
      <p:ext uri="{BB962C8B-B14F-4D97-AF65-F5344CB8AC3E}">
        <p14:creationId xmlns:p14="http://schemas.microsoft.com/office/powerpoint/2010/main" val="383614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3524</TotalTime>
  <Words>2116</Words>
  <Application>Microsoft Macintosh PowerPoint</Application>
  <PresentationFormat>On-screen Show (4:3)</PresentationFormat>
  <Paragraphs>280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Times</vt:lpstr>
      <vt:lpstr>Office Theme</vt:lpstr>
      <vt:lpstr>Biochem 3BP3  Beyond the Gene - Networks, Ontologies </vt:lpstr>
      <vt:lpstr>Integrating Knowledge</vt:lpstr>
      <vt:lpstr>PowerPoint Presentation</vt:lpstr>
      <vt:lpstr>PowerPoint Presentation</vt:lpstr>
      <vt:lpstr>Ontologies</vt:lpstr>
      <vt:lpstr>CYP1A1 Annotated by the Gene Ontology</vt:lpstr>
      <vt:lpstr>PowerPoint Presentation</vt:lpstr>
      <vt:lpstr>“Iron Ion Binding” Gene Ontology term</vt:lpstr>
      <vt:lpstr>“Iron Ion Binding” Ontological Relationships</vt:lpstr>
      <vt:lpstr>PowerPoint Presentation</vt:lpstr>
      <vt:lpstr>OBO &amp; OWL formats</vt:lpstr>
      <vt:lpstr>OBO Foundry</vt:lpstr>
      <vt:lpstr>PowerPoint Presentation</vt:lpstr>
      <vt:lpstr>Networks</vt:lpstr>
      <vt:lpstr>Glycolysis in KEGG</vt:lpstr>
      <vt:lpstr>Interactomes</vt:lpstr>
      <vt:lpstr>PowerPoint Presentation</vt:lpstr>
      <vt:lpstr>Data Formats &amp; Software</vt:lpstr>
      <vt:lpstr>Data Formats &amp; Software</vt:lpstr>
      <vt:lpstr>Connections &amp; Cross-References</vt:lpstr>
      <vt:lpstr>Enrichment</vt:lpstr>
      <vt:lpstr>Enrichment Example:</vt:lpstr>
      <vt:lpstr>Enrichment Example:</vt:lpstr>
      <vt:lpstr>Enrichment Example - KEGG</vt:lpstr>
      <vt:lpstr>Enrichment Example - Interactomes</vt:lpstr>
      <vt:lpstr>Enrichment Example - Interactomes</vt:lpstr>
      <vt:lpstr>Enrichment – Fisher’s Exact Test</vt:lpstr>
      <vt:lpstr>Enrichment – EASE</vt:lpstr>
      <vt:lpstr>Comprehensive Antibiotic Resistance Database</vt:lpstr>
      <vt:lpstr>Next 2 weeks...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Kathleen Houlahan</cp:lastModifiedBy>
  <cp:revision>1376</cp:revision>
  <dcterms:created xsi:type="dcterms:W3CDTF">2013-12-16T15:15:05Z</dcterms:created>
  <dcterms:modified xsi:type="dcterms:W3CDTF">2025-08-08T17:23:38Z</dcterms:modified>
</cp:coreProperties>
</file>