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8"/>
  </p:notesMasterIdLst>
  <p:sldIdLst>
    <p:sldId id="665" r:id="rId2"/>
    <p:sldId id="664" r:id="rId3"/>
    <p:sldId id="663" r:id="rId4"/>
    <p:sldId id="666" r:id="rId5"/>
    <p:sldId id="667" r:id="rId6"/>
    <p:sldId id="668" r:id="rId7"/>
    <p:sldId id="669" r:id="rId8"/>
    <p:sldId id="670" r:id="rId9"/>
    <p:sldId id="676" r:id="rId10"/>
    <p:sldId id="671" r:id="rId11"/>
    <p:sldId id="672" r:id="rId12"/>
    <p:sldId id="677" r:id="rId13"/>
    <p:sldId id="673" r:id="rId14"/>
    <p:sldId id="674" r:id="rId15"/>
    <p:sldId id="678" r:id="rId16"/>
    <p:sldId id="67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748" autoAdjust="0"/>
  </p:normalViewPr>
  <p:slideViewPr>
    <p:cSldViewPr>
      <p:cViewPr varScale="1">
        <p:scale>
          <a:sx n="116" d="100"/>
          <a:sy n="116" d="100"/>
        </p:scale>
        <p:origin x="2064" y="184"/>
      </p:cViewPr>
      <p:guideLst>
        <p:guide orient="horz" pos="3294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 Analysis 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Filtering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2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#2 – Filtering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268760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Zebrafish</a:t>
            </a:r>
            <a:r>
              <a:rPr lang="en-US" sz="2000" dirty="0"/>
              <a:t> embryos exposed to DMSO, </a:t>
            </a:r>
            <a:r>
              <a:rPr lang="en-US" sz="2000" dirty="0" err="1"/>
              <a:t>tBHQ</a:t>
            </a:r>
            <a:r>
              <a:rPr lang="en-US" sz="2000" dirty="0"/>
              <a:t>, or TCDD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dye hybridization of all samples (Cy5 - red) against a reference RNA sample (Cy3 - green)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EXCEL is normalized data for 3 samples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the most highly expressed gene for the </a:t>
            </a:r>
            <a:r>
              <a:rPr lang="en-US" sz="2000" dirty="0" err="1"/>
              <a:t>tBHQ</a:t>
            </a:r>
            <a:r>
              <a:rPr lang="en-US" sz="2000" dirty="0"/>
              <a:t>, TCDD, and DMSO samples?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the most highly expressed gene in the Universal Reference samples?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which genes are saturated in which samples?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are there non-uniform features?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percentage of the microarray probes are covered by the Universal Reference?</a:t>
            </a:r>
          </a:p>
        </p:txBody>
      </p:sp>
    </p:spTree>
    <p:extLst>
      <p:ext uri="{BB962C8B-B14F-4D97-AF65-F5344CB8AC3E}">
        <p14:creationId xmlns:p14="http://schemas.microsoft.com/office/powerpoint/2010/main" val="287425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#2 – Filtering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26876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This is a two-dye experiment!</a:t>
            </a: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1187624" y="2132856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DMSO-Rep1</a:t>
            </a:r>
          </a:p>
        </p:txBody>
      </p:sp>
      <p:sp>
        <p:nvSpPr>
          <p:cNvPr id="5" name="Line 38"/>
          <p:cNvSpPr>
            <a:spLocks noChangeShapeType="1"/>
          </p:cNvSpPr>
          <p:nvPr/>
        </p:nvSpPr>
        <p:spPr bwMode="auto">
          <a:xfrm flipV="1">
            <a:off x="788014" y="4819997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6"/>
          <p:cNvSpPr txBox="1">
            <a:spLocks noChangeArrowheads="1"/>
          </p:cNvSpPr>
          <p:nvPr/>
        </p:nvSpPr>
        <p:spPr bwMode="auto">
          <a:xfrm>
            <a:off x="254614" y="5877272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Univ</a:t>
            </a:r>
            <a:r>
              <a:rPr lang="en-US" sz="1200" dirty="0">
                <a:solidFill>
                  <a:srgbClr val="000000"/>
                </a:solidFill>
              </a:rPr>
              <a:t> Ref</a:t>
            </a:r>
          </a:p>
        </p:txBody>
      </p:sp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155752" y="5185122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0" name="Line 83"/>
          <p:cNvSpPr>
            <a:spLocks noChangeShapeType="1"/>
          </p:cNvSpPr>
          <p:nvPr/>
        </p:nvSpPr>
        <p:spPr bwMode="auto">
          <a:xfrm flipH="1">
            <a:off x="1187624" y="2666256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1023563" y="2971056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Cy5</a:t>
            </a:r>
          </a:p>
        </p:txBody>
      </p:sp>
      <p:pic>
        <p:nvPicPr>
          <p:cNvPr id="15" name="Picture 14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645024"/>
            <a:ext cx="1028448" cy="1022571"/>
          </a:xfrm>
          <a:prstGeom prst="rect">
            <a:avLst/>
          </a:prstGeom>
        </p:spPr>
      </p:pic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347864" y="2143889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tBHQ-Rep1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V="1">
            <a:off x="2948254" y="4831030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2414854" y="5888305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Univ</a:t>
            </a:r>
            <a:r>
              <a:rPr lang="en-US" sz="1200" dirty="0">
                <a:solidFill>
                  <a:srgbClr val="000000"/>
                </a:solidFill>
              </a:rPr>
              <a:t> Ref</a:t>
            </a:r>
          </a:p>
        </p:txBody>
      </p:sp>
      <p:sp>
        <p:nvSpPr>
          <p:cNvPr id="19" name="Text Box 63"/>
          <p:cNvSpPr txBox="1">
            <a:spLocks noChangeArrowheads="1"/>
          </p:cNvSpPr>
          <p:nvPr/>
        </p:nvSpPr>
        <p:spPr bwMode="auto">
          <a:xfrm>
            <a:off x="2315992" y="519615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20" name="Line 83"/>
          <p:cNvSpPr>
            <a:spLocks noChangeShapeType="1"/>
          </p:cNvSpPr>
          <p:nvPr/>
        </p:nvSpPr>
        <p:spPr bwMode="auto">
          <a:xfrm flipH="1">
            <a:off x="3347864" y="2677289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68"/>
          <p:cNvSpPr txBox="1">
            <a:spLocks noChangeArrowheads="1"/>
          </p:cNvSpPr>
          <p:nvPr/>
        </p:nvSpPr>
        <p:spPr bwMode="auto">
          <a:xfrm>
            <a:off x="3183803" y="298208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Cy5</a:t>
            </a:r>
          </a:p>
        </p:txBody>
      </p:sp>
      <p:pic>
        <p:nvPicPr>
          <p:cNvPr id="22" name="Picture 21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656057"/>
            <a:ext cx="1028448" cy="1022571"/>
          </a:xfrm>
          <a:prstGeom prst="rect">
            <a:avLst/>
          </a:prstGeom>
        </p:spPr>
      </p:pic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5580112" y="2143889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TCDD-Rep1</a:t>
            </a: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V="1">
            <a:off x="5180502" y="4831030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4647102" y="5888305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Univ</a:t>
            </a:r>
            <a:r>
              <a:rPr lang="en-US" sz="1200" dirty="0">
                <a:solidFill>
                  <a:srgbClr val="000000"/>
                </a:solidFill>
              </a:rPr>
              <a:t> Ref</a:t>
            </a: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4548240" y="519615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28" name="Line 83"/>
          <p:cNvSpPr>
            <a:spLocks noChangeShapeType="1"/>
          </p:cNvSpPr>
          <p:nvPr/>
        </p:nvSpPr>
        <p:spPr bwMode="auto">
          <a:xfrm flipH="1">
            <a:off x="5580112" y="2677289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68"/>
          <p:cNvSpPr txBox="1">
            <a:spLocks noChangeArrowheads="1"/>
          </p:cNvSpPr>
          <p:nvPr/>
        </p:nvSpPr>
        <p:spPr bwMode="auto">
          <a:xfrm>
            <a:off x="5416051" y="298208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Cy5</a:t>
            </a:r>
          </a:p>
        </p:txBody>
      </p:sp>
      <p:pic>
        <p:nvPicPr>
          <p:cNvPr id="30" name="Picture 2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656057"/>
            <a:ext cx="1028448" cy="10225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76256" y="3861048"/>
            <a:ext cx="14401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etc</a:t>
            </a:r>
            <a:r>
              <a:rPr lang="mr-IN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284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 Analysis 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2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#3 – Statistical Analysis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268760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Perform a complete analysis of microarray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Introduction to MeV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Log transform </a:t>
            </a:r>
            <a:r>
              <a:rPr lang="en-US" sz="2000" dirty="0"/>
              <a:t>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Median Centre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Adjust visualization of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Perform ANOVA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Perform Cluster Analysis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oxidative stress experiment involving pools of 30 </a:t>
            </a:r>
            <a:r>
              <a:rPr lang="en-US" sz="2000" dirty="0" err="1"/>
              <a:t>zebrafish</a:t>
            </a:r>
            <a:r>
              <a:rPr lang="en-US" sz="2000" dirty="0"/>
              <a:t> embryos exposed to </a:t>
            </a:r>
            <a:r>
              <a:rPr lang="en-US" sz="2000" dirty="0" err="1"/>
              <a:t>tBHQ</a:t>
            </a:r>
            <a:r>
              <a:rPr lang="en-US" sz="2000" dirty="0"/>
              <a:t>, TCDD, </a:t>
            </a:r>
            <a:r>
              <a:rPr lang="en-US" sz="2000" dirty="0" err="1"/>
              <a:t>Diquat</a:t>
            </a:r>
            <a:r>
              <a:rPr lang="en-US" sz="2000" dirty="0"/>
              <a:t>, SNF, or a DMSO control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or Three replicates for each time point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Single channel (Cy3) use of a Agilent </a:t>
            </a:r>
            <a:r>
              <a:rPr lang="en-US" sz="2000" b="1" dirty="0" err="1"/>
              <a:t>zebrafish</a:t>
            </a:r>
            <a:r>
              <a:rPr lang="en-US" sz="2000" b="1" dirty="0"/>
              <a:t>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Determine the patterns of significant changes in gene expression during exposure to oxidative stress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87179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#3 – Statistical Analysis</a:t>
            </a:r>
            <a:endParaRPr lang="en-US" sz="3200" dirty="0"/>
          </a:p>
        </p:txBody>
      </p:sp>
      <p:pic>
        <p:nvPicPr>
          <p:cNvPr id="2" name="Picture 1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2001"/>
            <a:ext cx="378042" cy="504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628800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6" name="Picture 5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66665"/>
            <a:ext cx="378042" cy="504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712" y="164346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8" name="Picture 7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182089"/>
            <a:ext cx="378042" cy="504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5816" y="1658888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7504" y="1268760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DMSO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7504" y="2185119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SFN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7504" y="3140968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Diquat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07504" y="4077072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TCDD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504" y="4941168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tBHQ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300192" y="1484784"/>
            <a:ext cx="262778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 treatments x triplication = 15 samples</a:t>
            </a:r>
          </a:p>
          <a:p>
            <a:endParaRPr lang="en-US" sz="1800" dirty="0"/>
          </a:p>
          <a:p>
            <a:r>
              <a:rPr lang="en-US" sz="1800" dirty="0"/>
              <a:t>1 sample discarded due to a dust fragment on the microarray</a:t>
            </a:r>
          </a:p>
        </p:txBody>
      </p:sp>
      <p:pic>
        <p:nvPicPr>
          <p:cNvPr id="85" name="Picture 84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84439"/>
            <a:ext cx="378042" cy="504056"/>
          </a:xfrm>
          <a:prstGeom prst="rect">
            <a:avLst/>
          </a:prstGeom>
        </p:spPr>
      </p:pic>
      <p:pic>
        <p:nvPicPr>
          <p:cNvPr id="86" name="Picture 85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99103"/>
            <a:ext cx="378042" cy="50405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979712" y="2591326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88" name="Picture 87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14527"/>
            <a:ext cx="378042" cy="50405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915816" y="2591326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71600" y="2591326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91" name="Picture 90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85954"/>
            <a:ext cx="378042" cy="50405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971600" y="3462753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93" name="Picture 92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00618"/>
            <a:ext cx="378042" cy="50405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979712" y="3477417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95" name="Picture 94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16042"/>
            <a:ext cx="378042" cy="50405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915816" y="3492841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97" name="Picture 96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18392"/>
            <a:ext cx="378042" cy="504056"/>
          </a:xfrm>
          <a:prstGeom prst="rect">
            <a:avLst/>
          </a:prstGeom>
        </p:spPr>
      </p:pic>
      <p:pic>
        <p:nvPicPr>
          <p:cNvPr id="100" name="Picture 99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948480"/>
            <a:ext cx="378042" cy="504056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2915816" y="4425279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71600" y="4425279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103" name="Picture 102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869160"/>
            <a:ext cx="378042" cy="504056"/>
          </a:xfrm>
          <a:prstGeom prst="rect">
            <a:avLst/>
          </a:prstGeom>
        </p:spPr>
      </p:pic>
      <p:pic>
        <p:nvPicPr>
          <p:cNvPr id="104" name="Picture 103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883824"/>
            <a:ext cx="378042" cy="504056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1979712" y="5376047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106" name="Picture 105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899248"/>
            <a:ext cx="378042" cy="504056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915816" y="5376047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71600" y="5376047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</p:spTree>
    <p:extLst>
      <p:ext uri="{BB962C8B-B14F-4D97-AF65-F5344CB8AC3E}">
        <p14:creationId xmlns:p14="http://schemas.microsoft.com/office/powerpoint/2010/main" val="343800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#3 – Statistical Analysis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1006272"/>
            <a:ext cx="8352928" cy="5663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Perform a complete analysis of microarray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Introduction to MeV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Log transform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Median Centre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Adjust visualization of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Perform ANOVA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Perform Post-Hoc analysis (Rank Product)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Generate a Heat Map, Venn Diagrams, Principal Components Analysis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Distributions examined: F-distribution, </a:t>
            </a:r>
            <a:r>
              <a:rPr lang="en-US" sz="2000" i="1" dirty="0"/>
              <a:t>de novo </a:t>
            </a:r>
            <a:r>
              <a:rPr lang="en-US" sz="2000" dirty="0"/>
              <a:t>permutated distribution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 error control: p&lt;0.05 versus p&lt;0.01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II error control: nothing, Adj. </a:t>
            </a:r>
            <a:r>
              <a:rPr lang="en-US" sz="2000" dirty="0" err="1"/>
              <a:t>Bonferroni</a:t>
            </a:r>
            <a:r>
              <a:rPr lang="en-US" sz="2000" dirty="0"/>
              <a:t>, 1% or 5% FDR correction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1600" dirty="0"/>
              <a:t>Type I error = false positives (aka false discovery)</a:t>
            </a:r>
          </a:p>
          <a:p>
            <a:r>
              <a:rPr lang="en-US" sz="1600" dirty="0"/>
              <a:t>Type II error = false negatives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r>
              <a:rPr lang="en-US" sz="1400" dirty="0"/>
              <a:t>In the adjusted </a:t>
            </a:r>
            <a:r>
              <a:rPr lang="en-US" sz="1400" dirty="0" err="1"/>
              <a:t>Bonferroni</a:t>
            </a:r>
            <a:r>
              <a:rPr lang="en-US" sz="1400" dirty="0"/>
              <a:t> correction, the t-values for all the genes are ranked in descending order. For the gene with the highest t-value, the critical p-value becomes (alpha / n), where n is the total number of genes; for the gene with the second-highest t-value, the critical p-value will be (alpha/ n-1), and so on.</a:t>
            </a:r>
          </a:p>
        </p:txBody>
      </p:sp>
    </p:spTree>
    <p:extLst>
      <p:ext uri="{BB962C8B-B14F-4D97-AF65-F5344CB8AC3E}">
        <p14:creationId xmlns:p14="http://schemas.microsoft.com/office/powerpoint/2010/main" val="23982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High Quality RNA is Essential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pic>
        <p:nvPicPr>
          <p:cNvPr id="30" name="Picture 29" descr="BioAnalyzer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668" y="3054991"/>
            <a:ext cx="2555844" cy="2454348"/>
          </a:xfrm>
          <a:prstGeom prst="rect">
            <a:avLst/>
          </a:prstGeom>
        </p:spPr>
      </p:pic>
      <p:pic>
        <p:nvPicPr>
          <p:cNvPr id="31" name="Picture 30" descr="BioAnalyzer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034" y="3054991"/>
            <a:ext cx="2494118" cy="2454348"/>
          </a:xfrm>
          <a:prstGeom prst="rect">
            <a:avLst/>
          </a:prstGeom>
        </p:spPr>
      </p:pic>
      <p:pic>
        <p:nvPicPr>
          <p:cNvPr id="49" name="Picture 48" descr="BioAnalyzer3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" y="3068960"/>
            <a:ext cx="2588897" cy="245434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9512" y="5633953"/>
            <a:ext cx="835292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Bioanalyzer</a:t>
            </a:r>
            <a:r>
              <a:rPr lang="en-US" sz="2000" dirty="0"/>
              <a:t> results for </a:t>
            </a:r>
            <a:r>
              <a:rPr lang="en-US" sz="2000" dirty="0" err="1"/>
              <a:t>zebrafish</a:t>
            </a:r>
            <a:r>
              <a:rPr lang="en-US" sz="2000" dirty="0"/>
              <a:t> total RNA extractions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peaks represent the 18S and 28S </a:t>
            </a:r>
            <a:r>
              <a:rPr lang="en-US" sz="2000" dirty="0" err="1"/>
              <a:t>rRNA</a:t>
            </a:r>
            <a:r>
              <a:rPr lang="en-US" sz="2000" dirty="0"/>
              <a:t> – these should be abundant and not degraded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7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Lab Work to Raw Data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3568" y="4581128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</p:spTree>
    <p:extLst>
      <p:ext uri="{BB962C8B-B14F-4D97-AF65-F5344CB8AC3E}">
        <p14:creationId xmlns:p14="http://schemas.microsoft.com/office/powerpoint/2010/main" val="36929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</a:t>
            </a:r>
            <a:br>
              <a:rPr lang="en-US" sz="3200" b="1" dirty="0"/>
            </a:br>
            <a:r>
              <a:rPr lang="en-US" sz="3200" b="1" dirty="0"/>
              <a:t>Extraction</a:t>
            </a:r>
            <a:endParaRPr lang="en-US" sz="3200" dirty="0"/>
          </a:p>
        </p:txBody>
      </p:sp>
      <p:pic>
        <p:nvPicPr>
          <p:cNvPr id="18" name="Picture 17" descr="FeatureExtraction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76672"/>
            <a:ext cx="5189898" cy="60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4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atureExtraction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76672"/>
            <a:ext cx="5168601" cy="6087339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</a:t>
            </a:r>
            <a:br>
              <a:rPr lang="en-US" sz="3200" b="1" dirty="0"/>
            </a:br>
            <a:r>
              <a:rPr lang="en-US" sz="3200" b="1" dirty="0"/>
              <a:t>Extraction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748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eatureExtraction3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76672"/>
            <a:ext cx="5343330" cy="6087339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</a:t>
            </a:r>
            <a:br>
              <a:rPr lang="en-US" sz="3200" b="1" dirty="0"/>
            </a:br>
            <a:r>
              <a:rPr lang="en-US" sz="3200" b="1" dirty="0"/>
              <a:t>Extraction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69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3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#1 – Rank Invariant Probes</a:t>
            </a:r>
            <a:endParaRPr lang="en-US" sz="3200" dirty="0"/>
          </a:p>
        </p:txBody>
      </p:sp>
      <p:sp>
        <p:nvSpPr>
          <p:cNvPr id="18" name="Line 83"/>
          <p:cNvSpPr>
            <a:spLocks noChangeShapeType="1"/>
          </p:cNvSpPr>
          <p:nvPr/>
        </p:nvSpPr>
        <p:spPr bwMode="auto">
          <a:xfrm>
            <a:off x="4038576" y="4050435"/>
            <a:ext cx="94958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Diquat-Rep2.rankinvarian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13" y="2923546"/>
            <a:ext cx="2253778" cy="2253778"/>
          </a:xfrm>
          <a:prstGeom prst="rect">
            <a:avLst/>
          </a:prstGeom>
        </p:spPr>
      </p:pic>
      <p:pic>
        <p:nvPicPr>
          <p:cNvPr id="24" name="Picture 23" descr="Diquat-Rep2.rankinvariantnorm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470" y="2923546"/>
            <a:ext cx="2253778" cy="225377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5536" y="1268760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An oxidative stress experiment in </a:t>
            </a:r>
            <a:r>
              <a:rPr lang="en-US" sz="2000" dirty="0" err="1"/>
              <a:t>zebrafish</a:t>
            </a:r>
            <a:r>
              <a:rPr lang="en-US" sz="2000" dirty="0"/>
              <a:t> embryos with exposure to </a:t>
            </a:r>
            <a:r>
              <a:rPr lang="en-US" sz="2000" dirty="0" err="1"/>
              <a:t>diquot</a:t>
            </a:r>
            <a:r>
              <a:rPr lang="en-US" sz="2000" dirty="0"/>
              <a:t>, </a:t>
            </a:r>
            <a:r>
              <a:rPr lang="en-US" sz="2000" dirty="0" err="1"/>
              <a:t>sulforophane</a:t>
            </a:r>
            <a:r>
              <a:rPr lang="en-US" sz="2000" dirty="0"/>
              <a:t> (SFN), </a:t>
            </a:r>
            <a:r>
              <a:rPr lang="en-US" sz="2000" dirty="0" err="1"/>
              <a:t>tBHQ</a:t>
            </a:r>
            <a:r>
              <a:rPr lang="en-US" sz="2000" dirty="0"/>
              <a:t>, and </a:t>
            </a:r>
            <a:r>
              <a:rPr lang="en-US" sz="2000" dirty="0" err="1"/>
              <a:t>tBOOH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DMSO controls (also labeled as UT or UTD)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20 microarrays total </a:t>
            </a:r>
            <a:r>
              <a:rPr lang="mr-IN" sz="2000" dirty="0"/>
              <a:t>–</a:t>
            </a:r>
            <a:r>
              <a:rPr lang="en-US" sz="2000" dirty="0"/>
              <a:t> single dye (Cy3) hybridization!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Which microarrays had the highest and lowest Cy3 loadings?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Which microarray required the most normalization?</a:t>
            </a:r>
          </a:p>
        </p:txBody>
      </p:sp>
    </p:spTree>
    <p:extLst>
      <p:ext uri="{BB962C8B-B14F-4D97-AF65-F5344CB8AC3E}">
        <p14:creationId xmlns:p14="http://schemas.microsoft.com/office/powerpoint/2010/main" val="268970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#1 – Rank Invariant Probes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26876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This is a single dye experiment!</a:t>
            </a: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446661" y="2204898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DMSO-Rep1</a:t>
            </a: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1174013" y="4882639"/>
            <a:ext cx="567603" cy="5829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640614" y="5532308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Diquat-Rep1</a:t>
            </a:r>
          </a:p>
        </p:txBody>
      </p:sp>
      <p:sp>
        <p:nvSpPr>
          <p:cNvPr id="11" name="Text Box 63"/>
          <p:cNvSpPr txBox="1">
            <a:spLocks noChangeArrowheads="1"/>
          </p:cNvSpPr>
          <p:nvPr/>
        </p:nvSpPr>
        <p:spPr bwMode="auto">
          <a:xfrm>
            <a:off x="541752" y="4840158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1475656" y="3356992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13" name="Line 83"/>
          <p:cNvSpPr>
            <a:spLocks noChangeShapeType="1"/>
          </p:cNvSpPr>
          <p:nvPr/>
        </p:nvSpPr>
        <p:spPr bwMode="auto">
          <a:xfrm>
            <a:off x="980060" y="2738298"/>
            <a:ext cx="783627" cy="4746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69"/>
          <p:cNvSpPr txBox="1">
            <a:spLocks noChangeArrowheads="1"/>
          </p:cNvSpPr>
          <p:nvPr/>
        </p:nvSpPr>
        <p:spPr bwMode="auto">
          <a:xfrm>
            <a:off x="1669609" y="4594607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282600" y="3043098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pic>
        <p:nvPicPr>
          <p:cNvPr id="16" name="Picture 15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93935"/>
            <a:ext cx="958175" cy="1714713"/>
          </a:xfrm>
          <a:prstGeom prst="rect">
            <a:avLst/>
          </a:prstGeom>
        </p:spPr>
      </p:pic>
      <p:pic>
        <p:nvPicPr>
          <p:cNvPr id="17" name="Picture 16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2389689" y="4378583"/>
            <a:ext cx="958175" cy="1714713"/>
          </a:xfrm>
          <a:prstGeom prst="rect">
            <a:avLst/>
          </a:prstGeom>
        </p:spPr>
      </p:pic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4047061" y="2276906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SFN-Rep1</a:t>
            </a: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4241014" y="5532308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tBHQ-Rep1</a:t>
            </a:r>
          </a:p>
        </p:txBody>
      </p:sp>
      <p:pic>
        <p:nvPicPr>
          <p:cNvPr id="30" name="Picture 29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065943"/>
            <a:ext cx="958175" cy="1714713"/>
          </a:xfrm>
          <a:prstGeom prst="rect">
            <a:avLst/>
          </a:prstGeom>
        </p:spPr>
      </p:pic>
      <p:pic>
        <p:nvPicPr>
          <p:cNvPr id="31" name="Picture 30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5990089" y="4378583"/>
            <a:ext cx="958175" cy="171471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36296" y="3429000"/>
            <a:ext cx="14401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etc</a:t>
            </a:r>
            <a:r>
              <a:rPr lang="mr-IN" sz="2000" dirty="0"/>
              <a:t>…</a:t>
            </a:r>
            <a:endParaRPr lang="en-US" sz="2000" dirty="0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4743333" y="4803701"/>
            <a:ext cx="567603" cy="5829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4111072" y="476122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5044976" y="3350062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36" name="Line 83"/>
          <p:cNvSpPr>
            <a:spLocks noChangeShapeType="1"/>
          </p:cNvSpPr>
          <p:nvPr/>
        </p:nvSpPr>
        <p:spPr bwMode="auto">
          <a:xfrm>
            <a:off x="4549380" y="2731368"/>
            <a:ext cx="783627" cy="4746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69"/>
          <p:cNvSpPr txBox="1">
            <a:spLocks noChangeArrowheads="1"/>
          </p:cNvSpPr>
          <p:nvPr/>
        </p:nvSpPr>
        <p:spPr bwMode="auto">
          <a:xfrm>
            <a:off x="5238929" y="4515669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38" name="Text Box 68"/>
          <p:cNvSpPr txBox="1">
            <a:spLocks noChangeArrowheads="1"/>
          </p:cNvSpPr>
          <p:nvPr/>
        </p:nvSpPr>
        <p:spPr bwMode="auto">
          <a:xfrm>
            <a:off x="3851920" y="3036168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</p:spTree>
    <p:extLst>
      <p:ext uri="{BB962C8B-B14F-4D97-AF65-F5344CB8AC3E}">
        <p14:creationId xmlns:p14="http://schemas.microsoft.com/office/powerpoint/2010/main" val="2556644055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4129</TotalTime>
  <Words>753</Words>
  <Application>Microsoft Macintosh PowerPoint</Application>
  <PresentationFormat>On-screen Show (4:3)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</vt:lpstr>
      <vt:lpstr>Times New Roman</vt:lpstr>
      <vt:lpstr>DalhousieTemplate</vt:lpstr>
      <vt:lpstr>Microarray Analysis Flow Chart</vt:lpstr>
      <vt:lpstr>High Quality RNA is Essential</vt:lpstr>
      <vt:lpstr>Lab Work to Raw Data</vt:lpstr>
      <vt:lpstr>Feature  Extraction</vt:lpstr>
      <vt:lpstr>Feature  Extraction</vt:lpstr>
      <vt:lpstr>Feature  Extraction</vt:lpstr>
      <vt:lpstr>Normalization</vt:lpstr>
      <vt:lpstr>Example #1 – Rank Invariant Probes</vt:lpstr>
      <vt:lpstr>Example #1 – Rank Invariant Probes</vt:lpstr>
      <vt:lpstr>Data Filtering</vt:lpstr>
      <vt:lpstr>Example #2 – Filtering</vt:lpstr>
      <vt:lpstr>Example #2 – Filtering</vt:lpstr>
      <vt:lpstr>Microarray Analysis Flow Chart</vt:lpstr>
      <vt:lpstr>Example #3 – Statistical Analysis</vt:lpstr>
      <vt:lpstr>Example #3 – Statistical Analysis</vt:lpstr>
      <vt:lpstr>Example #3 – Statistical Analysis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A. Mcarthur</cp:lastModifiedBy>
  <cp:revision>1611</cp:revision>
  <dcterms:created xsi:type="dcterms:W3CDTF">2013-12-16T15:15:05Z</dcterms:created>
  <dcterms:modified xsi:type="dcterms:W3CDTF">2019-11-05T19:27:52Z</dcterms:modified>
</cp:coreProperties>
</file>