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DDDD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4" autoAdjust="0"/>
    <p:restoredTop sz="94660"/>
  </p:normalViewPr>
  <p:slideViewPr>
    <p:cSldViewPr snapToGrid="0">
      <p:cViewPr>
        <p:scale>
          <a:sx n="125" d="100"/>
          <a:sy n="125" d="100"/>
        </p:scale>
        <p:origin x="231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8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F03B-7098-4112-999F-4CE8E007DDAE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DAF3-3EEC-4020-897E-376C3B4F7EB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9718" y="2403666"/>
            <a:ext cx="8738647" cy="340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3000"/>
              </a:lnSpc>
              <a:buClr>
                <a:srgbClr val="6F9D2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 smtClean="0"/>
              <a:t>Multi-sheet Excel file template</a:t>
            </a:r>
          </a:p>
          <a:p>
            <a:pPr marL="342900" indent="-342900">
              <a:lnSpc>
                <a:spcPct val="113000"/>
              </a:lnSpc>
              <a:buClr>
                <a:srgbClr val="6F9D2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 smtClean="0"/>
              <a:t>Uses </a:t>
            </a:r>
            <a:r>
              <a:rPr lang="en-US" sz="3200" dirty="0" smtClean="0"/>
              <a:t>the ICASA data standard and dictionary</a:t>
            </a:r>
          </a:p>
          <a:p>
            <a:pPr marL="342900" indent="-342900">
              <a:lnSpc>
                <a:spcPct val="113000"/>
              </a:lnSpc>
              <a:buClr>
                <a:srgbClr val="6F9D2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 smtClean="0"/>
              <a:t>Can be automatically translated to ACE format (JSON file)</a:t>
            </a:r>
          </a:p>
          <a:p>
            <a:pPr marL="342900" indent="-342900">
              <a:lnSpc>
                <a:spcPct val="113000"/>
              </a:lnSpc>
              <a:buClr>
                <a:srgbClr val="6F9D2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200" dirty="0" smtClean="0"/>
              <a:t>Can be automatically uploaded in data bases (in progress for PHIS)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4121" y="459940"/>
            <a:ext cx="11514242" cy="618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3000"/>
              </a:lnSpc>
              <a:buClr>
                <a:srgbClr val="6F9D20"/>
              </a:buClr>
              <a:buSzPct val="125000"/>
            </a:pPr>
            <a:r>
              <a:rPr lang="en-US" sz="3200" b="1" dirty="0" smtClean="0"/>
              <a:t>GENERIC DATA TEMPLATE FOR MULTI-ENVIRONMENT FIELD TRIALS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75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ctangle 89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à coins arrondis 101"/>
          <p:cNvSpPr/>
          <p:nvPr/>
        </p:nvSpPr>
        <p:spPr>
          <a:xfrm>
            <a:off x="9415766" y="1673638"/>
            <a:ext cx="2213695" cy="14884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Weather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4" name="Rectangle à coins arrondis 243"/>
          <p:cNvSpPr/>
          <p:nvPr/>
        </p:nvSpPr>
        <p:spPr>
          <a:xfrm>
            <a:off x="8940539" y="4191614"/>
            <a:ext cx="3184786" cy="1580424"/>
          </a:xfrm>
          <a:prstGeom prst="roundRect">
            <a:avLst/>
          </a:prstGeom>
          <a:solidFill>
            <a:srgbClr val="BA8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Experiment metadata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4" name="Rectangle à coins arrondis 223"/>
          <p:cNvSpPr/>
          <p:nvPr/>
        </p:nvSpPr>
        <p:spPr>
          <a:xfrm>
            <a:off x="1603386" y="1084082"/>
            <a:ext cx="3439019" cy="5420414"/>
          </a:xfrm>
          <a:prstGeom prst="round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Measured 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Rectangle à coins arrondis 131"/>
          <p:cNvSpPr/>
          <p:nvPr/>
        </p:nvSpPr>
        <p:spPr>
          <a:xfrm>
            <a:off x="1802518" y="1572965"/>
            <a:ext cx="3119453" cy="2359799"/>
          </a:xfrm>
          <a:prstGeom prst="round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Crop and soil per individual plot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9477881" y="245097"/>
            <a:ext cx="2082486" cy="13810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SOIL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5142271" y="245097"/>
            <a:ext cx="3571853" cy="65327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Management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667253" y="4565743"/>
            <a:ext cx="2340000" cy="396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General*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EID   FK1: SUITEID  FK2: PP    FK3: INP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 rot="16200000" flipH="1" flipV="1">
            <a:off x="8592423" y="-1139779"/>
            <a:ext cx="202145" cy="3708000"/>
          </a:xfrm>
          <a:prstGeom prst="bentConnector3">
            <a:avLst>
              <a:gd name="adj1" fmla="val -14136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à coins arrondis 63"/>
          <p:cNvSpPr/>
          <p:nvPr/>
        </p:nvSpPr>
        <p:spPr>
          <a:xfrm>
            <a:off x="5631853" y="1296704"/>
            <a:ext cx="1955858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Env_modifications</a:t>
            </a:r>
            <a:r>
              <a:rPr lang="en-US" sz="1600" baseline="30000" dirty="0" smtClean="0">
                <a:solidFill>
                  <a:schemeClr val="bg1"/>
                </a:solidFill>
              </a:rPr>
              <a:t>(</a:t>
            </a:r>
            <a:r>
              <a:rPr lang="en-US" sz="1600" dirty="0" smtClean="0">
                <a:solidFill>
                  <a:schemeClr val="bg1"/>
                </a:solidFill>
              </a:rPr>
              <a:t>*</a:t>
            </a:r>
            <a:r>
              <a:rPr lang="en-US" sz="1600" baseline="30000" dirty="0" smtClean="0">
                <a:solidFill>
                  <a:schemeClr val="bg1"/>
                </a:solidFill>
              </a:rPr>
              <a:t>)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FK: TREAT_ID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5631853" y="1727061"/>
            <a:ext cx="1955858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Irrigations</a:t>
            </a:r>
            <a:r>
              <a:rPr lang="en-US" sz="1600" baseline="30000" dirty="0" smtClean="0">
                <a:solidFill>
                  <a:schemeClr val="bg1"/>
                </a:solidFill>
              </a:rPr>
              <a:t>(</a:t>
            </a:r>
            <a:r>
              <a:rPr lang="en-US" sz="1600" dirty="0" smtClean="0">
                <a:solidFill>
                  <a:schemeClr val="bg1"/>
                </a:solidFill>
              </a:rPr>
              <a:t>*</a:t>
            </a:r>
            <a:r>
              <a:rPr lang="en-US" sz="1600" baseline="30000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FK: TREAT_ID</a:t>
            </a:r>
          </a:p>
        </p:txBody>
      </p:sp>
      <p:sp>
        <p:nvSpPr>
          <p:cNvPr id="77" name="Rectangle à coins arrondis 76"/>
          <p:cNvSpPr/>
          <p:nvPr/>
        </p:nvSpPr>
        <p:spPr>
          <a:xfrm>
            <a:off x="5631853" y="2155571"/>
            <a:ext cx="1955858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Fertilizers</a:t>
            </a:r>
            <a:r>
              <a:rPr lang="en-US" sz="1600" baseline="30000" dirty="0" smtClean="0">
                <a:solidFill>
                  <a:schemeClr val="bg1"/>
                </a:solidFill>
              </a:rPr>
              <a:t> (</a:t>
            </a:r>
            <a:r>
              <a:rPr lang="en-US" sz="1600" dirty="0" smtClean="0">
                <a:solidFill>
                  <a:schemeClr val="bg1"/>
                </a:solidFill>
              </a:rPr>
              <a:t>*</a:t>
            </a:r>
            <a:r>
              <a:rPr lang="en-US" sz="1600" baseline="30000" dirty="0" smtClean="0">
                <a:solidFill>
                  <a:schemeClr val="bg1"/>
                </a:solidFill>
              </a:rPr>
              <a:t>)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FK: TREAT_ID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9857673" y="613150"/>
            <a:ext cx="1322902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Soil_profile</a:t>
            </a:r>
            <a:r>
              <a:rPr lang="en-US" sz="1600" dirty="0" smtClean="0"/>
              <a:t>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SOIL_ID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9617902" y="1152816"/>
            <a:ext cx="1802444" cy="396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Soil_profilelayers</a:t>
            </a:r>
            <a:r>
              <a:rPr lang="en-US" sz="1600" dirty="0" smtClean="0"/>
              <a:t>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FK1: SOIL_ID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6" name="Connecteur droit avec flèche 57"/>
          <p:cNvCxnSpPr/>
          <p:nvPr/>
        </p:nvCxnSpPr>
        <p:spPr>
          <a:xfrm rot="10800000">
            <a:off x="7443097" y="816833"/>
            <a:ext cx="2088000" cy="1944000"/>
          </a:xfrm>
          <a:prstGeom prst="bentConnector4">
            <a:avLst>
              <a:gd name="adj1" fmla="val 15800"/>
              <a:gd name="adj2" fmla="val 1151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à coins arrondis 102"/>
          <p:cNvSpPr/>
          <p:nvPr/>
        </p:nvSpPr>
        <p:spPr>
          <a:xfrm>
            <a:off x="9532613" y="2033243"/>
            <a:ext cx="1980000" cy="39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Weather_metadata</a:t>
            </a:r>
            <a:r>
              <a:rPr lang="en-US" sz="1600" dirty="0" smtClean="0"/>
              <a:t>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WST_ID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Rectangle à coins arrondis 103"/>
          <p:cNvSpPr/>
          <p:nvPr/>
        </p:nvSpPr>
        <p:spPr>
          <a:xfrm>
            <a:off x="9532613" y="2572909"/>
            <a:ext cx="1980000" cy="39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Weather_daily</a:t>
            </a:r>
            <a:r>
              <a:rPr lang="en-US" sz="1600" dirty="0" smtClean="0"/>
              <a:t>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FK1: WTH_DATASET FK2: WST_ID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Rectangle à coins arrondis 108"/>
          <p:cNvSpPr/>
          <p:nvPr/>
        </p:nvSpPr>
        <p:spPr>
          <a:xfrm>
            <a:off x="5962054" y="5875147"/>
            <a:ext cx="216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Initial_conditions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 , FK1 : EID  or TREAT_ID</a:t>
            </a:r>
          </a:p>
        </p:txBody>
      </p:sp>
      <p:sp>
        <p:nvSpPr>
          <p:cNvPr id="175" name="Rectangle à coins arrondis 174"/>
          <p:cNvSpPr/>
          <p:nvPr/>
        </p:nvSpPr>
        <p:spPr>
          <a:xfrm>
            <a:off x="1782457" y="4064932"/>
            <a:ext cx="3118812" cy="2314571"/>
          </a:xfrm>
          <a:prstGeom prst="roundRect">
            <a:avLst/>
          </a:prstGeom>
          <a:solidFill>
            <a:srgbClr val="FF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Crop and soil means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8" name="Rectangle à coins arrondis 187"/>
          <p:cNvSpPr/>
          <p:nvPr/>
        </p:nvSpPr>
        <p:spPr>
          <a:xfrm>
            <a:off x="5962054" y="6309006"/>
            <a:ext cx="216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Initial_condition_layers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, FK1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: EID or TREAT_ID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4" name="Connecteur droit avec flèche 233"/>
          <p:cNvCxnSpPr/>
          <p:nvPr/>
        </p:nvCxnSpPr>
        <p:spPr>
          <a:xfrm rot="5400000" flipH="1" flipV="1">
            <a:off x="10140338" y="4762638"/>
            <a:ext cx="360000" cy="720000"/>
          </a:xfrm>
          <a:prstGeom prst="bentConnector3">
            <a:avLst>
              <a:gd name="adj1" fmla="val 316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3"/>
          <p:cNvCxnSpPr/>
          <p:nvPr/>
        </p:nvCxnSpPr>
        <p:spPr>
          <a:xfrm rot="16200000" flipV="1">
            <a:off x="11072370" y="4762638"/>
            <a:ext cx="360000" cy="720000"/>
          </a:xfrm>
          <a:prstGeom prst="bentConnector3">
            <a:avLst>
              <a:gd name="adj1" fmla="val 316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à coins arrondis 262"/>
          <p:cNvSpPr/>
          <p:nvPr/>
        </p:nvSpPr>
        <p:spPr>
          <a:xfrm>
            <a:off x="5962054" y="4578214"/>
            <a:ext cx="216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Tillage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EID  or TREAT_ID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8969728" y="5790019"/>
            <a:ext cx="277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PK</a:t>
            </a:r>
            <a:r>
              <a:rPr lang="en-US" sz="1200" dirty="0" smtClean="0"/>
              <a:t>: Primary key (unique identifier)</a:t>
            </a:r>
          </a:p>
          <a:p>
            <a:r>
              <a:rPr lang="en-US" sz="1200" b="1" dirty="0" smtClean="0"/>
              <a:t>FK</a:t>
            </a:r>
            <a:r>
              <a:rPr lang="en-US" sz="1200" dirty="0" smtClean="0"/>
              <a:t>: Foreign key (linkage variable)</a:t>
            </a:r>
            <a:endParaRPr lang="en-US" sz="1200" dirty="0"/>
          </a:p>
        </p:txBody>
      </p:sp>
      <p:sp>
        <p:nvSpPr>
          <p:cNvPr id="275" name="Rectangle à coins arrondis 274"/>
          <p:cNvSpPr/>
          <p:nvPr/>
        </p:nvSpPr>
        <p:spPr>
          <a:xfrm>
            <a:off x="5962054" y="5016935"/>
            <a:ext cx="216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Plantings*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 , FK1 : EID  or TREAT_ID</a:t>
            </a:r>
          </a:p>
        </p:txBody>
      </p:sp>
      <p:sp>
        <p:nvSpPr>
          <p:cNvPr id="278" name="Rectangle à coins arrondis 277"/>
          <p:cNvSpPr/>
          <p:nvPr/>
        </p:nvSpPr>
        <p:spPr>
          <a:xfrm>
            <a:off x="5767788" y="3307141"/>
            <a:ext cx="1343874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Genotypes*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CUL_ID</a:t>
            </a:r>
          </a:p>
        </p:txBody>
      </p:sp>
      <p:cxnSp>
        <p:nvCxnSpPr>
          <p:cNvPr id="322" name="Connecteur droit avec flèche 57"/>
          <p:cNvCxnSpPr/>
          <p:nvPr/>
        </p:nvCxnSpPr>
        <p:spPr>
          <a:xfrm>
            <a:off x="8171496" y="1003773"/>
            <a:ext cx="1495757" cy="3672000"/>
          </a:xfrm>
          <a:prstGeom prst="bentConnector3">
            <a:avLst>
              <a:gd name="adj1" fmla="val 308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avec flèche 57"/>
          <p:cNvCxnSpPr/>
          <p:nvPr/>
        </p:nvCxnSpPr>
        <p:spPr>
          <a:xfrm>
            <a:off x="8129629" y="4129007"/>
            <a:ext cx="1537624" cy="684000"/>
          </a:xfrm>
          <a:prstGeom prst="bentConnector3">
            <a:avLst>
              <a:gd name="adj1" fmla="val 264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avec flèche 57"/>
          <p:cNvCxnSpPr/>
          <p:nvPr/>
        </p:nvCxnSpPr>
        <p:spPr>
          <a:xfrm>
            <a:off x="8122054" y="4769072"/>
            <a:ext cx="1545199" cy="144000"/>
          </a:xfrm>
          <a:prstGeom prst="bentConnector3">
            <a:avLst>
              <a:gd name="adj1" fmla="val 227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avec flèche 57"/>
          <p:cNvCxnSpPr/>
          <p:nvPr/>
        </p:nvCxnSpPr>
        <p:spPr>
          <a:xfrm>
            <a:off x="6493065" y="3066090"/>
            <a:ext cx="0" cy="24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à coins arrondis 346"/>
          <p:cNvSpPr/>
          <p:nvPr/>
        </p:nvSpPr>
        <p:spPr>
          <a:xfrm>
            <a:off x="5962054" y="5444081"/>
            <a:ext cx="2160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Harvest_events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 , FK1 : EID  or TREAT_ID</a:t>
            </a:r>
          </a:p>
        </p:txBody>
      </p:sp>
      <p:cxnSp>
        <p:nvCxnSpPr>
          <p:cNvPr id="354" name="Connecteur droit avec flèche 57"/>
          <p:cNvCxnSpPr/>
          <p:nvPr/>
        </p:nvCxnSpPr>
        <p:spPr>
          <a:xfrm flipV="1">
            <a:off x="8122054" y="4916927"/>
            <a:ext cx="1545199" cy="1584000"/>
          </a:xfrm>
          <a:prstGeom prst="bentConnector3">
            <a:avLst>
              <a:gd name="adj1" fmla="val 228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avec flèche 57"/>
          <p:cNvCxnSpPr/>
          <p:nvPr/>
        </p:nvCxnSpPr>
        <p:spPr>
          <a:xfrm>
            <a:off x="7586441" y="1494704"/>
            <a:ext cx="396000" cy="24840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avec flèche 57"/>
          <p:cNvCxnSpPr>
            <a:stCxn id="188" idx="1"/>
          </p:cNvCxnSpPr>
          <p:nvPr/>
        </p:nvCxnSpPr>
        <p:spPr>
          <a:xfrm rot="10800000" flipH="1">
            <a:off x="5962054" y="4261184"/>
            <a:ext cx="763574" cy="2245823"/>
          </a:xfrm>
          <a:prstGeom prst="bentConnector4">
            <a:avLst>
              <a:gd name="adj1" fmla="val -29938"/>
              <a:gd name="adj2" fmla="val 9993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5" name="Connecteur droit avec flèche 57"/>
          <p:cNvCxnSpPr/>
          <p:nvPr/>
        </p:nvCxnSpPr>
        <p:spPr>
          <a:xfrm>
            <a:off x="7586441" y="1925061"/>
            <a:ext cx="396000" cy="20880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avec flèche 57"/>
          <p:cNvCxnSpPr/>
          <p:nvPr/>
        </p:nvCxnSpPr>
        <p:spPr>
          <a:xfrm>
            <a:off x="7586441" y="2353571"/>
            <a:ext cx="396000" cy="158400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avec flèche 57"/>
          <p:cNvCxnSpPr/>
          <p:nvPr/>
        </p:nvCxnSpPr>
        <p:spPr>
          <a:xfrm flipV="1">
            <a:off x="10522613" y="2429243"/>
            <a:ext cx="0" cy="14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necteur droit avec flèche 57"/>
          <p:cNvCxnSpPr/>
          <p:nvPr/>
        </p:nvCxnSpPr>
        <p:spPr>
          <a:xfrm flipV="1">
            <a:off x="10370213" y="1009150"/>
            <a:ext cx="0" cy="143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à coins arrondis 231"/>
          <p:cNvSpPr/>
          <p:nvPr/>
        </p:nvSpPr>
        <p:spPr>
          <a:xfrm>
            <a:off x="9452136" y="5297592"/>
            <a:ext cx="1162478" cy="396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Institutions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INP  FK: INP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3" name="Rectangle à coins arrondis 232"/>
          <p:cNvSpPr/>
          <p:nvPr/>
        </p:nvSpPr>
        <p:spPr>
          <a:xfrm>
            <a:off x="11016158" y="5297592"/>
            <a:ext cx="900000" cy="396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Persons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PP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1" name="Connecteur droit avec flèche 57"/>
          <p:cNvCxnSpPr/>
          <p:nvPr/>
        </p:nvCxnSpPr>
        <p:spPr>
          <a:xfrm>
            <a:off x="7310628" y="286809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onnecteur droit avec flèche 57"/>
          <p:cNvCxnSpPr/>
          <p:nvPr/>
        </p:nvCxnSpPr>
        <p:spPr>
          <a:xfrm flipV="1">
            <a:off x="4415558" y="4082068"/>
            <a:ext cx="2310071" cy="550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Connecteur droit avec flèche 57"/>
          <p:cNvCxnSpPr/>
          <p:nvPr/>
        </p:nvCxnSpPr>
        <p:spPr>
          <a:xfrm flipV="1">
            <a:off x="4415558" y="4082068"/>
            <a:ext cx="2310071" cy="1005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57"/>
          <p:cNvCxnSpPr/>
          <p:nvPr/>
        </p:nvCxnSpPr>
        <p:spPr>
          <a:xfrm flipV="1">
            <a:off x="4415558" y="4082068"/>
            <a:ext cx="2310071" cy="14608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necteur droit avec flèche 57"/>
          <p:cNvCxnSpPr/>
          <p:nvPr/>
        </p:nvCxnSpPr>
        <p:spPr>
          <a:xfrm>
            <a:off x="4635924" y="2204759"/>
            <a:ext cx="687801" cy="663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Connecteur droit avec flèche 57"/>
          <p:cNvCxnSpPr/>
          <p:nvPr/>
        </p:nvCxnSpPr>
        <p:spPr>
          <a:xfrm>
            <a:off x="4635924" y="2661790"/>
            <a:ext cx="687801" cy="2063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necteur droit avec flèche 57"/>
          <p:cNvCxnSpPr/>
          <p:nvPr/>
        </p:nvCxnSpPr>
        <p:spPr>
          <a:xfrm flipV="1">
            <a:off x="4635924" y="2868090"/>
            <a:ext cx="687801" cy="2371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Connecteur droit avec flèche 57"/>
          <p:cNvCxnSpPr/>
          <p:nvPr/>
        </p:nvCxnSpPr>
        <p:spPr>
          <a:xfrm flipV="1">
            <a:off x="4635924" y="2868090"/>
            <a:ext cx="687801" cy="6962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Connecteur droit avec flèche 57"/>
          <p:cNvCxnSpPr/>
          <p:nvPr/>
        </p:nvCxnSpPr>
        <p:spPr>
          <a:xfrm flipV="1">
            <a:off x="4415558" y="4082068"/>
            <a:ext cx="2310071" cy="19156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Connecteur droit avec flèche 57"/>
          <p:cNvCxnSpPr/>
          <p:nvPr/>
        </p:nvCxnSpPr>
        <p:spPr>
          <a:xfrm rot="10800000" flipH="1">
            <a:off x="1940543" y="3715842"/>
            <a:ext cx="4560142" cy="2360597"/>
          </a:xfrm>
          <a:prstGeom prst="bentConnector4">
            <a:avLst>
              <a:gd name="adj1" fmla="val -5013"/>
              <a:gd name="adj2" fmla="val 876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à coins arrondis 261"/>
          <p:cNvSpPr/>
          <p:nvPr/>
        </p:nvSpPr>
        <p:spPr>
          <a:xfrm>
            <a:off x="5507496" y="815295"/>
            <a:ext cx="2664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Fields*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ID  FK2: SOIL_ID  FK3: WTH_DATASET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7" name="Rectangle à coins arrondis 186"/>
          <p:cNvSpPr/>
          <p:nvPr/>
        </p:nvSpPr>
        <p:spPr>
          <a:xfrm>
            <a:off x="6725629" y="3950057"/>
            <a:ext cx="1404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Treatments*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TREAT_ID  FK1: EID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0" name="Rectangle à coins arrondis 259"/>
          <p:cNvSpPr/>
          <p:nvPr/>
        </p:nvSpPr>
        <p:spPr>
          <a:xfrm>
            <a:off x="5323725" y="2670090"/>
            <a:ext cx="2232000" cy="396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Plots*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PLTID  FK1: TREAT_ID  FK2: CUL_ID</a:t>
            </a:r>
          </a:p>
        </p:txBody>
      </p:sp>
      <p:sp>
        <p:nvSpPr>
          <p:cNvPr id="808" name="ZoneTexte 807"/>
          <p:cNvSpPr txBox="1"/>
          <p:nvPr/>
        </p:nvSpPr>
        <p:spPr>
          <a:xfrm>
            <a:off x="89631" y="46253"/>
            <a:ext cx="4680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Entity-relation diagram of the ICASA data standards workbook</a:t>
            </a:r>
            <a:endParaRPr lang="en-US" sz="2800" b="1" dirty="0"/>
          </a:p>
        </p:txBody>
      </p:sp>
      <p:cxnSp>
        <p:nvCxnSpPr>
          <p:cNvPr id="810" name="Connecteur droit avec flèche 57"/>
          <p:cNvCxnSpPr>
            <a:endCxn id="263" idx="1"/>
          </p:cNvCxnSpPr>
          <p:nvPr/>
        </p:nvCxnSpPr>
        <p:spPr>
          <a:xfrm>
            <a:off x="5737225" y="4771669"/>
            <a:ext cx="224829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5" name="Connecteur droit avec flèche 57"/>
          <p:cNvCxnSpPr/>
          <p:nvPr/>
        </p:nvCxnSpPr>
        <p:spPr>
          <a:xfrm>
            <a:off x="5737225" y="5193944"/>
            <a:ext cx="224829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6" name="Connecteur droit avec flèche 57"/>
          <p:cNvCxnSpPr/>
          <p:nvPr/>
        </p:nvCxnSpPr>
        <p:spPr>
          <a:xfrm>
            <a:off x="5737223" y="5638444"/>
            <a:ext cx="224829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7" name="Connecteur droit avec flèche 57"/>
          <p:cNvCxnSpPr/>
          <p:nvPr/>
        </p:nvCxnSpPr>
        <p:spPr>
          <a:xfrm>
            <a:off x="5737223" y="6063740"/>
            <a:ext cx="224829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6" name="Rectangle à coins arrondis 825"/>
          <p:cNvSpPr/>
          <p:nvPr/>
        </p:nvSpPr>
        <p:spPr>
          <a:xfrm>
            <a:off x="9471527" y="3227806"/>
            <a:ext cx="2102172" cy="8821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Dataset metadata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28" name="Connecteur droit avec flèche 57"/>
          <p:cNvCxnSpPr/>
          <p:nvPr/>
        </p:nvCxnSpPr>
        <p:spPr>
          <a:xfrm>
            <a:off x="11061636" y="3951207"/>
            <a:ext cx="0" cy="61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ZoneTexte 870"/>
          <p:cNvSpPr txBox="1"/>
          <p:nvPr/>
        </p:nvSpPr>
        <p:spPr>
          <a:xfrm>
            <a:off x="8994275" y="6188597"/>
            <a:ext cx="319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</a:t>
            </a:r>
            <a:r>
              <a:rPr lang="en-US" sz="1200" dirty="0" smtClean="0"/>
              <a:t>   Mandatory for crop modeling</a:t>
            </a:r>
          </a:p>
          <a:p>
            <a:pPr marL="177800" indent="-177800"/>
            <a:r>
              <a:rPr lang="en-US" sz="1200" b="1" baseline="30000" dirty="0" smtClean="0"/>
              <a:t>(</a:t>
            </a:r>
            <a:r>
              <a:rPr lang="en-US" sz="1200" b="1" dirty="0" smtClean="0"/>
              <a:t>*</a:t>
            </a:r>
            <a:r>
              <a:rPr lang="en-US" sz="1200" b="1" baseline="30000" dirty="0" smtClean="0"/>
              <a:t>)</a:t>
            </a:r>
            <a:r>
              <a:rPr lang="en-US" sz="1200" dirty="0" smtClean="0"/>
              <a:t> Mandatory for crop modeling if application or modification event exist</a:t>
            </a:r>
            <a:endParaRPr lang="en-US" sz="1200" dirty="0"/>
          </a:p>
        </p:txBody>
      </p:sp>
      <p:sp>
        <p:nvSpPr>
          <p:cNvPr id="827" name="Rectangle à coins arrondis 826"/>
          <p:cNvSpPr/>
          <p:nvPr/>
        </p:nvSpPr>
        <p:spPr>
          <a:xfrm>
            <a:off x="9568613" y="3601935"/>
            <a:ext cx="1908000" cy="39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Dataset_description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PK: SUITRE_ID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73" name="Connecteur droit avec flèche 57"/>
          <p:cNvCxnSpPr/>
          <p:nvPr/>
        </p:nvCxnSpPr>
        <p:spPr>
          <a:xfrm>
            <a:off x="8121830" y="5216963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5" name="Connecteur droit avec flèche 57"/>
          <p:cNvCxnSpPr/>
          <p:nvPr/>
        </p:nvCxnSpPr>
        <p:spPr>
          <a:xfrm>
            <a:off x="8119449" y="5612563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6" name="Connecteur droit avec flèche 57"/>
          <p:cNvCxnSpPr/>
          <p:nvPr/>
        </p:nvCxnSpPr>
        <p:spPr>
          <a:xfrm>
            <a:off x="8119449" y="6071678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7" name="Connecteur droit avec flèche 57"/>
          <p:cNvCxnSpPr/>
          <p:nvPr/>
        </p:nvCxnSpPr>
        <p:spPr>
          <a:xfrm>
            <a:off x="1706338" y="4675773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8" name="Connecteur droit avec flèche 57"/>
          <p:cNvCxnSpPr/>
          <p:nvPr/>
        </p:nvCxnSpPr>
        <p:spPr>
          <a:xfrm>
            <a:off x="1703957" y="5071373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9" name="Connecteur droit avec flèche 57"/>
          <p:cNvCxnSpPr/>
          <p:nvPr/>
        </p:nvCxnSpPr>
        <p:spPr>
          <a:xfrm>
            <a:off x="1696337" y="5530488"/>
            <a:ext cx="360000" cy="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6" name="Rectangle à coins arrondis 175"/>
          <p:cNvSpPr/>
          <p:nvPr/>
        </p:nvSpPr>
        <p:spPr>
          <a:xfrm>
            <a:off x="1946258" y="4501018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Obs_Crop_summary_means</a:t>
            </a:r>
            <a:r>
              <a:rPr lang="en-US" sz="1600" dirty="0" smtClean="0"/>
              <a:t>*</a:t>
            </a:r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FK1: TREAT_ID  FK2: CUL_ID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7" name="Rectangle à coins arrondis 176"/>
          <p:cNvSpPr/>
          <p:nvPr/>
        </p:nvSpPr>
        <p:spPr>
          <a:xfrm>
            <a:off x="1946258" y="4955902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Obs_crop_time_series_means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FK1: TREAT_ID  FK2: 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CUL_ID</a:t>
            </a:r>
          </a:p>
        </p:txBody>
      </p:sp>
      <p:sp>
        <p:nvSpPr>
          <p:cNvPr id="178" name="Rectangle à coins arrondis 177"/>
          <p:cNvSpPr/>
          <p:nvPr/>
        </p:nvSpPr>
        <p:spPr>
          <a:xfrm>
            <a:off x="1946258" y="5410948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Obs_soil_layer_means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FK: TREAT_ID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9" name="Rectangle à coins arrondis 178"/>
          <p:cNvSpPr/>
          <p:nvPr/>
        </p:nvSpPr>
        <p:spPr>
          <a:xfrm>
            <a:off x="1946258" y="5865738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Obs_tesiometer_means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FK: TREAT_ID</a:t>
            </a:r>
          </a:p>
        </p:txBody>
      </p:sp>
      <p:sp>
        <p:nvSpPr>
          <p:cNvPr id="130" name="Rectangle à coins arrondis 129"/>
          <p:cNvSpPr/>
          <p:nvPr/>
        </p:nvSpPr>
        <p:spPr>
          <a:xfrm>
            <a:off x="1966599" y="2006759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Obs_crop_summary_plots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PLTID  FK2: TREAT_ID  PK3: CUL_ID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1966599" y="2463790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Obs_crop_time_series_plots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PLTID  FK2: TREAT_ID  PK3: CUL_ID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5" name="Rectangle à coins arrondis 134"/>
          <p:cNvSpPr/>
          <p:nvPr/>
        </p:nvSpPr>
        <p:spPr>
          <a:xfrm>
            <a:off x="1966599" y="2907262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Obs_soil_layer_plots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PLTID  FK2: TREAT_ID  PK3: CUL_ID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1966599" y="3366344"/>
            <a:ext cx="2736000" cy="396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Obs_tensiometer_plots</a:t>
            </a:r>
            <a:endParaRPr lang="en-US" sz="16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PK, FK1: PLTID  FK2: TREAT_ID  PK3: CUL_ID</a:t>
            </a:r>
          </a:p>
        </p:txBody>
      </p:sp>
      <p:sp>
        <p:nvSpPr>
          <p:cNvPr id="880" name="ZoneTexte 879"/>
          <p:cNvSpPr txBox="1"/>
          <p:nvPr/>
        </p:nvSpPr>
        <p:spPr>
          <a:xfrm>
            <a:off x="4944019" y="2610677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81" name="ZoneTexte 880"/>
          <p:cNvSpPr txBox="1"/>
          <p:nvPr/>
        </p:nvSpPr>
        <p:spPr>
          <a:xfrm>
            <a:off x="5232831" y="4138592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n:n</a:t>
            </a:r>
            <a:endParaRPr lang="en-US" sz="1200" dirty="0"/>
          </a:p>
        </p:txBody>
      </p:sp>
      <p:sp>
        <p:nvSpPr>
          <p:cNvPr id="882" name="ZoneTexte 881"/>
          <p:cNvSpPr txBox="1"/>
          <p:nvPr/>
        </p:nvSpPr>
        <p:spPr>
          <a:xfrm>
            <a:off x="5262210" y="3766477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n:n</a:t>
            </a:r>
            <a:endParaRPr lang="en-US" sz="1200" dirty="0"/>
          </a:p>
        </p:txBody>
      </p:sp>
      <p:sp>
        <p:nvSpPr>
          <p:cNvPr id="883" name="ZoneTexte 882"/>
          <p:cNvSpPr txBox="1"/>
          <p:nvPr/>
        </p:nvSpPr>
        <p:spPr>
          <a:xfrm>
            <a:off x="8686360" y="59203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84" name="ZoneTexte 883"/>
          <p:cNvSpPr txBox="1"/>
          <p:nvPr/>
        </p:nvSpPr>
        <p:spPr>
          <a:xfrm>
            <a:off x="8672184" y="278478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85" name="ZoneTexte 884"/>
          <p:cNvSpPr txBox="1"/>
          <p:nvPr/>
        </p:nvSpPr>
        <p:spPr>
          <a:xfrm>
            <a:off x="6089780" y="4036722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86" name="ZoneTexte 885"/>
          <p:cNvSpPr txBox="1"/>
          <p:nvPr/>
        </p:nvSpPr>
        <p:spPr>
          <a:xfrm>
            <a:off x="7949072" y="2610193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87" name="ZoneTexte 886"/>
          <p:cNvSpPr txBox="1"/>
          <p:nvPr/>
        </p:nvSpPr>
        <p:spPr>
          <a:xfrm>
            <a:off x="7279711" y="3312285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88" name="ZoneTexte 887"/>
          <p:cNvSpPr txBox="1"/>
          <p:nvPr/>
        </p:nvSpPr>
        <p:spPr>
          <a:xfrm>
            <a:off x="8181750" y="3861593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89" name="ZoneTexte 888"/>
          <p:cNvSpPr txBox="1"/>
          <p:nvPr/>
        </p:nvSpPr>
        <p:spPr>
          <a:xfrm>
            <a:off x="8598858" y="3562597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90" name="ZoneTexte 889"/>
          <p:cNvSpPr txBox="1"/>
          <p:nvPr/>
        </p:nvSpPr>
        <p:spPr>
          <a:xfrm>
            <a:off x="8638976" y="4890407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91" name="ZoneTexte 890"/>
          <p:cNvSpPr txBox="1"/>
          <p:nvPr/>
        </p:nvSpPr>
        <p:spPr>
          <a:xfrm>
            <a:off x="10295563" y="4959804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92" name="ZoneTexte 891"/>
          <p:cNvSpPr txBox="1"/>
          <p:nvPr/>
        </p:nvSpPr>
        <p:spPr>
          <a:xfrm>
            <a:off x="10879527" y="4945218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  <p:sp>
        <p:nvSpPr>
          <p:cNvPr id="893" name="ZoneTexte 892"/>
          <p:cNvSpPr txBox="1"/>
          <p:nvPr/>
        </p:nvSpPr>
        <p:spPr>
          <a:xfrm>
            <a:off x="11020913" y="4167276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1:n</a:t>
            </a:r>
            <a:endParaRPr lang="en-US" sz="1200" dirty="0"/>
          </a:p>
        </p:txBody>
      </p:sp>
      <p:sp>
        <p:nvSpPr>
          <p:cNvPr id="894" name="ZoneTexte 893"/>
          <p:cNvSpPr txBox="1"/>
          <p:nvPr/>
        </p:nvSpPr>
        <p:spPr>
          <a:xfrm>
            <a:off x="10377620" y="921941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1:1</a:t>
            </a:r>
            <a:endParaRPr lang="en-US" sz="1200" dirty="0"/>
          </a:p>
        </p:txBody>
      </p:sp>
      <p:sp>
        <p:nvSpPr>
          <p:cNvPr id="895" name="ZoneTexte 894"/>
          <p:cNvSpPr txBox="1"/>
          <p:nvPr/>
        </p:nvSpPr>
        <p:spPr>
          <a:xfrm>
            <a:off x="10530030" y="2345844"/>
            <a:ext cx="39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n:1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19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975360"/>
            <a:ext cx="11566303" cy="56532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r="24015"/>
          <a:stretch/>
        </p:blipFill>
        <p:spPr>
          <a:xfrm>
            <a:off x="4533592" y="3207690"/>
            <a:ext cx="7658408" cy="249207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081361" y="261820"/>
            <a:ext cx="2228623" cy="486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3000"/>
              </a:lnSpc>
              <a:buClr>
                <a:srgbClr val="6F9D20"/>
              </a:buClr>
              <a:buSzPct val="125000"/>
            </a:pPr>
            <a:r>
              <a:rPr lang="en-US" sz="2400" b="1" dirty="0" smtClean="0"/>
              <a:t>Excel Workbook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45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56" y="3378826"/>
            <a:ext cx="9400854" cy="2427341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51828" y="311507"/>
            <a:ext cx="2539022" cy="8505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Treatments*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PK: TREAT_ID  FK1: EID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51828" y="219710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Primary key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44078" y="1643102"/>
            <a:ext cx="30533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Foreign key </a:t>
            </a:r>
            <a:b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(link to </a:t>
            </a:r>
            <a:r>
              <a:rPr lang="en-US" sz="12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Experiment_meta</a:t>
            </a:r>
            <a:r>
              <a:rPr lang="en-US" sz="12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data::General) 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28428" y="2392512"/>
            <a:ext cx="272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A3A3"/>
                </a:solidFill>
              </a:rPr>
              <a:t>Variable mandatory for modeling </a:t>
            </a:r>
            <a:r>
              <a:rPr lang="en-US" sz="1200" b="1" dirty="0" smtClean="0">
                <a:solidFill>
                  <a:srgbClr val="FFA3A3"/>
                </a:solidFill>
              </a:rPr>
              <a:t>(in red) </a:t>
            </a:r>
            <a:endParaRPr lang="en-US" sz="1200" b="1" dirty="0">
              <a:solidFill>
                <a:srgbClr val="FFA3A3"/>
              </a:solidFill>
            </a:endParaRPr>
          </a:p>
        </p:txBody>
      </p:sp>
      <p:cxnSp>
        <p:nvCxnSpPr>
          <p:cNvPr id="10" name="Connecteur droit 9"/>
          <p:cNvCxnSpPr>
            <a:stCxn id="6" idx="2"/>
          </p:cNvCxnSpPr>
          <p:nvPr/>
        </p:nvCxnSpPr>
        <p:spPr>
          <a:xfrm>
            <a:off x="1111144" y="2566432"/>
            <a:ext cx="552556" cy="812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411274" y="2197100"/>
            <a:ext cx="23558" cy="11817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4057650" y="3038843"/>
            <a:ext cx="234950" cy="339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486150" y="5339858"/>
            <a:ext cx="191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 of range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63700" y="1580118"/>
            <a:ext cx="318037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Calculated value (from other variables in the dataset)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3728428" y="2392512"/>
            <a:ext cx="272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Estimated value (e.g. from database)</a:t>
            </a:r>
            <a:endParaRPr lang="en-US" sz="1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90" y="3402451"/>
            <a:ext cx="10800000" cy="26060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40" y="3672966"/>
            <a:ext cx="10800000" cy="1012121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66700" y="387436"/>
            <a:ext cx="2375540" cy="714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Soil_metadata</a:t>
            </a:r>
            <a:r>
              <a:rPr lang="en-US" sz="2400" dirty="0" smtClean="0"/>
              <a:t>*</a:t>
            </a:r>
          </a:p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PK: SOIL_ID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3613150" y="3038843"/>
            <a:ext cx="679450" cy="790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2411274" y="2197100"/>
            <a:ext cx="395426" cy="1631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916569" y="4694996"/>
            <a:ext cx="569581" cy="812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041509"/>
            <a:ext cx="8277225" cy="431801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266700" y="387436"/>
            <a:ext cx="2375540" cy="71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Comments</a:t>
            </a:r>
          </a:p>
        </p:txBody>
      </p:sp>
    </p:spTree>
    <p:extLst>
      <p:ext uri="{BB962C8B-B14F-4D97-AF65-F5344CB8AC3E}">
        <p14:creationId xmlns:p14="http://schemas.microsoft.com/office/powerpoint/2010/main" val="4786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266700" y="387436"/>
            <a:ext cx="2375540" cy="71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Definitions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651515"/>
            <a:ext cx="11896725" cy="30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742950" y="434053"/>
            <a:ext cx="2375540" cy="71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628256"/>
            <a:ext cx="5076825" cy="25574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795504" y="249387"/>
            <a:ext cx="272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Crop codes</a:t>
            </a:r>
            <a:endParaRPr lang="en-US" sz="12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91601"/>
            <a:ext cx="10658475" cy="308018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28429" y="3312732"/>
            <a:ext cx="70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Experiment metadata, crop management, soil, and weather codes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712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407</Words>
  <Application>Microsoft Office PowerPoint</Application>
  <PresentationFormat>Grand écran</PresentationFormat>
  <Paragraphs>106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MARTRE</dc:creator>
  <cp:lastModifiedBy>Pierre MARTRE</cp:lastModifiedBy>
  <cp:revision>61</cp:revision>
  <dcterms:created xsi:type="dcterms:W3CDTF">2021-03-26T16:33:42Z</dcterms:created>
  <dcterms:modified xsi:type="dcterms:W3CDTF">2021-04-02T14:12:13Z</dcterms:modified>
</cp:coreProperties>
</file>