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96" y="3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1975710-2D19-4D8D-8532-154B834E4F11}" type="datetimeFigureOut">
              <a:rPr lang="en-US" smtClean="0"/>
              <a:t>12/5/2023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ACEE9F7-E48C-43AC-A88F-0314D9292497}" type="slidenum">
              <a:rPr lang="en-US" smtClean="0"/>
              <a:t>‹#›</a:t>
            </a:fld>
            <a:endParaRPr lang="en-US"/>
          </a:p>
        </p:txBody>
      </p:sp>
    </p:spTree>
    <p:extLst>
      <p:ext uri="{BB962C8B-B14F-4D97-AF65-F5344CB8AC3E}">
        <p14:creationId xmlns:p14="http://schemas.microsoft.com/office/powerpoint/2010/main" val="122478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975710-2D19-4D8D-8532-154B834E4F1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EE9F7-E48C-43AC-A88F-0314D9292497}" type="slidenum">
              <a:rPr lang="en-US" smtClean="0"/>
              <a:t>‹#›</a:t>
            </a:fld>
            <a:endParaRPr lang="en-US"/>
          </a:p>
        </p:txBody>
      </p:sp>
    </p:spTree>
    <p:extLst>
      <p:ext uri="{BB962C8B-B14F-4D97-AF65-F5344CB8AC3E}">
        <p14:creationId xmlns:p14="http://schemas.microsoft.com/office/powerpoint/2010/main" val="2943138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975710-2D19-4D8D-8532-154B834E4F1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EE9F7-E48C-43AC-A88F-0314D9292497}" type="slidenum">
              <a:rPr lang="en-US" smtClean="0"/>
              <a:t>‹#›</a:t>
            </a:fld>
            <a:endParaRPr lang="en-US"/>
          </a:p>
        </p:txBody>
      </p:sp>
    </p:spTree>
    <p:extLst>
      <p:ext uri="{BB962C8B-B14F-4D97-AF65-F5344CB8AC3E}">
        <p14:creationId xmlns:p14="http://schemas.microsoft.com/office/powerpoint/2010/main" val="1621862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975710-2D19-4D8D-8532-154B834E4F1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EE9F7-E48C-43AC-A88F-0314D929249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087949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975710-2D19-4D8D-8532-154B834E4F1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EE9F7-E48C-43AC-A88F-0314D9292497}" type="slidenum">
              <a:rPr lang="en-US" smtClean="0"/>
              <a:t>‹#›</a:t>
            </a:fld>
            <a:endParaRPr lang="en-US"/>
          </a:p>
        </p:txBody>
      </p:sp>
    </p:spTree>
    <p:extLst>
      <p:ext uri="{BB962C8B-B14F-4D97-AF65-F5344CB8AC3E}">
        <p14:creationId xmlns:p14="http://schemas.microsoft.com/office/powerpoint/2010/main" val="3744718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975710-2D19-4D8D-8532-154B834E4F11}"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EE9F7-E48C-43AC-A88F-0314D9292497}" type="slidenum">
              <a:rPr lang="en-US" smtClean="0"/>
              <a:t>‹#›</a:t>
            </a:fld>
            <a:endParaRPr lang="en-US"/>
          </a:p>
        </p:txBody>
      </p:sp>
    </p:spTree>
    <p:extLst>
      <p:ext uri="{BB962C8B-B14F-4D97-AF65-F5344CB8AC3E}">
        <p14:creationId xmlns:p14="http://schemas.microsoft.com/office/powerpoint/2010/main" val="2089135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975710-2D19-4D8D-8532-154B834E4F11}"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EE9F7-E48C-43AC-A88F-0314D9292497}" type="slidenum">
              <a:rPr lang="en-US" smtClean="0"/>
              <a:t>‹#›</a:t>
            </a:fld>
            <a:endParaRPr lang="en-US"/>
          </a:p>
        </p:txBody>
      </p:sp>
    </p:spTree>
    <p:extLst>
      <p:ext uri="{BB962C8B-B14F-4D97-AF65-F5344CB8AC3E}">
        <p14:creationId xmlns:p14="http://schemas.microsoft.com/office/powerpoint/2010/main" val="2294307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75710-2D19-4D8D-8532-154B834E4F1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EE9F7-E48C-43AC-A88F-0314D9292497}" type="slidenum">
              <a:rPr lang="en-US" smtClean="0"/>
              <a:t>‹#›</a:t>
            </a:fld>
            <a:endParaRPr lang="en-US"/>
          </a:p>
        </p:txBody>
      </p:sp>
    </p:spTree>
    <p:extLst>
      <p:ext uri="{BB962C8B-B14F-4D97-AF65-F5344CB8AC3E}">
        <p14:creationId xmlns:p14="http://schemas.microsoft.com/office/powerpoint/2010/main" val="2010774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75710-2D19-4D8D-8532-154B834E4F1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EE9F7-E48C-43AC-A88F-0314D9292497}" type="slidenum">
              <a:rPr lang="en-US" smtClean="0"/>
              <a:t>‹#›</a:t>
            </a:fld>
            <a:endParaRPr lang="en-US"/>
          </a:p>
        </p:txBody>
      </p:sp>
    </p:spTree>
    <p:extLst>
      <p:ext uri="{BB962C8B-B14F-4D97-AF65-F5344CB8AC3E}">
        <p14:creationId xmlns:p14="http://schemas.microsoft.com/office/powerpoint/2010/main" val="1562641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975710-2D19-4D8D-8532-154B834E4F1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EE9F7-E48C-43AC-A88F-0314D9292497}" type="slidenum">
              <a:rPr lang="en-US" smtClean="0"/>
              <a:t>‹#›</a:t>
            </a:fld>
            <a:endParaRPr lang="en-US"/>
          </a:p>
        </p:txBody>
      </p:sp>
    </p:spTree>
    <p:extLst>
      <p:ext uri="{BB962C8B-B14F-4D97-AF65-F5344CB8AC3E}">
        <p14:creationId xmlns:p14="http://schemas.microsoft.com/office/powerpoint/2010/main" val="1274271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975710-2D19-4D8D-8532-154B834E4F11}"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CEE9F7-E48C-43AC-A88F-0314D9292497}" type="slidenum">
              <a:rPr lang="en-US" smtClean="0"/>
              <a:t>‹#›</a:t>
            </a:fld>
            <a:endParaRPr lang="en-US"/>
          </a:p>
        </p:txBody>
      </p:sp>
    </p:spTree>
    <p:extLst>
      <p:ext uri="{BB962C8B-B14F-4D97-AF65-F5344CB8AC3E}">
        <p14:creationId xmlns:p14="http://schemas.microsoft.com/office/powerpoint/2010/main" val="2909308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975710-2D19-4D8D-8532-154B834E4F1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EE9F7-E48C-43AC-A88F-0314D9292497}" type="slidenum">
              <a:rPr lang="en-US" smtClean="0"/>
              <a:t>‹#›</a:t>
            </a:fld>
            <a:endParaRPr lang="en-US"/>
          </a:p>
        </p:txBody>
      </p:sp>
    </p:spTree>
    <p:extLst>
      <p:ext uri="{BB962C8B-B14F-4D97-AF65-F5344CB8AC3E}">
        <p14:creationId xmlns:p14="http://schemas.microsoft.com/office/powerpoint/2010/main" val="4210683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975710-2D19-4D8D-8532-154B834E4F11}"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CEE9F7-E48C-43AC-A88F-0314D9292497}" type="slidenum">
              <a:rPr lang="en-US" smtClean="0"/>
              <a:t>‹#›</a:t>
            </a:fld>
            <a:endParaRPr lang="en-US"/>
          </a:p>
        </p:txBody>
      </p:sp>
    </p:spTree>
    <p:extLst>
      <p:ext uri="{BB962C8B-B14F-4D97-AF65-F5344CB8AC3E}">
        <p14:creationId xmlns:p14="http://schemas.microsoft.com/office/powerpoint/2010/main" val="257050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975710-2D19-4D8D-8532-154B834E4F11}"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CEE9F7-E48C-43AC-A88F-0314D9292497}" type="slidenum">
              <a:rPr lang="en-US" smtClean="0"/>
              <a:t>‹#›</a:t>
            </a:fld>
            <a:endParaRPr lang="en-US"/>
          </a:p>
        </p:txBody>
      </p:sp>
    </p:spTree>
    <p:extLst>
      <p:ext uri="{BB962C8B-B14F-4D97-AF65-F5344CB8AC3E}">
        <p14:creationId xmlns:p14="http://schemas.microsoft.com/office/powerpoint/2010/main" val="2463336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75710-2D19-4D8D-8532-154B834E4F11}"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CEE9F7-E48C-43AC-A88F-0314D9292497}" type="slidenum">
              <a:rPr lang="en-US" smtClean="0"/>
              <a:t>‹#›</a:t>
            </a:fld>
            <a:endParaRPr lang="en-US"/>
          </a:p>
        </p:txBody>
      </p:sp>
    </p:spTree>
    <p:extLst>
      <p:ext uri="{BB962C8B-B14F-4D97-AF65-F5344CB8AC3E}">
        <p14:creationId xmlns:p14="http://schemas.microsoft.com/office/powerpoint/2010/main" val="3810478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975710-2D19-4D8D-8532-154B834E4F1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EE9F7-E48C-43AC-A88F-0314D9292497}" type="slidenum">
              <a:rPr lang="en-US" smtClean="0"/>
              <a:t>‹#›</a:t>
            </a:fld>
            <a:endParaRPr lang="en-US"/>
          </a:p>
        </p:txBody>
      </p:sp>
    </p:spTree>
    <p:extLst>
      <p:ext uri="{BB962C8B-B14F-4D97-AF65-F5344CB8AC3E}">
        <p14:creationId xmlns:p14="http://schemas.microsoft.com/office/powerpoint/2010/main" val="3996173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975710-2D19-4D8D-8532-154B834E4F11}"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CEE9F7-E48C-43AC-A88F-0314D9292497}" type="slidenum">
              <a:rPr lang="en-US" smtClean="0"/>
              <a:t>‹#›</a:t>
            </a:fld>
            <a:endParaRPr lang="en-US"/>
          </a:p>
        </p:txBody>
      </p:sp>
    </p:spTree>
    <p:extLst>
      <p:ext uri="{BB962C8B-B14F-4D97-AF65-F5344CB8AC3E}">
        <p14:creationId xmlns:p14="http://schemas.microsoft.com/office/powerpoint/2010/main" val="610624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975710-2D19-4D8D-8532-154B834E4F11}" type="datetimeFigureOut">
              <a:rPr lang="en-US" smtClean="0"/>
              <a:t>12/5/2023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CEE9F7-E48C-43AC-A88F-0314D9292497}" type="slidenum">
              <a:rPr lang="en-US" smtClean="0"/>
              <a:t>‹#›</a:t>
            </a:fld>
            <a:endParaRPr lang="en-US"/>
          </a:p>
        </p:txBody>
      </p:sp>
    </p:spTree>
    <p:extLst>
      <p:ext uri="{BB962C8B-B14F-4D97-AF65-F5344CB8AC3E}">
        <p14:creationId xmlns:p14="http://schemas.microsoft.com/office/powerpoint/2010/main" val="427338225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C50E0-80DC-03F6-B7E1-673492CD53BF}"/>
              </a:ext>
            </a:extLst>
          </p:cNvPr>
          <p:cNvSpPr>
            <a:spLocks noGrp="1"/>
          </p:cNvSpPr>
          <p:nvPr>
            <p:ph type="ctrTitle"/>
          </p:nvPr>
        </p:nvSpPr>
        <p:spPr>
          <a:xfrm>
            <a:off x="1876424" y="1854201"/>
            <a:ext cx="8791575" cy="1655762"/>
          </a:xfrm>
        </p:spPr>
        <p:txBody>
          <a:bodyPr>
            <a:noAutofit/>
          </a:bodyPr>
          <a:lstStyle/>
          <a:p>
            <a:pPr algn="ctr"/>
            <a:r>
              <a:rPr lang="en-US" sz="3200" b="1" dirty="0">
                <a:solidFill>
                  <a:schemeClr val="bg1"/>
                </a:solidFill>
                <a:latin typeface="Georgia" panose="02040502050405020303" pitchFamily="18" charset="0"/>
              </a:rPr>
              <a:t>Pooling Architecture Search for Graph Property Prediction in Open Graph Benchmark</a:t>
            </a:r>
          </a:p>
        </p:txBody>
      </p:sp>
      <p:sp>
        <p:nvSpPr>
          <p:cNvPr id="3" name="Subtitle 2">
            <a:extLst>
              <a:ext uri="{FF2B5EF4-FFF2-40B4-BE49-F238E27FC236}">
                <a16:creationId xmlns:a16="http://schemas.microsoft.com/office/drawing/2014/main" id="{34A47AD1-2BAB-2E28-502B-E24247507544}"/>
              </a:ext>
            </a:extLst>
          </p:cNvPr>
          <p:cNvSpPr>
            <a:spLocks noGrp="1"/>
          </p:cNvSpPr>
          <p:nvPr>
            <p:ph type="subTitle" idx="1"/>
          </p:nvPr>
        </p:nvSpPr>
        <p:spPr>
          <a:xfrm>
            <a:off x="2189309" y="3990752"/>
            <a:ext cx="8165804" cy="1267047"/>
          </a:xfrm>
        </p:spPr>
        <p:txBody>
          <a:bodyPr>
            <a:normAutofit fontScale="70000" lnSpcReduction="20000"/>
          </a:bodyPr>
          <a:lstStyle/>
          <a:p>
            <a:pPr algn="ctr"/>
            <a:r>
              <a:rPr lang="en-US" dirty="0">
                <a:solidFill>
                  <a:schemeClr val="bg1"/>
                </a:solidFill>
                <a:latin typeface="Georgia" panose="02040502050405020303" pitchFamily="18" charset="0"/>
              </a:rPr>
              <a:t>Xu Wang-Huan Zhao-Lanning Wei-</a:t>
            </a:r>
            <a:r>
              <a:rPr lang="en-US" dirty="0" err="1">
                <a:solidFill>
                  <a:schemeClr val="bg1"/>
                </a:solidFill>
                <a:latin typeface="Georgia" panose="02040502050405020303" pitchFamily="18" charset="0"/>
              </a:rPr>
              <a:t>Quanming</a:t>
            </a:r>
            <a:r>
              <a:rPr lang="en-US" dirty="0">
                <a:solidFill>
                  <a:schemeClr val="bg1"/>
                </a:solidFill>
                <a:latin typeface="Georgia" panose="02040502050405020303" pitchFamily="18" charset="0"/>
              </a:rPr>
              <a:t> Yao</a:t>
            </a:r>
          </a:p>
          <a:p>
            <a:pPr algn="ctr"/>
            <a:endParaRPr lang="en-US" dirty="0">
              <a:solidFill>
                <a:schemeClr val="bg1"/>
              </a:solidFill>
              <a:latin typeface="Georgia" panose="02040502050405020303" pitchFamily="18" charset="0"/>
            </a:endParaRPr>
          </a:p>
          <a:p>
            <a:pPr algn="ctr"/>
            <a:r>
              <a:rPr lang="en-US" sz="1500" dirty="0">
                <a:solidFill>
                  <a:schemeClr val="bg1"/>
                </a:solidFill>
                <a:latin typeface="Georgia" panose="02040502050405020303" pitchFamily="18" charset="0"/>
              </a:rPr>
              <a:t>Ali Vefghi</a:t>
            </a:r>
          </a:p>
          <a:p>
            <a:pPr algn="ctr"/>
            <a:r>
              <a:rPr lang="en-US" sz="1500" dirty="0">
                <a:solidFill>
                  <a:schemeClr val="bg1"/>
                </a:solidFill>
                <a:latin typeface="Georgia" panose="02040502050405020303" pitchFamily="18" charset="0"/>
              </a:rPr>
              <a:t>Supervisor: Prof. Rahmati</a:t>
            </a:r>
          </a:p>
          <a:p>
            <a:endParaRPr lang="en-US" dirty="0">
              <a:solidFill>
                <a:schemeClr val="bg1"/>
              </a:solidFill>
            </a:endParaRPr>
          </a:p>
        </p:txBody>
      </p:sp>
    </p:spTree>
    <p:extLst>
      <p:ext uri="{BB962C8B-B14F-4D97-AF65-F5344CB8AC3E}">
        <p14:creationId xmlns:p14="http://schemas.microsoft.com/office/powerpoint/2010/main" val="2746561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34EBCF-173D-41A5-5A8E-8B89CE75397A}"/>
              </a:ext>
            </a:extLst>
          </p:cNvPr>
          <p:cNvPicPr>
            <a:picLocks noChangeAspect="1"/>
          </p:cNvPicPr>
          <p:nvPr/>
        </p:nvPicPr>
        <p:blipFill>
          <a:blip r:embed="rId2"/>
          <a:stretch>
            <a:fillRect/>
          </a:stretch>
        </p:blipFill>
        <p:spPr>
          <a:xfrm>
            <a:off x="1545364" y="0"/>
            <a:ext cx="9101271" cy="6858000"/>
          </a:xfrm>
          <a:prstGeom prst="rect">
            <a:avLst/>
          </a:prstGeom>
        </p:spPr>
      </p:pic>
    </p:spTree>
    <p:extLst>
      <p:ext uri="{BB962C8B-B14F-4D97-AF65-F5344CB8AC3E}">
        <p14:creationId xmlns:p14="http://schemas.microsoft.com/office/powerpoint/2010/main" val="221842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4F27-B909-9F34-B106-1CF48CEBB8FC}"/>
              </a:ext>
            </a:extLst>
          </p:cNvPr>
          <p:cNvSpPr>
            <a:spLocks noGrp="1"/>
          </p:cNvSpPr>
          <p:nvPr>
            <p:ph type="title"/>
          </p:nvPr>
        </p:nvSpPr>
        <p:spPr/>
        <p:txBody>
          <a:bodyPr/>
          <a:lstStyle/>
          <a:p>
            <a:r>
              <a:rPr lang="en-US" dirty="0">
                <a:solidFill>
                  <a:schemeClr val="bg1"/>
                </a:solidFill>
                <a:latin typeface="Georgia" panose="02040502050405020303" pitchFamily="18" charset="0"/>
              </a:rPr>
              <a:t>Issues of pooling</a:t>
            </a:r>
          </a:p>
        </p:txBody>
      </p:sp>
      <p:sp>
        <p:nvSpPr>
          <p:cNvPr id="3" name="Content Placeholder 2">
            <a:extLst>
              <a:ext uri="{FF2B5EF4-FFF2-40B4-BE49-F238E27FC236}">
                <a16:creationId xmlns:a16="http://schemas.microsoft.com/office/drawing/2014/main" id="{50D81E2B-CA8E-1F71-291C-5880F0950B85}"/>
              </a:ext>
            </a:extLst>
          </p:cNvPr>
          <p:cNvSpPr>
            <a:spLocks noGrp="1"/>
          </p:cNvSpPr>
          <p:nvPr>
            <p:ph idx="1"/>
          </p:nvPr>
        </p:nvSpPr>
        <p:spPr/>
        <p:txBody>
          <a:bodyPr>
            <a:normAutofit lnSpcReduction="10000"/>
          </a:bodyPr>
          <a:lstStyle/>
          <a:p>
            <a:r>
              <a:rPr lang="en-US" dirty="0">
                <a:solidFill>
                  <a:schemeClr val="bg1"/>
                </a:solidFill>
                <a:latin typeface="Georgia" panose="02040502050405020303" pitchFamily="18" charset="0"/>
              </a:rPr>
              <a:t>Global pooling methods only use node features and ignore the hierarchical information as they do not exploit the graph compositional nature leading to flat graph level representation</a:t>
            </a:r>
          </a:p>
          <a:p>
            <a:endParaRPr lang="en-US" dirty="0">
              <a:solidFill>
                <a:schemeClr val="bg1"/>
              </a:solidFill>
              <a:latin typeface="Georgia" panose="02040502050405020303" pitchFamily="18" charset="0"/>
            </a:endParaRPr>
          </a:p>
          <a:p>
            <a:r>
              <a:rPr lang="en-US" dirty="0">
                <a:solidFill>
                  <a:schemeClr val="bg1"/>
                </a:solidFill>
                <a:latin typeface="Georgia" panose="02040502050405020303" pitchFamily="18" charset="0"/>
              </a:rPr>
              <a:t>In reality, graphs are from highly diverse domains, human designed pooling architectures cannot adapt to diverse datasets well. it is very important to design data-specific pooling architectures for the graph classification task.</a:t>
            </a:r>
          </a:p>
        </p:txBody>
      </p:sp>
    </p:spTree>
    <p:extLst>
      <p:ext uri="{BB962C8B-B14F-4D97-AF65-F5344CB8AC3E}">
        <p14:creationId xmlns:p14="http://schemas.microsoft.com/office/powerpoint/2010/main" val="1393711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8E4BCE-0E82-3169-39FD-8A95D9A2FCFE}"/>
              </a:ext>
            </a:extLst>
          </p:cNvPr>
          <p:cNvPicPr>
            <a:picLocks noChangeAspect="1"/>
          </p:cNvPicPr>
          <p:nvPr/>
        </p:nvPicPr>
        <p:blipFill>
          <a:blip r:embed="rId2"/>
          <a:stretch>
            <a:fillRect/>
          </a:stretch>
        </p:blipFill>
        <p:spPr>
          <a:xfrm>
            <a:off x="1337598" y="275785"/>
            <a:ext cx="9516803" cy="6306430"/>
          </a:xfrm>
          <a:prstGeom prst="rect">
            <a:avLst/>
          </a:prstGeom>
        </p:spPr>
      </p:pic>
    </p:spTree>
    <p:extLst>
      <p:ext uri="{BB962C8B-B14F-4D97-AF65-F5344CB8AC3E}">
        <p14:creationId xmlns:p14="http://schemas.microsoft.com/office/powerpoint/2010/main" val="3638260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34A79-7930-C5BA-BA2D-ACAE04016C2D}"/>
              </a:ext>
            </a:extLst>
          </p:cNvPr>
          <p:cNvSpPr>
            <a:spLocks noGrp="1"/>
          </p:cNvSpPr>
          <p:nvPr>
            <p:ph type="title"/>
          </p:nvPr>
        </p:nvSpPr>
        <p:spPr/>
        <p:txBody>
          <a:bodyPr/>
          <a:lstStyle/>
          <a:p>
            <a:r>
              <a:rPr lang="en-US" dirty="0">
                <a:solidFill>
                  <a:schemeClr val="bg1"/>
                </a:solidFill>
              </a:rPr>
              <a:t>The Unified Framework</a:t>
            </a:r>
          </a:p>
        </p:txBody>
      </p:sp>
      <p:sp>
        <p:nvSpPr>
          <p:cNvPr id="3" name="Content Placeholder 2">
            <a:extLst>
              <a:ext uri="{FF2B5EF4-FFF2-40B4-BE49-F238E27FC236}">
                <a16:creationId xmlns:a16="http://schemas.microsoft.com/office/drawing/2014/main" id="{B2D8CB00-E88E-6089-7EE3-1586270B5F4D}"/>
              </a:ext>
            </a:extLst>
          </p:cNvPr>
          <p:cNvSpPr>
            <a:spLocks noGrp="1"/>
          </p:cNvSpPr>
          <p:nvPr>
            <p:ph idx="1"/>
          </p:nvPr>
        </p:nvSpPr>
        <p:spPr/>
        <p:txBody>
          <a:bodyPr/>
          <a:lstStyle/>
          <a:p>
            <a:pPr marL="0" indent="0">
              <a:buNone/>
            </a:pPr>
            <a:r>
              <a:rPr lang="en-US" dirty="0">
                <a:solidFill>
                  <a:schemeClr val="bg1"/>
                </a:solidFill>
                <a:latin typeface="Georgia" panose="02040502050405020303" pitchFamily="18" charset="0"/>
              </a:rPr>
              <a:t>- Consists of :</a:t>
            </a:r>
          </a:p>
          <a:p>
            <a:r>
              <a:rPr lang="en-US" dirty="0">
                <a:solidFill>
                  <a:schemeClr val="bg1"/>
                </a:solidFill>
                <a:latin typeface="Georgia" panose="02040502050405020303" pitchFamily="18" charset="0"/>
              </a:rPr>
              <a:t>Four key modules (</a:t>
            </a:r>
            <a:r>
              <a:rPr lang="en-US" b="0" i="0" dirty="0">
                <a:solidFill>
                  <a:schemeClr val="bg1"/>
                </a:solidFill>
                <a:effectLst/>
                <a:latin typeface="Georgia" panose="02040502050405020303" pitchFamily="18" charset="0"/>
              </a:rPr>
              <a:t>Aggregation, Pooling, Readout and Merge Module</a:t>
            </a:r>
            <a:r>
              <a:rPr lang="en-US" dirty="0">
                <a:solidFill>
                  <a:schemeClr val="bg1"/>
                </a:solidFill>
                <a:latin typeface="Georgia" panose="02040502050405020303" pitchFamily="18" charset="0"/>
              </a:rPr>
              <a:t>)</a:t>
            </a:r>
          </a:p>
          <a:p>
            <a:r>
              <a:rPr lang="en-US" dirty="0">
                <a:solidFill>
                  <a:schemeClr val="bg1"/>
                </a:solidFill>
                <a:latin typeface="Georgia" panose="02040502050405020303" pitchFamily="18" charset="0"/>
              </a:rPr>
              <a:t>Proposed search space </a:t>
            </a:r>
          </a:p>
          <a:p>
            <a:r>
              <a:rPr lang="en-US" dirty="0">
                <a:solidFill>
                  <a:schemeClr val="bg1"/>
                </a:solidFill>
                <a:latin typeface="Georgia" panose="02040502050405020303" pitchFamily="18" charset="0"/>
              </a:rPr>
              <a:t>Differentiable search algorithm</a:t>
            </a:r>
          </a:p>
          <a:p>
            <a:r>
              <a:rPr lang="en-US" dirty="0">
                <a:solidFill>
                  <a:schemeClr val="bg1"/>
                </a:solidFill>
                <a:latin typeface="Georgia" panose="02040502050405020303" pitchFamily="18" charset="0"/>
              </a:rPr>
              <a:t>Proposed coarsening strategy</a:t>
            </a:r>
          </a:p>
        </p:txBody>
      </p:sp>
      <p:pic>
        <p:nvPicPr>
          <p:cNvPr id="5" name="Picture 4">
            <a:extLst>
              <a:ext uri="{FF2B5EF4-FFF2-40B4-BE49-F238E27FC236}">
                <a16:creationId xmlns:a16="http://schemas.microsoft.com/office/drawing/2014/main" id="{7B193ABA-63A0-33E3-447F-2EEB57AC3C31}"/>
              </a:ext>
            </a:extLst>
          </p:cNvPr>
          <p:cNvPicPr>
            <a:picLocks noChangeAspect="1"/>
          </p:cNvPicPr>
          <p:nvPr/>
        </p:nvPicPr>
        <p:blipFill>
          <a:blip r:embed="rId2"/>
          <a:stretch>
            <a:fillRect/>
          </a:stretch>
        </p:blipFill>
        <p:spPr>
          <a:xfrm>
            <a:off x="6168959" y="3518936"/>
            <a:ext cx="4247587" cy="2272265"/>
          </a:xfrm>
          <a:prstGeom prst="rect">
            <a:avLst/>
          </a:prstGeom>
        </p:spPr>
      </p:pic>
    </p:spTree>
    <p:extLst>
      <p:ext uri="{BB962C8B-B14F-4D97-AF65-F5344CB8AC3E}">
        <p14:creationId xmlns:p14="http://schemas.microsoft.com/office/powerpoint/2010/main" val="3568558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504954-06D7-3AD9-5029-43E36605AB00}"/>
              </a:ext>
            </a:extLst>
          </p:cNvPr>
          <p:cNvPicPr>
            <a:picLocks noChangeAspect="1"/>
          </p:cNvPicPr>
          <p:nvPr/>
        </p:nvPicPr>
        <p:blipFill>
          <a:blip r:embed="rId2"/>
          <a:stretch>
            <a:fillRect/>
          </a:stretch>
        </p:blipFill>
        <p:spPr>
          <a:xfrm>
            <a:off x="2137618" y="0"/>
            <a:ext cx="7916763" cy="4458586"/>
          </a:xfrm>
          <a:prstGeom prst="rect">
            <a:avLst/>
          </a:prstGeom>
        </p:spPr>
      </p:pic>
      <p:pic>
        <p:nvPicPr>
          <p:cNvPr id="7" name="Picture 6">
            <a:extLst>
              <a:ext uri="{FF2B5EF4-FFF2-40B4-BE49-F238E27FC236}">
                <a16:creationId xmlns:a16="http://schemas.microsoft.com/office/drawing/2014/main" id="{580DC568-56AA-96F5-4B35-9BE646BBB2C1}"/>
              </a:ext>
            </a:extLst>
          </p:cNvPr>
          <p:cNvPicPr>
            <a:picLocks noChangeAspect="1"/>
          </p:cNvPicPr>
          <p:nvPr/>
        </p:nvPicPr>
        <p:blipFill>
          <a:blip r:embed="rId3"/>
          <a:stretch>
            <a:fillRect/>
          </a:stretch>
        </p:blipFill>
        <p:spPr>
          <a:xfrm>
            <a:off x="3005469" y="4458586"/>
            <a:ext cx="5631849" cy="2399414"/>
          </a:xfrm>
          <a:prstGeom prst="rect">
            <a:avLst/>
          </a:prstGeom>
        </p:spPr>
      </p:pic>
    </p:spTree>
    <p:extLst>
      <p:ext uri="{BB962C8B-B14F-4D97-AF65-F5344CB8AC3E}">
        <p14:creationId xmlns:p14="http://schemas.microsoft.com/office/powerpoint/2010/main" val="1634989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08AB9-7707-DA85-DB81-68F9716FF6B8}"/>
              </a:ext>
            </a:extLst>
          </p:cNvPr>
          <p:cNvSpPr>
            <a:spLocks noGrp="1"/>
          </p:cNvSpPr>
          <p:nvPr>
            <p:ph type="title"/>
          </p:nvPr>
        </p:nvSpPr>
        <p:spPr/>
        <p:txBody>
          <a:bodyPr/>
          <a:lstStyle/>
          <a:p>
            <a:r>
              <a:rPr lang="en-US" dirty="0">
                <a:solidFill>
                  <a:schemeClr val="bg1"/>
                </a:solidFill>
                <a:latin typeface="Georgia" panose="02040502050405020303" pitchFamily="18" charset="0"/>
              </a:rPr>
              <a:t>Differentiable search algorithm</a:t>
            </a:r>
            <a:endParaRPr lang="en-US" dirty="0"/>
          </a:p>
        </p:txBody>
      </p:sp>
      <p:sp>
        <p:nvSpPr>
          <p:cNvPr id="3" name="Content Placeholder 2">
            <a:extLst>
              <a:ext uri="{FF2B5EF4-FFF2-40B4-BE49-F238E27FC236}">
                <a16:creationId xmlns:a16="http://schemas.microsoft.com/office/drawing/2014/main" id="{6EDF0F6F-8A47-C329-D5E0-8B086BB68501}"/>
              </a:ext>
            </a:extLst>
          </p:cNvPr>
          <p:cNvSpPr>
            <a:spLocks noGrp="1"/>
          </p:cNvSpPr>
          <p:nvPr>
            <p:ph idx="1"/>
          </p:nvPr>
        </p:nvSpPr>
        <p:spPr/>
        <p:txBody>
          <a:bodyPr/>
          <a:lstStyle/>
          <a:p>
            <a:r>
              <a:rPr lang="en-US" dirty="0">
                <a:solidFill>
                  <a:schemeClr val="bg1"/>
                </a:solidFill>
                <a:latin typeface="Georgia" panose="02040502050405020303" pitchFamily="18" charset="0"/>
              </a:rPr>
              <a:t>However, it is non-trivial to apply existing differentiable search algorithms in pooling architecture search. Different pooling operations produce diverse coarse graphs consisting of different nodes and edges. How to relax the discrete coarsen graphs into continuous is still not solved in NAS. Here, to utilize the differentiable search algorithm, we design one coarsening strategy to address the pooling module relaxation problem</a:t>
            </a:r>
          </a:p>
        </p:txBody>
      </p:sp>
    </p:spTree>
    <p:extLst>
      <p:ext uri="{BB962C8B-B14F-4D97-AF65-F5344CB8AC3E}">
        <p14:creationId xmlns:p14="http://schemas.microsoft.com/office/powerpoint/2010/main" val="4024242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A47392-16BA-60CD-612C-C1857C0552D7}"/>
              </a:ext>
            </a:extLst>
          </p:cNvPr>
          <p:cNvPicPr>
            <a:picLocks noChangeAspect="1"/>
          </p:cNvPicPr>
          <p:nvPr/>
        </p:nvPicPr>
        <p:blipFill>
          <a:blip r:embed="rId2"/>
          <a:stretch>
            <a:fillRect/>
          </a:stretch>
        </p:blipFill>
        <p:spPr>
          <a:xfrm>
            <a:off x="1237572" y="1142681"/>
            <a:ext cx="9716856" cy="4572638"/>
          </a:xfrm>
          <a:prstGeom prst="rect">
            <a:avLst/>
          </a:prstGeom>
        </p:spPr>
      </p:pic>
    </p:spTree>
    <p:extLst>
      <p:ext uri="{BB962C8B-B14F-4D97-AF65-F5344CB8AC3E}">
        <p14:creationId xmlns:p14="http://schemas.microsoft.com/office/powerpoint/2010/main" val="564190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1DDE7-14E9-0126-FBB3-BD312CF3696C}"/>
              </a:ext>
            </a:extLst>
          </p:cNvPr>
          <p:cNvPicPr>
            <a:picLocks noChangeAspect="1"/>
          </p:cNvPicPr>
          <p:nvPr/>
        </p:nvPicPr>
        <p:blipFill>
          <a:blip r:embed="rId2"/>
          <a:stretch>
            <a:fillRect/>
          </a:stretch>
        </p:blipFill>
        <p:spPr>
          <a:xfrm>
            <a:off x="2623144" y="0"/>
            <a:ext cx="6945712" cy="6858000"/>
          </a:xfrm>
          <a:prstGeom prst="rect">
            <a:avLst/>
          </a:prstGeom>
        </p:spPr>
      </p:pic>
    </p:spTree>
    <p:extLst>
      <p:ext uri="{BB962C8B-B14F-4D97-AF65-F5344CB8AC3E}">
        <p14:creationId xmlns:p14="http://schemas.microsoft.com/office/powerpoint/2010/main" val="2571584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6DED-E19F-F8B8-796B-A75C038E0EF6}"/>
              </a:ext>
            </a:extLst>
          </p:cNvPr>
          <p:cNvSpPr>
            <a:spLocks noGrp="1"/>
          </p:cNvSpPr>
          <p:nvPr>
            <p:ph type="title"/>
          </p:nvPr>
        </p:nvSpPr>
        <p:spPr>
          <a:xfrm>
            <a:off x="1143001" y="2689715"/>
            <a:ext cx="9905998" cy="1478570"/>
          </a:xfrm>
        </p:spPr>
        <p:txBody>
          <a:bodyPr>
            <a:normAutofit/>
          </a:bodyPr>
          <a:lstStyle/>
          <a:p>
            <a:pPr algn="ctr"/>
            <a:r>
              <a:rPr lang="en-US" sz="7200" b="1" dirty="0">
                <a:solidFill>
                  <a:schemeClr val="bg1"/>
                </a:solidFill>
              </a:rPr>
              <a:t>Thank you</a:t>
            </a:r>
          </a:p>
        </p:txBody>
      </p:sp>
    </p:spTree>
    <p:extLst>
      <p:ext uri="{BB962C8B-B14F-4D97-AF65-F5344CB8AC3E}">
        <p14:creationId xmlns:p14="http://schemas.microsoft.com/office/powerpoint/2010/main" val="3597039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351E-A09B-2A63-6B99-AF1DCE9659E9}"/>
              </a:ext>
            </a:extLst>
          </p:cNvPr>
          <p:cNvSpPr>
            <a:spLocks noGrp="1"/>
          </p:cNvSpPr>
          <p:nvPr>
            <p:ph type="title"/>
          </p:nvPr>
        </p:nvSpPr>
        <p:spPr/>
        <p:txBody>
          <a:bodyPr/>
          <a:lstStyle/>
          <a:p>
            <a:r>
              <a:rPr lang="en-US" dirty="0">
                <a:solidFill>
                  <a:schemeClr val="bg1"/>
                </a:solidFill>
                <a:latin typeface="Georgia" panose="02040502050405020303" pitchFamily="18" charset="0"/>
              </a:rPr>
              <a:t>Datasets</a:t>
            </a:r>
          </a:p>
        </p:txBody>
      </p:sp>
      <p:sp>
        <p:nvSpPr>
          <p:cNvPr id="3" name="Content Placeholder 2">
            <a:extLst>
              <a:ext uri="{FF2B5EF4-FFF2-40B4-BE49-F238E27FC236}">
                <a16:creationId xmlns:a16="http://schemas.microsoft.com/office/drawing/2014/main" id="{5D5E9538-4EBA-A791-5F7F-63A2CCE789EF}"/>
              </a:ext>
            </a:extLst>
          </p:cNvPr>
          <p:cNvSpPr>
            <a:spLocks noGrp="1"/>
          </p:cNvSpPr>
          <p:nvPr>
            <p:ph idx="1"/>
          </p:nvPr>
        </p:nvSpPr>
        <p:spPr/>
        <p:txBody>
          <a:bodyPr>
            <a:normAutofit fontScale="77500" lnSpcReduction="20000"/>
          </a:bodyPr>
          <a:lstStyle/>
          <a:p>
            <a:pPr marL="0" indent="0">
              <a:buNone/>
            </a:pPr>
            <a:r>
              <a:rPr lang="nn-NO" dirty="0">
                <a:solidFill>
                  <a:schemeClr val="bg1"/>
                </a:solidFill>
                <a:latin typeface="Georgia" panose="02040502050405020303" pitchFamily="18" charset="0"/>
              </a:rPr>
              <a:t>- Ogbg molhiv (small) and ogbg molpcba (medium):</a:t>
            </a:r>
          </a:p>
          <a:p>
            <a:pPr marL="0" indent="0">
              <a:buNone/>
            </a:pPr>
            <a:endParaRPr lang="nn-NO" dirty="0">
              <a:solidFill>
                <a:schemeClr val="bg1"/>
              </a:solidFill>
              <a:latin typeface="Georgia" panose="02040502050405020303" pitchFamily="18" charset="0"/>
            </a:endParaRPr>
          </a:p>
          <a:p>
            <a:r>
              <a:rPr lang="en-US" dirty="0">
                <a:solidFill>
                  <a:schemeClr val="bg1"/>
                </a:solidFill>
                <a:latin typeface="Georgia" panose="02040502050405020303" pitchFamily="18" charset="0"/>
              </a:rPr>
              <a:t>Molecular attribute prediction data sets </a:t>
            </a:r>
          </a:p>
          <a:p>
            <a:r>
              <a:rPr lang="en-US" dirty="0">
                <a:solidFill>
                  <a:schemeClr val="bg1"/>
                </a:solidFill>
                <a:latin typeface="Georgia" panose="02040502050405020303" pitchFamily="18" charset="0"/>
              </a:rPr>
              <a:t>Are adopted from the </a:t>
            </a:r>
            <a:r>
              <a:rPr lang="en-US" dirty="0" err="1">
                <a:solidFill>
                  <a:schemeClr val="bg1"/>
                </a:solidFill>
                <a:latin typeface="Georgia" panose="02040502050405020303" pitchFamily="18" charset="0"/>
              </a:rPr>
              <a:t>MoleculeNet</a:t>
            </a:r>
            <a:r>
              <a:rPr lang="en-US" dirty="0">
                <a:solidFill>
                  <a:schemeClr val="bg1"/>
                </a:solidFill>
                <a:latin typeface="Georgia" panose="02040502050405020303" pitchFamily="18" charset="0"/>
              </a:rPr>
              <a:t> </a:t>
            </a:r>
          </a:p>
          <a:p>
            <a:r>
              <a:rPr lang="en-US" dirty="0">
                <a:solidFill>
                  <a:schemeClr val="bg1"/>
                </a:solidFill>
                <a:latin typeface="Georgia" panose="02040502050405020303" pitchFamily="18" charset="0"/>
              </a:rPr>
              <a:t>All molecules are pre-processed with </a:t>
            </a:r>
            <a:r>
              <a:rPr lang="en-US" dirty="0" err="1">
                <a:solidFill>
                  <a:schemeClr val="bg1"/>
                </a:solidFill>
                <a:latin typeface="Georgia" panose="02040502050405020303" pitchFamily="18" charset="0"/>
              </a:rPr>
              <a:t>RDKit</a:t>
            </a:r>
            <a:r>
              <a:rPr lang="en-US" dirty="0">
                <a:solidFill>
                  <a:schemeClr val="bg1"/>
                </a:solidFill>
                <a:latin typeface="Georgia" panose="02040502050405020303" pitchFamily="18" charset="0"/>
              </a:rPr>
              <a:t> </a:t>
            </a:r>
          </a:p>
          <a:p>
            <a:r>
              <a:rPr lang="en-US" dirty="0">
                <a:solidFill>
                  <a:schemeClr val="bg1"/>
                </a:solidFill>
                <a:latin typeface="Georgia" panose="02040502050405020303" pitchFamily="18" charset="0"/>
              </a:rPr>
              <a:t>Each graph represents a molecule, where nodes represent atoms and edges represent chemical bonds. </a:t>
            </a:r>
          </a:p>
          <a:p>
            <a:r>
              <a:rPr lang="en-US" dirty="0">
                <a:solidFill>
                  <a:schemeClr val="bg1"/>
                </a:solidFill>
                <a:latin typeface="Georgia" panose="02040502050405020303" pitchFamily="18" charset="0"/>
              </a:rPr>
              <a:t>Predict the target molecular characteristics as accurately as possible, i.e. whether a molecule can inhibits HIV replication. </a:t>
            </a:r>
          </a:p>
        </p:txBody>
      </p:sp>
      <p:pic>
        <p:nvPicPr>
          <p:cNvPr id="1026" name="Picture 2" descr="Logo">
            <a:extLst>
              <a:ext uri="{FF2B5EF4-FFF2-40B4-BE49-F238E27FC236}">
                <a16:creationId xmlns:a16="http://schemas.microsoft.com/office/drawing/2014/main" id="{407AD768-26A3-A2EA-ECC3-81C8790F9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1571" y="2272885"/>
            <a:ext cx="3305840" cy="1156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390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487B7-E9B5-BCD9-4A0D-590AF04D919F}"/>
              </a:ext>
            </a:extLst>
          </p:cNvPr>
          <p:cNvSpPr>
            <a:spLocks noGrp="1"/>
          </p:cNvSpPr>
          <p:nvPr>
            <p:ph type="title"/>
          </p:nvPr>
        </p:nvSpPr>
        <p:spPr/>
        <p:txBody>
          <a:bodyPr/>
          <a:lstStyle/>
          <a:p>
            <a:r>
              <a:rPr lang="en-US" dirty="0">
                <a:solidFill>
                  <a:schemeClr val="bg1"/>
                </a:solidFill>
                <a:latin typeface="Georgia" panose="02040502050405020303" pitchFamily="18" charset="0"/>
              </a:rPr>
              <a:t>Method</a:t>
            </a:r>
          </a:p>
        </p:txBody>
      </p:sp>
      <p:sp>
        <p:nvSpPr>
          <p:cNvPr id="3" name="Content Placeholder 2">
            <a:extLst>
              <a:ext uri="{FF2B5EF4-FFF2-40B4-BE49-F238E27FC236}">
                <a16:creationId xmlns:a16="http://schemas.microsoft.com/office/drawing/2014/main" id="{EA4C0485-73E6-3FC2-2733-0C8864C7D0CD}"/>
              </a:ext>
            </a:extLst>
          </p:cNvPr>
          <p:cNvSpPr>
            <a:spLocks noGrp="1"/>
          </p:cNvSpPr>
          <p:nvPr>
            <p:ph idx="1"/>
          </p:nvPr>
        </p:nvSpPr>
        <p:spPr/>
        <p:txBody>
          <a:bodyPr/>
          <a:lstStyle/>
          <a:p>
            <a:pPr marL="0" indent="0">
              <a:buNone/>
            </a:pPr>
            <a:r>
              <a:rPr lang="en-US" dirty="0">
                <a:solidFill>
                  <a:schemeClr val="bg1"/>
                </a:solidFill>
                <a:latin typeface="Georgia" panose="02040502050405020303" pitchFamily="18" charset="0"/>
              </a:rPr>
              <a:t>- PAS (Pooling Architecture Search)</a:t>
            </a:r>
          </a:p>
          <a:p>
            <a:endParaRPr lang="en-US" dirty="0">
              <a:solidFill>
                <a:schemeClr val="bg1"/>
              </a:solidFill>
              <a:latin typeface="Georgia" panose="02040502050405020303" pitchFamily="18" charset="0"/>
            </a:endParaRPr>
          </a:p>
          <a:p>
            <a:r>
              <a:rPr lang="en-US" dirty="0">
                <a:solidFill>
                  <a:schemeClr val="bg1"/>
                </a:solidFill>
                <a:latin typeface="Georgia" panose="02040502050405020303" pitchFamily="18" charset="0"/>
              </a:rPr>
              <a:t>is based on NAS (Neural Architecture Search)</a:t>
            </a:r>
          </a:p>
          <a:p>
            <a:r>
              <a:rPr lang="en-US" dirty="0">
                <a:solidFill>
                  <a:schemeClr val="bg1"/>
                </a:solidFill>
                <a:latin typeface="Georgia" panose="02040502050405020303" pitchFamily="18" charset="0"/>
              </a:rPr>
              <a:t>to search for adaptive architectures for graph classification, consisting of the novel search space and the efficient search algorithm</a:t>
            </a:r>
          </a:p>
        </p:txBody>
      </p:sp>
    </p:spTree>
    <p:extLst>
      <p:ext uri="{BB962C8B-B14F-4D97-AF65-F5344CB8AC3E}">
        <p14:creationId xmlns:p14="http://schemas.microsoft.com/office/powerpoint/2010/main" val="1736612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83F4-BB5E-CDAA-8E4A-5ABA641B7EC4}"/>
              </a:ext>
            </a:extLst>
          </p:cNvPr>
          <p:cNvSpPr>
            <a:spLocks noGrp="1"/>
          </p:cNvSpPr>
          <p:nvPr>
            <p:ph type="title"/>
          </p:nvPr>
        </p:nvSpPr>
        <p:spPr/>
        <p:txBody>
          <a:bodyPr>
            <a:normAutofit/>
          </a:bodyPr>
          <a:lstStyle/>
          <a:p>
            <a:r>
              <a:rPr lang="en-US" dirty="0">
                <a:solidFill>
                  <a:schemeClr val="bg1"/>
                </a:solidFill>
                <a:latin typeface="Georgia" panose="02040502050405020303" pitchFamily="18" charset="0"/>
              </a:rPr>
              <a:t>NAS (Neural Architecture Search)</a:t>
            </a:r>
            <a:endParaRPr lang="en-US" dirty="0"/>
          </a:p>
        </p:txBody>
      </p:sp>
      <p:sp>
        <p:nvSpPr>
          <p:cNvPr id="3" name="Content Placeholder 2">
            <a:extLst>
              <a:ext uri="{FF2B5EF4-FFF2-40B4-BE49-F238E27FC236}">
                <a16:creationId xmlns:a16="http://schemas.microsoft.com/office/drawing/2014/main" id="{56FE2BD2-DC01-A013-A3F3-A332262FF7FF}"/>
              </a:ext>
            </a:extLst>
          </p:cNvPr>
          <p:cNvSpPr>
            <a:spLocks noGrp="1"/>
          </p:cNvSpPr>
          <p:nvPr>
            <p:ph idx="1"/>
          </p:nvPr>
        </p:nvSpPr>
        <p:spPr/>
        <p:txBody>
          <a:bodyPr>
            <a:normAutofit/>
          </a:bodyPr>
          <a:lstStyle/>
          <a:p>
            <a:r>
              <a:rPr lang="en-US" dirty="0">
                <a:solidFill>
                  <a:schemeClr val="bg1"/>
                </a:solidFill>
                <a:latin typeface="Georgia" panose="02040502050405020303" pitchFamily="18" charset="0"/>
              </a:rPr>
              <a:t>is a technique for automating the design of ANNs</a:t>
            </a:r>
          </a:p>
          <a:p>
            <a:endParaRPr lang="en-US" dirty="0">
              <a:solidFill>
                <a:schemeClr val="bg1"/>
              </a:solidFill>
              <a:latin typeface="Georgia" panose="02040502050405020303" pitchFamily="18" charset="0"/>
            </a:endParaRPr>
          </a:p>
          <a:p>
            <a:r>
              <a:rPr lang="en-US" b="0" i="0" dirty="0">
                <a:solidFill>
                  <a:srgbClr val="202122"/>
                </a:solidFill>
                <a:effectLst/>
                <a:latin typeface="Georgia" panose="02040502050405020303" pitchFamily="18" charset="0"/>
              </a:rPr>
              <a:t>RL or evolution-based NAS</a:t>
            </a:r>
            <a:endParaRPr lang="en-US" dirty="0">
              <a:solidFill>
                <a:schemeClr val="bg1"/>
              </a:solidFill>
              <a:latin typeface="Georgia" panose="02040502050405020303" pitchFamily="18" charset="0"/>
            </a:endParaRPr>
          </a:p>
          <a:p>
            <a:r>
              <a:rPr lang="en-US" b="0" i="0" dirty="0">
                <a:solidFill>
                  <a:srgbClr val="202122"/>
                </a:solidFill>
                <a:effectLst/>
                <a:latin typeface="Georgia" panose="02040502050405020303" pitchFamily="18" charset="0"/>
              </a:rPr>
              <a:t>require thousands of GPU-days of searching/training</a:t>
            </a:r>
          </a:p>
          <a:p>
            <a:r>
              <a:rPr lang="en-US" dirty="0">
                <a:solidFill>
                  <a:srgbClr val="202122"/>
                </a:solidFill>
                <a:latin typeface="Georgia" panose="02040502050405020303" pitchFamily="18" charset="0"/>
              </a:rPr>
              <a:t>-&gt;&gt;&gt;</a:t>
            </a:r>
            <a:r>
              <a:rPr lang="en-US" b="0" i="0" dirty="0">
                <a:solidFill>
                  <a:srgbClr val="000000"/>
                </a:solidFill>
                <a:effectLst/>
                <a:latin typeface="Georgia" panose="02040502050405020303" pitchFamily="18" charset="0"/>
              </a:rPr>
              <a:t> One-shot models: </a:t>
            </a:r>
            <a:r>
              <a:rPr lang="en-US" b="0" i="0" dirty="0">
                <a:solidFill>
                  <a:srgbClr val="202122"/>
                </a:solidFill>
                <a:effectLst/>
                <a:latin typeface="Georgia" panose="02040502050405020303" pitchFamily="18" charset="0"/>
              </a:rPr>
              <a:t>To reduce computational cost, many recent NAS methods rely on the weight-sharing idea.</a:t>
            </a:r>
            <a:endParaRPr lang="en-US" b="0" i="0" dirty="0">
              <a:solidFill>
                <a:srgbClr val="000000"/>
              </a:solidFill>
              <a:effectLst/>
              <a:latin typeface="Georgia" panose="02040502050405020303" pitchFamily="18" charset="0"/>
            </a:endParaRPr>
          </a:p>
          <a:p>
            <a:endParaRPr lang="en-US" dirty="0">
              <a:solidFill>
                <a:schemeClr val="bg1"/>
              </a:solidFill>
            </a:endParaRPr>
          </a:p>
          <a:p>
            <a:endParaRPr lang="en-US" dirty="0">
              <a:solidFill>
                <a:schemeClr val="bg1"/>
              </a:solidFill>
            </a:endParaRPr>
          </a:p>
        </p:txBody>
      </p:sp>
      <p:pic>
        <p:nvPicPr>
          <p:cNvPr id="5" name="Picture 4">
            <a:extLst>
              <a:ext uri="{FF2B5EF4-FFF2-40B4-BE49-F238E27FC236}">
                <a16:creationId xmlns:a16="http://schemas.microsoft.com/office/drawing/2014/main" id="{A0A38A5A-972C-A049-9ACC-79C3DC416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0053" y="2097088"/>
            <a:ext cx="2674222" cy="2171793"/>
          </a:xfrm>
          <a:prstGeom prst="rect">
            <a:avLst/>
          </a:prstGeom>
        </p:spPr>
      </p:pic>
    </p:spTree>
    <p:extLst>
      <p:ext uri="{BB962C8B-B14F-4D97-AF65-F5344CB8AC3E}">
        <p14:creationId xmlns:p14="http://schemas.microsoft.com/office/powerpoint/2010/main" val="2673038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8ACA134-468C-AAAC-3C61-D84EE47D106F}"/>
              </a:ext>
            </a:extLst>
          </p:cNvPr>
          <p:cNvPicPr>
            <a:picLocks noChangeAspect="1"/>
          </p:cNvPicPr>
          <p:nvPr/>
        </p:nvPicPr>
        <p:blipFill>
          <a:blip r:embed="rId2"/>
          <a:stretch>
            <a:fillRect/>
          </a:stretch>
        </p:blipFill>
        <p:spPr>
          <a:xfrm>
            <a:off x="1564479" y="0"/>
            <a:ext cx="9063042" cy="6858000"/>
          </a:xfrm>
          <a:prstGeom prst="rect">
            <a:avLst/>
          </a:prstGeom>
        </p:spPr>
      </p:pic>
    </p:spTree>
    <p:extLst>
      <p:ext uri="{BB962C8B-B14F-4D97-AF65-F5344CB8AC3E}">
        <p14:creationId xmlns:p14="http://schemas.microsoft.com/office/powerpoint/2010/main" val="250790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33058B-07E8-C4AD-7E2F-52693920951C}"/>
              </a:ext>
            </a:extLst>
          </p:cNvPr>
          <p:cNvPicPr>
            <a:picLocks noChangeAspect="1"/>
          </p:cNvPicPr>
          <p:nvPr/>
        </p:nvPicPr>
        <p:blipFill>
          <a:blip r:embed="rId2"/>
          <a:stretch>
            <a:fillRect/>
          </a:stretch>
        </p:blipFill>
        <p:spPr>
          <a:xfrm>
            <a:off x="1551696" y="0"/>
            <a:ext cx="9088608" cy="6858000"/>
          </a:xfrm>
          <a:prstGeom prst="rect">
            <a:avLst/>
          </a:prstGeom>
        </p:spPr>
      </p:pic>
    </p:spTree>
    <p:extLst>
      <p:ext uri="{BB962C8B-B14F-4D97-AF65-F5344CB8AC3E}">
        <p14:creationId xmlns:p14="http://schemas.microsoft.com/office/powerpoint/2010/main" val="3563589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A2DCA9-82D6-729A-BDE2-71000D2E3A70}"/>
              </a:ext>
            </a:extLst>
          </p:cNvPr>
          <p:cNvPicPr>
            <a:picLocks noChangeAspect="1"/>
          </p:cNvPicPr>
          <p:nvPr/>
        </p:nvPicPr>
        <p:blipFill>
          <a:blip r:embed="rId2"/>
          <a:stretch>
            <a:fillRect/>
          </a:stretch>
        </p:blipFill>
        <p:spPr>
          <a:xfrm>
            <a:off x="1557992" y="0"/>
            <a:ext cx="9076015" cy="6858000"/>
          </a:xfrm>
          <a:prstGeom prst="rect">
            <a:avLst/>
          </a:prstGeom>
        </p:spPr>
      </p:pic>
    </p:spTree>
    <p:extLst>
      <p:ext uri="{BB962C8B-B14F-4D97-AF65-F5344CB8AC3E}">
        <p14:creationId xmlns:p14="http://schemas.microsoft.com/office/powerpoint/2010/main" val="96151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7A5C55-21E8-2F91-1CC1-74DA012D2618}"/>
              </a:ext>
            </a:extLst>
          </p:cNvPr>
          <p:cNvPicPr>
            <a:picLocks noChangeAspect="1"/>
          </p:cNvPicPr>
          <p:nvPr/>
        </p:nvPicPr>
        <p:blipFill>
          <a:blip r:embed="rId2"/>
          <a:stretch>
            <a:fillRect/>
          </a:stretch>
        </p:blipFill>
        <p:spPr>
          <a:xfrm>
            <a:off x="1519738" y="0"/>
            <a:ext cx="9152523" cy="6858000"/>
          </a:xfrm>
          <a:prstGeom prst="rect">
            <a:avLst/>
          </a:prstGeom>
        </p:spPr>
      </p:pic>
    </p:spTree>
    <p:extLst>
      <p:ext uri="{BB962C8B-B14F-4D97-AF65-F5344CB8AC3E}">
        <p14:creationId xmlns:p14="http://schemas.microsoft.com/office/powerpoint/2010/main" val="2573342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5E9B56-EF7D-459B-1462-738E10F344B5}"/>
              </a:ext>
            </a:extLst>
          </p:cNvPr>
          <p:cNvPicPr>
            <a:picLocks noChangeAspect="1"/>
          </p:cNvPicPr>
          <p:nvPr/>
        </p:nvPicPr>
        <p:blipFill>
          <a:blip r:embed="rId2"/>
          <a:stretch>
            <a:fillRect/>
          </a:stretch>
        </p:blipFill>
        <p:spPr>
          <a:xfrm>
            <a:off x="1536807" y="0"/>
            <a:ext cx="9118386" cy="6858000"/>
          </a:xfrm>
          <a:prstGeom prst="rect">
            <a:avLst/>
          </a:prstGeom>
        </p:spPr>
      </p:pic>
    </p:spTree>
    <p:extLst>
      <p:ext uri="{BB962C8B-B14F-4D97-AF65-F5344CB8AC3E}">
        <p14:creationId xmlns:p14="http://schemas.microsoft.com/office/powerpoint/2010/main" val="2988990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103</TotalTime>
  <Words>340</Words>
  <Application>Microsoft Office PowerPoint</Application>
  <PresentationFormat>Widescreen</PresentationFormat>
  <Paragraphs>37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Georgia</vt:lpstr>
      <vt:lpstr>Tw Cen MT</vt:lpstr>
      <vt:lpstr>Circuit</vt:lpstr>
      <vt:lpstr>Pooling Architecture Search for Graph Property Prediction in Open Graph Benchmark</vt:lpstr>
      <vt:lpstr>Datasets</vt:lpstr>
      <vt:lpstr>Method</vt:lpstr>
      <vt:lpstr>NAS (Neural Architecture Search)</vt:lpstr>
      <vt:lpstr>PowerPoint Presentation</vt:lpstr>
      <vt:lpstr>PowerPoint Presentation</vt:lpstr>
      <vt:lpstr>PowerPoint Presentation</vt:lpstr>
      <vt:lpstr>PowerPoint Presentation</vt:lpstr>
      <vt:lpstr>PowerPoint Presentation</vt:lpstr>
      <vt:lpstr>PowerPoint Presentation</vt:lpstr>
      <vt:lpstr>Issues of pooling</vt:lpstr>
      <vt:lpstr>PowerPoint Presentation</vt:lpstr>
      <vt:lpstr>The Unified Framework</vt:lpstr>
      <vt:lpstr>PowerPoint Presentation</vt:lpstr>
      <vt:lpstr>Differentiable search algorithm</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Pooling Architecture Search for Graph Property Prediction in Open Graph Benchmark</dc:title>
  <dc:creator>Ali Vefghi</dc:creator>
  <cp:lastModifiedBy>Ali Vefghi</cp:lastModifiedBy>
  <cp:revision>9</cp:revision>
  <dcterms:created xsi:type="dcterms:W3CDTF">2023-12-05T12:12:41Z</dcterms:created>
  <dcterms:modified xsi:type="dcterms:W3CDTF">2023-12-05T13:56:04Z</dcterms:modified>
</cp:coreProperties>
</file>