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FFCCFF"/>
    <a:srgbClr val="FF99CC"/>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318019-B9F9-4C9A-AB82-C493AB1307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770103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02886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202909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8896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4256506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18019-B9F9-4C9A-AB82-C493AB1307C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2393523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318019-B9F9-4C9A-AB82-C493AB1307C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2265392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18019-B9F9-4C9A-AB82-C493AB1307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0667691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18019-B9F9-4C9A-AB82-C493AB1307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282865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318019-B9F9-4C9A-AB82-C493AB1307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285877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318019-B9F9-4C9A-AB82-C493AB1307C9}"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354701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3701283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318019-B9F9-4C9A-AB82-C493AB1307C9}"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220890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18019-B9F9-4C9A-AB82-C493AB1307C9}"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60398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18019-B9F9-4C9A-AB82-C493AB1307C9}"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314234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458113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318019-B9F9-4C9A-AB82-C493AB1307C9}"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E4B175-199C-4014-ACA7-CF99A14AC8F4}" type="slidenum">
              <a:rPr lang="en-US" smtClean="0"/>
              <a:t>‹#›</a:t>
            </a:fld>
            <a:endParaRPr lang="en-US"/>
          </a:p>
        </p:txBody>
      </p:sp>
    </p:spTree>
    <p:extLst>
      <p:ext uri="{BB962C8B-B14F-4D97-AF65-F5344CB8AC3E}">
        <p14:creationId xmlns:p14="http://schemas.microsoft.com/office/powerpoint/2010/main" val="160038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318019-B9F9-4C9A-AB82-C493AB1307C9}" type="datetimeFigureOut">
              <a:rPr lang="en-US" smtClean="0"/>
              <a:t>6/25/2024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9E4B175-199C-4014-ACA7-CF99A14AC8F4}" type="slidenum">
              <a:rPr lang="en-US" smtClean="0"/>
              <a:t>‹#›</a:t>
            </a:fld>
            <a:endParaRPr lang="en-US"/>
          </a:p>
        </p:txBody>
      </p:sp>
    </p:spTree>
    <p:extLst>
      <p:ext uri="{BB962C8B-B14F-4D97-AF65-F5344CB8AC3E}">
        <p14:creationId xmlns:p14="http://schemas.microsoft.com/office/powerpoint/2010/main" val="27837714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ubmed.ncbi.nlm.nih.gov/27688597/" TargetMode="External"/><Relationship Id="rId2" Type="http://schemas.openxmlformats.org/officeDocument/2006/relationships/hyperlink" Target="https://adni.loni.usc.edu/data-samples/access-data/#:~:text=ADNI%20is%20a%20complex%20and,the%20field%20of%20Alzheimer's%20research"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uro-nievoff/MultiCaRe_Dataset" TargetMode="External"/><Relationship Id="rId2" Type="http://schemas.openxmlformats.org/officeDocument/2006/relationships/hyperlink" Target="https://zenodo.org/records/10079370" TargetMode="External"/><Relationship Id="rId1" Type="http://schemas.openxmlformats.org/officeDocument/2006/relationships/slideLayout" Target="../slideLayouts/slideLayout3.xml"/><Relationship Id="rId4" Type="http://schemas.openxmlformats.org/officeDocument/2006/relationships/hyperlink" Target="https://www.sciencedirect.com/science/article/pii/S235234092301035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nature.com/articles/s41591-022-01981-2" TargetMode="External"/><Relationship Id="rId2" Type="http://schemas.openxmlformats.org/officeDocument/2006/relationships/hyperlink" Target="https://topmed.nhlbi.nih.gov/sequencing-and-data-processing-methods-freeze3a"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nature.com/articles/s41591-022-01981-2" TargetMode="External"/><Relationship Id="rId2" Type="http://schemas.openxmlformats.org/officeDocument/2006/relationships/hyperlink" Target="https://github.com/biocore/American-Gut"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ww.nature.com/articles/s41591-022-01981-2"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5897-8919-2CC8-53D6-7B244918661D}"/>
              </a:ext>
            </a:extLst>
          </p:cNvPr>
          <p:cNvSpPr>
            <a:spLocks noGrp="1"/>
          </p:cNvSpPr>
          <p:nvPr>
            <p:ph type="ctrTitle"/>
          </p:nvPr>
        </p:nvSpPr>
        <p:spPr/>
        <p:txBody>
          <a:bodyPr/>
          <a:lstStyle/>
          <a:p>
            <a:r>
              <a:rPr lang="fa-IR" dirty="0">
                <a:cs typeface="B Nazanin" panose="00000400000000000000" pitchFamily="2" charset="-78"/>
              </a:rPr>
              <a:t>مجموعه داده های آماده</a:t>
            </a:r>
            <a:endParaRPr lang="en-US" dirty="0">
              <a:cs typeface="B Nazanin" panose="00000400000000000000" pitchFamily="2" charset="-78"/>
            </a:endParaRPr>
          </a:p>
        </p:txBody>
      </p:sp>
      <p:sp>
        <p:nvSpPr>
          <p:cNvPr id="3" name="Subtitle 2">
            <a:extLst>
              <a:ext uri="{FF2B5EF4-FFF2-40B4-BE49-F238E27FC236}">
                <a16:creationId xmlns:a16="http://schemas.microsoft.com/office/drawing/2014/main" id="{88E5E94E-8C44-C90B-BC35-5462CC826B6D}"/>
              </a:ext>
            </a:extLst>
          </p:cNvPr>
          <p:cNvSpPr>
            <a:spLocks noGrp="1"/>
          </p:cNvSpPr>
          <p:nvPr>
            <p:ph type="subTitle" idx="1"/>
          </p:nvPr>
        </p:nvSpPr>
        <p:spPr/>
        <p:txBody>
          <a:bodyPr/>
          <a:lstStyle/>
          <a:p>
            <a:r>
              <a:rPr lang="fa-IR" dirty="0">
                <a:cs typeface="B Nazanin" panose="00000400000000000000" pitchFamily="2" charset="-78"/>
              </a:rPr>
              <a:t>هانیه شرافتمندجو</a:t>
            </a:r>
            <a:endParaRPr lang="en-US" dirty="0">
              <a:cs typeface="B Nazanin" panose="00000400000000000000" pitchFamily="2" charset="-78"/>
            </a:endParaRPr>
          </a:p>
        </p:txBody>
      </p:sp>
    </p:spTree>
    <p:extLst>
      <p:ext uri="{BB962C8B-B14F-4D97-AF65-F5344CB8AC3E}">
        <p14:creationId xmlns:p14="http://schemas.microsoft.com/office/powerpoint/2010/main" val="2003961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ADNI </a:t>
            </a:r>
            <a:r>
              <a:rPr lang="fa-IR" b="1" dirty="0">
                <a:solidFill>
                  <a:schemeClr val="accent3">
                    <a:lumMod val="40000"/>
                    <a:lumOff val="60000"/>
                  </a:schemeClr>
                </a:solidFill>
                <a:effectLst/>
                <a:cs typeface="B Nazanin" panose="00000400000000000000" pitchFamily="2" charset="-78"/>
              </a:rPr>
              <a:t>مجموعه‌ای پیچیده و منحصربه‌فرد از داده‌ها، تصویربرداری و نمونه‌های زیستی است که به‌صورت طولی از افراد با فنوتیپ دقیق جمع‌آوری شده‌اند. پتانسیل عظیمی برای اکتشافات مهم در زمینه تحقیقات آلزایمر دارد. نمونه‌های زیستی به‌عنوان منبع ارزشمندی برای تکرار یافته‌های مهم جدید و اعتبارسنجی بیومارکرهای جدید عمل می‌کنند.</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نمونه های زیستی مانند مواد ژنتیکی، خون، پلاسما، سرم، ادرار، بافت مغز و مایع مغزی نخاعی جمع آوری شده از شرکت کنندگان </a:t>
            </a:r>
            <a:r>
              <a:rPr lang="en-US" b="1" dirty="0">
                <a:solidFill>
                  <a:schemeClr val="accent3">
                    <a:lumMod val="40000"/>
                    <a:lumOff val="60000"/>
                  </a:schemeClr>
                </a:solidFill>
                <a:effectLst/>
                <a:cs typeface="B Nazanin" panose="00000400000000000000" pitchFamily="2" charset="-78"/>
              </a:rPr>
              <a:t>ADNI </a:t>
            </a:r>
            <a:r>
              <a:rPr lang="fa-IR" b="1" dirty="0">
                <a:solidFill>
                  <a:schemeClr val="accent3">
                    <a:lumMod val="40000"/>
                    <a:lumOff val="60000"/>
                  </a:schemeClr>
                </a:solidFill>
                <a:effectLst/>
                <a:cs typeface="B Nazanin" panose="00000400000000000000" pitchFamily="2" charset="-78"/>
              </a:rPr>
              <a:t>از طریق </a:t>
            </a:r>
            <a:r>
              <a:rPr lang="en-US" b="1" dirty="0">
                <a:solidFill>
                  <a:schemeClr val="accent3">
                    <a:lumMod val="40000"/>
                    <a:lumOff val="60000"/>
                  </a:schemeClr>
                </a:solidFill>
                <a:effectLst/>
                <a:cs typeface="B Nazanin" panose="00000400000000000000" pitchFamily="2" charset="-78"/>
              </a:rPr>
              <a:t>ADNI </a:t>
            </a:r>
            <a:r>
              <a:rPr lang="fa-IR" b="1" dirty="0">
                <a:solidFill>
                  <a:schemeClr val="accent3">
                    <a:lumMod val="40000"/>
                    <a:lumOff val="60000"/>
                  </a:schemeClr>
                </a:solidFill>
                <a:effectLst/>
                <a:cs typeface="B Nazanin" panose="00000400000000000000" pitchFamily="2" charset="-78"/>
              </a:rPr>
              <a:t>در دسترس هستند و توسط کمیته بررسی تخصیص منابع </a:t>
            </a:r>
            <a:r>
              <a:rPr lang="en-US" b="1" dirty="0">
                <a:solidFill>
                  <a:schemeClr val="accent3">
                    <a:lumMod val="40000"/>
                    <a:lumOff val="60000"/>
                  </a:schemeClr>
                </a:solidFill>
                <a:effectLst/>
                <a:cs typeface="B Nazanin" panose="00000400000000000000" pitchFamily="2" charset="-78"/>
              </a:rPr>
              <a:t>RARC </a:t>
            </a:r>
            <a:r>
              <a:rPr lang="fa-IR" b="1" dirty="0">
                <a:solidFill>
                  <a:schemeClr val="accent3">
                    <a:lumMod val="40000"/>
                    <a:lumOff val="60000"/>
                  </a:schemeClr>
                </a:solidFill>
                <a:effectLst/>
                <a:cs typeface="B Nazanin" panose="00000400000000000000" pitchFamily="2" charset="-78"/>
              </a:rPr>
              <a:t>یا کمیته بررسی نمونه زیستی </a:t>
            </a:r>
            <a:r>
              <a:rPr lang="en-US" b="1" dirty="0">
                <a:solidFill>
                  <a:schemeClr val="accent3">
                    <a:lumMod val="40000"/>
                    <a:lumOff val="60000"/>
                  </a:schemeClr>
                </a:solidFill>
                <a:effectLst/>
                <a:cs typeface="B Nazanin" panose="00000400000000000000" pitchFamily="2" charset="-78"/>
              </a:rPr>
              <a:t>BRC </a:t>
            </a:r>
            <a:r>
              <a:rPr lang="fa-IR" b="1" dirty="0">
                <a:solidFill>
                  <a:schemeClr val="accent3">
                    <a:lumMod val="40000"/>
                    <a:lumOff val="60000"/>
                  </a:schemeClr>
                </a:solidFill>
                <a:effectLst/>
                <a:cs typeface="B Nazanin" panose="00000400000000000000" pitchFamily="2" charset="-78"/>
              </a:rPr>
              <a:t>مدیریت می شوند.</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2"/>
              </a:rPr>
              <a:t>https://adni.loni.usc.edu/data-samples/access-data/#:~:text=ADNI%20is%20a%20complex%20and,the%20field%20of%20Alzheimer's%20research</a:t>
            </a:r>
            <a:r>
              <a:rPr lang="en-US" b="1" dirty="0">
                <a:solidFill>
                  <a:schemeClr val="accent3">
                    <a:lumMod val="40000"/>
                    <a:lumOff val="60000"/>
                  </a:schemeClr>
                </a:solidFill>
                <a:effectLst/>
                <a:cs typeface="B Nazanin" panose="00000400000000000000" pitchFamily="2" charset="-78"/>
              </a:rPr>
              <a:t>.</a:t>
            </a: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3"/>
              </a:rPr>
              <a:t>https://pubmed.ncbi.nlm.nih.gov/27688597/</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https://gcris.ieu.edu.tr/bitstream/20.500.14365/2007/1/2007.pdf</a:t>
            </a: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78539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All of Us database</a:t>
            </a:r>
            <a:r>
              <a:rPr lang="fa-IR" b="1" dirty="0">
                <a:solidFill>
                  <a:schemeClr val="accent3">
                    <a:lumMod val="40000"/>
                    <a:lumOff val="60000"/>
                  </a:schemeClr>
                </a:solidFill>
                <a:effectLst/>
                <a:cs typeface="B Nazanin" panose="00000400000000000000" pitchFamily="2" charset="-78"/>
              </a:rPr>
              <a:t> مجموعه داده منحصر به فرد در </a:t>
            </a:r>
            <a:r>
              <a:rPr lang="en-US" b="1" dirty="0">
                <a:solidFill>
                  <a:schemeClr val="accent3">
                    <a:lumMod val="40000"/>
                    <a:lumOff val="60000"/>
                  </a:schemeClr>
                </a:solidFill>
                <a:effectLst/>
                <a:cs typeface="B Nazanin" panose="00000400000000000000" pitchFamily="2" charset="-78"/>
              </a:rPr>
              <a:t>Researcher Workbench، </a:t>
            </a:r>
            <a:r>
              <a:rPr lang="fa-IR" b="1" dirty="0">
                <a:solidFill>
                  <a:schemeClr val="accent3">
                    <a:lumMod val="40000"/>
                    <a:lumOff val="60000"/>
                  </a:schemeClr>
                </a:solidFill>
                <a:effectLst/>
                <a:cs typeface="B Nazanin" panose="00000400000000000000" pitchFamily="2" charset="-78"/>
              </a:rPr>
              <a:t>یک پلت فرم امن و مبتنی بر ابر است. محققان ثبت‌شده می‌توانند به داده‌های بررسی‌ها، آنالیزهای ژنومی، سوابق سلامت الکترونیکی، اندازه‌گیری‌های فیزیکی و ابزارهای پوشیدنی دسترسی داشته باشند تا طیف کاملی از عوامل مؤثر بر سلامت و بیماری را مطالعه کنند.</a:t>
            </a:r>
          </a:p>
          <a:p>
            <a:pPr algn="just" rtl="1">
              <a:lnSpc>
                <a:spcPct val="150000"/>
              </a:lnSpc>
            </a:pPr>
            <a:r>
              <a:rPr lang="en-US" b="1" dirty="0">
                <a:solidFill>
                  <a:schemeClr val="accent3">
                    <a:lumMod val="40000"/>
                    <a:lumOff val="60000"/>
                  </a:schemeClr>
                </a:solidFill>
                <a:effectLst/>
                <a:cs typeface="B Nazanin" panose="00000400000000000000" pitchFamily="2" charset="-78"/>
              </a:rPr>
              <a:t>https://allofus.nih.gov/</a:t>
            </a: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3431192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66CC"/>
                </a:solidFill>
                <a:cs typeface="B Nazanin" panose="00000400000000000000" pitchFamily="2" charset="-78"/>
              </a:rPr>
              <a:t>مجموعه داده های </a:t>
            </a:r>
            <a:r>
              <a:rPr lang="en-US" dirty="0">
                <a:solidFill>
                  <a:srgbClr val="FF66CC"/>
                </a:solidFill>
                <a:cs typeface="B Nazanin" panose="00000400000000000000" pitchFamily="2" charset="-78"/>
              </a:rPr>
              <a:t>Question answering</a:t>
            </a: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rgbClr val="FFCCFF"/>
                </a:solidFill>
                <a:effectLst/>
                <a:cs typeface="B Nazanin" panose="00000400000000000000" pitchFamily="2" charset="-78"/>
              </a:rPr>
              <a:t>Task Synergy </a:t>
            </a:r>
            <a:r>
              <a:rPr lang="fa-IR" b="1" dirty="0">
                <a:solidFill>
                  <a:srgbClr val="FFCCFF"/>
                </a:solidFill>
                <a:effectLst/>
                <a:cs typeface="B Nazanin" panose="00000400000000000000" pitchFamily="2" charset="-78"/>
              </a:rPr>
              <a:t>از مجموعه داده‌های معیار تست‌های زیست‌پزشکی برای ایجاد مسائلی مانند </a:t>
            </a:r>
            <a:r>
              <a:rPr lang="en-US" b="1" dirty="0">
                <a:solidFill>
                  <a:srgbClr val="FFCCFF"/>
                </a:solidFill>
                <a:effectLst/>
                <a:cs typeface="B Nazanin" panose="00000400000000000000" pitchFamily="2" charset="-78"/>
              </a:rPr>
              <a:t>COVID-19 </a:t>
            </a:r>
            <a:r>
              <a:rPr lang="fa-IR" b="1" dirty="0">
                <a:solidFill>
                  <a:srgbClr val="FFCCFF"/>
                </a:solidFill>
                <a:effectLst/>
                <a:cs typeface="B Nazanin" panose="00000400000000000000" pitchFamily="2" charset="-78"/>
              </a:rPr>
              <a:t>به زبان انگلیسی استفاده می‌کند.</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شرکت‌کنندگان باید به هر سوال آزمون با مقالات مرتبط (به زبان انگلیسی، از مخازن مقالات تعیین‌شده)، تکه‌های مرتبط (از مقالات مربوطه)، پاسخ‌های دقیق پاسخ دهند. تمام سوالات توسط کارشناسان زیست پزشکی از سراسر اروپا ساخته و ارزیابی می شوند.</a:t>
            </a:r>
          </a:p>
          <a:p>
            <a:pPr algn="just" rtl="1">
              <a:lnSpc>
                <a:spcPct val="150000"/>
              </a:lnSpc>
            </a:pPr>
            <a:r>
              <a:rPr lang="en-US" b="1" dirty="0">
                <a:solidFill>
                  <a:srgbClr val="FFCCFF"/>
                </a:solidFill>
                <a:effectLst/>
                <a:cs typeface="B Nazanin" panose="00000400000000000000" pitchFamily="2" charset="-78"/>
              </a:rPr>
              <a:t>http://bioasq.org/participate/challenges</a:t>
            </a:r>
            <a:endParaRPr lang="fa-IR" b="1" dirty="0">
              <a:solidFill>
                <a:srgbClr val="FFCCFF"/>
              </a:solidFill>
              <a:effectLst/>
              <a:cs typeface="B Nazanin" panose="00000400000000000000" pitchFamily="2" charset="-78"/>
            </a:endParaRPr>
          </a:p>
        </p:txBody>
      </p:sp>
    </p:spTree>
    <p:extLst>
      <p:ext uri="{BB962C8B-B14F-4D97-AF65-F5344CB8AC3E}">
        <p14:creationId xmlns:p14="http://schemas.microsoft.com/office/powerpoint/2010/main" val="248629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66CC"/>
                </a:solidFill>
                <a:cs typeface="B Nazanin" panose="00000400000000000000" pitchFamily="2" charset="-78"/>
              </a:rPr>
              <a:t>مجموعه داده های </a:t>
            </a:r>
            <a:r>
              <a:rPr lang="en-US" dirty="0">
                <a:solidFill>
                  <a:srgbClr val="FF66CC"/>
                </a:solidFill>
                <a:cs typeface="B Nazanin" panose="00000400000000000000" pitchFamily="2" charset="-78"/>
              </a:rPr>
              <a:t>Question answering</a:t>
            </a: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fa-IR" b="1" dirty="0">
                <a:solidFill>
                  <a:srgbClr val="FFCCFF"/>
                </a:solidFill>
                <a:effectLst/>
                <a:cs typeface="B Nazanin" panose="00000400000000000000" pitchFamily="2" charset="-78"/>
              </a:rPr>
              <a:t>در پاسخ به همه‌گیری کووید-19، ردیابی پرسش‌های اپیدمی </a:t>
            </a:r>
            <a:r>
              <a:rPr lang="en-US" b="1" dirty="0">
                <a:solidFill>
                  <a:srgbClr val="FFCCFF"/>
                </a:solidFill>
                <a:effectLst/>
                <a:cs typeface="B Nazanin" panose="00000400000000000000" pitchFamily="2" charset="-78"/>
              </a:rPr>
              <a:t>EPIC-QA </a:t>
            </a:r>
            <a:r>
              <a:rPr lang="fa-IR" b="1" dirty="0">
                <a:solidFill>
                  <a:srgbClr val="FFCCFF"/>
                </a:solidFill>
                <a:effectLst/>
                <a:cs typeface="B Nazanin" panose="00000400000000000000" pitchFamily="2" charset="-78"/>
              </a:rPr>
              <a:t>تیم‌ها را به چالش می‌کشد تا سیستم‌هایی ایجاد کنند که قادر به پاسخگویی خودکار به سؤالات تک‌تک در مورد بیماری کووید-19، ویروس عامل آن </a:t>
            </a:r>
            <a:r>
              <a:rPr lang="en-US" b="1" dirty="0">
                <a:solidFill>
                  <a:srgbClr val="FFCCFF"/>
                </a:solidFill>
                <a:effectLst/>
                <a:cs typeface="B Nazanin" panose="00000400000000000000" pitchFamily="2" charset="-78"/>
              </a:rPr>
              <a:t>SARS-CoV-2، </a:t>
            </a:r>
            <a:r>
              <a:rPr lang="fa-IR" b="1" dirty="0">
                <a:solidFill>
                  <a:srgbClr val="FFCCFF"/>
                </a:solidFill>
                <a:effectLst/>
                <a:cs typeface="B Nazanin" panose="00000400000000000000" pitchFamily="2" charset="-78"/>
              </a:rPr>
              <a:t>کروناویروس مرتبط باشند.</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افزایش سریع ادبیات کرونا و دستورالعمل‌های در حال تحول در مورد واکنش جامعه، بار چالش‌برانگیزی را نه تنها برای جوامع علمی و پزشکی، بلکه برای عموم مردم ایجاد می‌کند تا از آخرین پیشرفت‌ها به‌روز بمانند. در نتیجه، هدف این مسیر ارزیابی توانایی سیستم‌ها در ارائه پاسخ‌های به موقع و دقیق در سطح متخصص همانطور که توسط جوامع علمی و پزشکی انتظار می‌رود و همچنین پاسخ‌هایی به زبان مصرف‌کننده برای عموم مردم است.</a:t>
            </a:r>
            <a:endParaRPr lang="en-US" b="1" dirty="0">
              <a:solidFill>
                <a:srgbClr val="FFCCFF"/>
              </a:solidFill>
              <a:effectLst/>
              <a:cs typeface="B Nazanin" panose="00000400000000000000" pitchFamily="2" charset="-78"/>
            </a:endParaRPr>
          </a:p>
          <a:p>
            <a:pPr algn="just" rtl="1">
              <a:lnSpc>
                <a:spcPct val="150000"/>
              </a:lnSpc>
            </a:pPr>
            <a:r>
              <a:rPr lang="en-US" b="1" dirty="0">
                <a:solidFill>
                  <a:srgbClr val="FFCCFF"/>
                </a:solidFill>
                <a:effectLst/>
                <a:cs typeface="B Nazanin" panose="00000400000000000000" pitchFamily="2" charset="-78"/>
              </a:rPr>
              <a:t>https://bionlp.nlm.nih.gov/epic_qa/</a:t>
            </a:r>
            <a:endParaRPr lang="fa-IR" b="1" dirty="0">
              <a:solidFill>
                <a:srgbClr val="FFCCFF"/>
              </a:solidFill>
              <a:effectLst/>
              <a:cs typeface="B Nazanin" panose="00000400000000000000" pitchFamily="2" charset="-78"/>
            </a:endParaRPr>
          </a:p>
        </p:txBody>
      </p:sp>
    </p:spTree>
    <p:extLst>
      <p:ext uri="{BB962C8B-B14F-4D97-AF65-F5344CB8AC3E}">
        <p14:creationId xmlns:p14="http://schemas.microsoft.com/office/powerpoint/2010/main" val="721049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66CC"/>
                </a:solidFill>
                <a:cs typeface="B Nazanin" panose="00000400000000000000" pitchFamily="2" charset="-78"/>
              </a:rPr>
              <a:t>مجموعه داده های </a:t>
            </a:r>
            <a:r>
              <a:rPr lang="en-US" dirty="0">
                <a:solidFill>
                  <a:srgbClr val="FF66CC"/>
                </a:solidFill>
                <a:cs typeface="B Nazanin" panose="00000400000000000000" pitchFamily="2" charset="-78"/>
              </a:rPr>
              <a:t>Question answering</a:t>
            </a: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err="1">
                <a:solidFill>
                  <a:srgbClr val="FFCCFF"/>
                </a:solidFill>
                <a:effectLst/>
                <a:cs typeface="B Nazanin" panose="00000400000000000000" pitchFamily="2" charset="-78"/>
              </a:rPr>
              <a:t>MedQuAD</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شامل 47,457 جفت پرسش و پاسخ پزشکی است که از 12 وب سایت </a:t>
            </a:r>
            <a:r>
              <a:rPr lang="en-US" b="1" dirty="0">
                <a:solidFill>
                  <a:srgbClr val="FFCCFF"/>
                </a:solidFill>
                <a:effectLst/>
                <a:cs typeface="B Nazanin" panose="00000400000000000000" pitchFamily="2" charset="-78"/>
              </a:rPr>
              <a:t>NIH</a:t>
            </a:r>
            <a:r>
              <a:rPr lang="fa-IR" b="1" dirty="0">
                <a:solidFill>
                  <a:srgbClr val="FFCCFF"/>
                </a:solidFill>
                <a:effectLst/>
                <a:cs typeface="B Nazanin" panose="00000400000000000000" pitchFamily="2" charset="-78"/>
              </a:rPr>
              <a:t>  </a:t>
            </a:r>
            <a:r>
              <a:rPr lang="en-US" b="1" dirty="0">
                <a:solidFill>
                  <a:srgbClr val="FFCCFF"/>
                </a:solidFill>
                <a:effectLst/>
                <a:cs typeface="B Nazanin" panose="00000400000000000000" pitchFamily="2" charset="-78"/>
              </a:rPr>
              <a:t>(cancer.gov, niddk.nih.gov, GARD, MedlinePlus Health Topics)</a:t>
            </a:r>
            <a:r>
              <a:rPr lang="fa-IR" b="1" dirty="0">
                <a:solidFill>
                  <a:srgbClr val="FFCCFF"/>
                </a:solidFill>
                <a:effectLst/>
                <a:cs typeface="B Nazanin" panose="00000400000000000000" pitchFamily="2" charset="-78"/>
              </a:rPr>
              <a:t> این مجموعه 37 نوع سوال (مانند درمان، تشخیص، عوارض جانبی) مرتبط با بیماری‌ها، داروها و سایر نهادهای پزشکی مانند آزمایش‌ها را پوشش می‌دهد.</a:t>
            </a:r>
          </a:p>
          <a:p>
            <a:pPr algn="just" rtl="1">
              <a:lnSpc>
                <a:spcPct val="150000"/>
              </a:lnSpc>
            </a:pPr>
            <a:r>
              <a:rPr lang="en-US" b="1" dirty="0">
                <a:solidFill>
                  <a:srgbClr val="FFCCFF"/>
                </a:solidFill>
                <a:effectLst/>
                <a:cs typeface="B Nazanin" panose="00000400000000000000" pitchFamily="2" charset="-78"/>
              </a:rPr>
              <a:t>https://github.com/abachaa/MedQuAD</a:t>
            </a:r>
            <a:endParaRPr lang="fa-IR" b="1" dirty="0">
              <a:solidFill>
                <a:srgbClr val="FFCCFF"/>
              </a:solidFill>
              <a:effectLst/>
              <a:cs typeface="B Nazanin" panose="00000400000000000000" pitchFamily="2" charset="-78"/>
            </a:endParaRPr>
          </a:p>
        </p:txBody>
      </p:sp>
    </p:spTree>
    <p:extLst>
      <p:ext uri="{BB962C8B-B14F-4D97-AF65-F5344CB8AC3E}">
        <p14:creationId xmlns:p14="http://schemas.microsoft.com/office/powerpoint/2010/main" val="2056547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66CC"/>
                </a:solidFill>
                <a:cs typeface="B Nazanin" panose="00000400000000000000" pitchFamily="2" charset="-78"/>
              </a:rPr>
              <a:t>مجموعه داده های </a:t>
            </a:r>
            <a:r>
              <a:rPr lang="en-US" dirty="0">
                <a:solidFill>
                  <a:srgbClr val="FF66CC"/>
                </a:solidFill>
                <a:cs typeface="B Nazanin" panose="00000400000000000000" pitchFamily="2" charset="-78"/>
              </a:rPr>
              <a:t>Question answering</a:t>
            </a: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fa-IR" b="1" dirty="0">
                <a:solidFill>
                  <a:srgbClr val="FFCCFF"/>
                </a:solidFill>
                <a:effectLst/>
                <a:cs typeface="B Nazanin" panose="00000400000000000000" pitchFamily="2" charset="-78"/>
              </a:rPr>
              <a:t>در این کار، محققان با ایجاد یک مجموعه داده در مقیاس بزرگ، </a:t>
            </a:r>
            <a:r>
              <a:rPr lang="en-US" b="1" dirty="0" err="1">
                <a:solidFill>
                  <a:srgbClr val="FFCCFF"/>
                </a:solidFill>
                <a:effectLst/>
                <a:cs typeface="B Nazanin" panose="00000400000000000000" pitchFamily="2" charset="-78"/>
              </a:rPr>
              <a:t>emrQA</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با استفاده از یک چارچوب تولید نیمه خودکار جدید که حداقل مشارکت متخصص را امکان‌پذیر می‌کند و حاشیه‌نویسی‌های موجود را مجدداً هدف قرار می‌دهد، به فقدان هر مجموعه پاسخگویی به سؤالات </a:t>
            </a:r>
            <a:r>
              <a:rPr lang="en-US" b="1" dirty="0">
                <a:solidFill>
                  <a:srgbClr val="FFCCFF"/>
                </a:solidFill>
                <a:effectLst/>
                <a:cs typeface="B Nazanin" panose="00000400000000000000" pitchFamily="2" charset="-78"/>
              </a:rPr>
              <a:t>EMR (QA) </a:t>
            </a:r>
            <a:r>
              <a:rPr lang="fa-IR" b="1" dirty="0">
                <a:solidFill>
                  <a:srgbClr val="FFCCFF"/>
                </a:solidFill>
                <a:effectLst/>
                <a:cs typeface="B Nazanin" panose="00000400000000000000" pitchFamily="2" charset="-78"/>
              </a:rPr>
              <a:t>در دسترس عموم می‌پردازیم. برای سایر وظایف </a:t>
            </a:r>
            <a:r>
              <a:rPr lang="en-US" b="1" dirty="0">
                <a:solidFill>
                  <a:srgbClr val="FFCCFF"/>
                </a:solidFill>
                <a:effectLst/>
                <a:cs typeface="B Nazanin" panose="00000400000000000000" pitchFamily="2" charset="-78"/>
              </a:rPr>
              <a:t>NLP </a:t>
            </a:r>
            <a:r>
              <a:rPr lang="fa-IR" b="1" dirty="0">
                <a:solidFill>
                  <a:srgbClr val="FFCCFF"/>
                </a:solidFill>
                <a:effectLst/>
                <a:cs typeface="B Nazanin" panose="00000400000000000000" pitchFamily="2" charset="-78"/>
              </a:rPr>
              <a:t>بالینی برای خلاصه کردن فرآیند تولید: (1) ما سؤالات را از متخصصان جمع آوری می کنیم (2) آنها را با جایگزین کردن موجودیت ها با متغیرهایی به قالب تبدیل می کنیم (3) متخصص الگوها را با قالب های فرم منطقی حاشیه نویسی می کند و سپس (4) از حاشیه نویسی از وظایف </a:t>
            </a:r>
            <a:r>
              <a:rPr lang="en-US" b="1" dirty="0">
                <a:solidFill>
                  <a:srgbClr val="FFCCFF"/>
                </a:solidFill>
                <a:effectLst/>
                <a:cs typeface="B Nazanin" panose="00000400000000000000" pitchFamily="2" charset="-78"/>
              </a:rPr>
              <a:t>NLP </a:t>
            </a:r>
            <a:r>
              <a:rPr lang="fa-IR" b="1" dirty="0">
                <a:solidFill>
                  <a:srgbClr val="FFCCFF"/>
                </a:solidFill>
                <a:effectLst/>
                <a:cs typeface="B Nazanin" panose="00000400000000000000" pitchFamily="2" charset="-78"/>
              </a:rPr>
              <a:t>موجود استفاده می کند ( بر اساس اطلاعات در اشکال منطقی) برای پر کردن مکان‌ها در قالب‌ها و ایجاد پاسخ.</a:t>
            </a:r>
          </a:p>
          <a:p>
            <a:pPr algn="just" rtl="1">
              <a:lnSpc>
                <a:spcPct val="150000"/>
              </a:lnSpc>
            </a:pPr>
            <a:r>
              <a:rPr lang="en-US" b="1" dirty="0">
                <a:solidFill>
                  <a:srgbClr val="FFCCFF"/>
                </a:solidFill>
                <a:effectLst/>
                <a:cs typeface="B Nazanin" panose="00000400000000000000" pitchFamily="2" charset="-78"/>
              </a:rPr>
              <a:t>https://github.com/panushri25/emrQA?tab=readme-ov-file</a:t>
            </a:r>
            <a:endParaRPr lang="fa-IR" b="1" dirty="0">
              <a:solidFill>
                <a:srgbClr val="FFCCFF"/>
              </a:solidFill>
              <a:effectLst/>
              <a:cs typeface="B Nazanin" panose="00000400000000000000" pitchFamily="2" charset="-78"/>
            </a:endParaRPr>
          </a:p>
        </p:txBody>
      </p:sp>
    </p:spTree>
    <p:extLst>
      <p:ext uri="{BB962C8B-B14F-4D97-AF65-F5344CB8AC3E}">
        <p14:creationId xmlns:p14="http://schemas.microsoft.com/office/powerpoint/2010/main" val="172441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66CC"/>
                </a:solidFill>
                <a:cs typeface="B Nazanin" panose="00000400000000000000" pitchFamily="2" charset="-78"/>
              </a:rPr>
              <a:t>مجموعه داده های </a:t>
            </a:r>
            <a:r>
              <a:rPr lang="en-US" dirty="0">
                <a:solidFill>
                  <a:srgbClr val="FF66CC"/>
                </a:solidFill>
                <a:cs typeface="B Nazanin" panose="00000400000000000000" pitchFamily="2" charset="-78"/>
              </a:rPr>
              <a:t>Question answering</a:t>
            </a: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598368"/>
          </a:xfrm>
        </p:spPr>
        <p:txBody>
          <a:bodyPr>
            <a:normAutofit/>
          </a:bodyPr>
          <a:lstStyle/>
          <a:p>
            <a:pPr algn="just" rtl="1">
              <a:lnSpc>
                <a:spcPct val="150000"/>
              </a:lnSpc>
            </a:pPr>
            <a:r>
              <a:rPr lang="en-US" b="1" dirty="0" err="1">
                <a:solidFill>
                  <a:srgbClr val="FFCCFF"/>
                </a:solidFill>
                <a:effectLst/>
                <a:cs typeface="B Nazanin" panose="00000400000000000000" pitchFamily="2" charset="-78"/>
              </a:rPr>
              <a:t>MedMCQA</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یک مجموعه داده پاسخگویی به سؤالات چند گزینه ای (</a:t>
            </a:r>
            <a:r>
              <a:rPr lang="en-US" b="1" dirty="0">
                <a:solidFill>
                  <a:srgbClr val="FFCCFF"/>
                </a:solidFill>
                <a:effectLst/>
                <a:cs typeface="B Nazanin" panose="00000400000000000000" pitchFamily="2" charset="-78"/>
              </a:rPr>
              <a:t>MCQA) </a:t>
            </a:r>
            <a:r>
              <a:rPr lang="fa-IR" b="1" dirty="0">
                <a:solidFill>
                  <a:srgbClr val="FFCCFF"/>
                </a:solidFill>
                <a:effectLst/>
                <a:cs typeface="B Nazanin" panose="00000400000000000000" pitchFamily="2" charset="-78"/>
              </a:rPr>
              <a:t>در مقیاس بزرگ است که برای پاسخگویی به سؤالات کنکور پزشکی در دنیای واقعی طراحی شده است.</a:t>
            </a:r>
            <a:r>
              <a:rPr lang="en-US" b="1" dirty="0" err="1">
                <a:solidFill>
                  <a:srgbClr val="FFCCFF"/>
                </a:solidFill>
                <a:effectLst/>
                <a:cs typeface="B Nazanin" panose="00000400000000000000" pitchFamily="2" charset="-78"/>
              </a:rPr>
              <a:t>MedMCQA</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دارای بیش از 194 هزار </a:t>
            </a:r>
            <a:r>
              <a:rPr lang="en-US" b="1" dirty="0">
                <a:solidFill>
                  <a:srgbClr val="FFCCFF"/>
                </a:solidFill>
                <a:effectLst/>
                <a:cs typeface="B Nazanin" panose="00000400000000000000" pitchFamily="2" charset="-78"/>
              </a:rPr>
              <a:t>MCQ </a:t>
            </a:r>
            <a:r>
              <a:rPr lang="fa-IR" b="1" dirty="0">
                <a:solidFill>
                  <a:srgbClr val="FFCCFF"/>
                </a:solidFill>
                <a:effectLst/>
                <a:cs typeface="B Nazanin" panose="00000400000000000000" pitchFamily="2" charset="-78"/>
              </a:rPr>
              <a:t>آزمون ورودی </a:t>
            </a:r>
            <a:r>
              <a:rPr lang="en-US" b="1" dirty="0">
                <a:solidFill>
                  <a:srgbClr val="FFCCFF"/>
                </a:solidFill>
                <a:effectLst/>
                <a:cs typeface="B Nazanin" panose="00000400000000000000" pitchFamily="2" charset="-78"/>
              </a:rPr>
              <a:t>AIIMS </a:t>
            </a:r>
            <a:r>
              <a:rPr lang="fa-IR" b="1" dirty="0">
                <a:solidFill>
                  <a:srgbClr val="FFCCFF"/>
                </a:solidFill>
                <a:effectLst/>
                <a:cs typeface="B Nazanin" panose="00000400000000000000" pitchFamily="2" charset="-78"/>
              </a:rPr>
              <a:t>و </a:t>
            </a:r>
            <a:r>
              <a:rPr lang="en-US" b="1" dirty="0">
                <a:solidFill>
                  <a:srgbClr val="FFCCFF"/>
                </a:solidFill>
                <a:effectLst/>
                <a:cs typeface="B Nazanin" panose="00000400000000000000" pitchFamily="2" charset="-78"/>
              </a:rPr>
              <a:t>NEET PG </a:t>
            </a:r>
            <a:r>
              <a:rPr lang="fa-IR" b="1" dirty="0">
                <a:solidFill>
                  <a:srgbClr val="FFCCFF"/>
                </a:solidFill>
                <a:effectLst/>
                <a:cs typeface="B Nazanin" panose="00000400000000000000" pitchFamily="2" charset="-78"/>
              </a:rPr>
              <a:t>با کیفیت بالا است که 2.4 هزار موضوع مراقبت های بهداشتی را پوشش می دهد و 21 موضوع پزشکی با طول توکن متوسط ​​12.77 و تنوع موضوعی بالا جمع آوری شده است.هر نمونه حاوی یک سوال، پاسخ(های) صحیح و گزینه های دیگری است که نیاز به درک زبان عمیق تری دارد زیرا بیش از 10 توانایی استدلال یک مدل را در طیف گسترده ای از موضوعات و موضوعات پزشکی آزمایش می کند. توضیح مفصل راه حل به همراه اطلاعات فوق در این تحقیق ارائه شده است.</a:t>
            </a:r>
            <a:r>
              <a:rPr lang="en-US" b="1" dirty="0" err="1">
                <a:solidFill>
                  <a:srgbClr val="FFCCFF"/>
                </a:solidFill>
                <a:effectLst/>
                <a:cs typeface="B Nazanin" panose="00000400000000000000" pitchFamily="2" charset="-78"/>
              </a:rPr>
              <a:t>MedMCQA</a:t>
            </a:r>
            <a:r>
              <a:rPr lang="en-US" b="1" dirty="0">
                <a:solidFill>
                  <a:srgbClr val="FFCCFF"/>
                </a:solidFill>
                <a:effectLst/>
                <a:cs typeface="B Nazanin" panose="00000400000000000000" pitchFamily="2" charset="-78"/>
              </a:rPr>
              <a:t> </a:t>
            </a:r>
            <a:r>
              <a:rPr lang="fa-IR" b="1" dirty="0">
                <a:solidFill>
                  <a:srgbClr val="FFCCFF"/>
                </a:solidFill>
                <a:effectLst/>
                <a:cs typeface="B Nazanin" panose="00000400000000000000" pitchFamily="2" charset="-78"/>
              </a:rPr>
              <a:t>یک مجموعه داده منبع باز برای جامعه پردازش زبان طبیعی فراهم می کند. انتظار می رود که این مجموعه داده تحقیقات آینده را برای دستیابی به سیستم های </a:t>
            </a:r>
            <a:r>
              <a:rPr lang="en-US" b="1" dirty="0">
                <a:solidFill>
                  <a:srgbClr val="FFCCFF"/>
                </a:solidFill>
                <a:effectLst/>
                <a:cs typeface="B Nazanin" panose="00000400000000000000" pitchFamily="2" charset="-78"/>
              </a:rPr>
              <a:t>QA </a:t>
            </a:r>
            <a:r>
              <a:rPr lang="fa-IR" b="1" dirty="0">
                <a:solidFill>
                  <a:srgbClr val="FFCCFF"/>
                </a:solidFill>
                <a:effectLst/>
                <a:cs typeface="B Nazanin" panose="00000400000000000000" pitchFamily="2" charset="-78"/>
              </a:rPr>
              <a:t>بهتر تسهیل کند. مجموعه داده شامل سوالاتی در مورد موضوعات زیر است:بیهوشی،آناتومی،بیوشیمی،دندان پزشکی،گوش و حلق و بینی،پزشکی قانونی ،زنان و زایمان ،دارو،میکروبیولوژی،چشم پزشکی،ارتوپدی،آسيب شناسي،اطفال،فارماکولوژی،فیزیولوژی،روانپزشکی،رادیولوژی،پوستپ،زشکی پیشگیری و اجتماعی،عمل جراحی</a:t>
            </a:r>
          </a:p>
          <a:p>
            <a:pPr algn="just" rtl="1">
              <a:lnSpc>
                <a:spcPct val="150000"/>
              </a:lnSpc>
            </a:pPr>
            <a:r>
              <a:rPr lang="en-US" b="1" dirty="0">
                <a:solidFill>
                  <a:srgbClr val="FFCCFF"/>
                </a:solidFill>
                <a:effectLst/>
                <a:cs typeface="B Nazanin" panose="00000400000000000000" pitchFamily="2" charset="-78"/>
              </a:rPr>
              <a:t>https://github.com/medmcqa/medmcqa</a:t>
            </a:r>
            <a:endParaRPr lang="fa-IR" b="1" dirty="0">
              <a:solidFill>
                <a:srgbClr val="FFCCFF"/>
              </a:solidFill>
              <a:effectLst/>
              <a:cs typeface="B Nazanin" panose="00000400000000000000" pitchFamily="2" charset="-78"/>
            </a:endParaRPr>
          </a:p>
        </p:txBody>
      </p:sp>
    </p:spTree>
    <p:extLst>
      <p:ext uri="{BB962C8B-B14F-4D97-AF65-F5344CB8AC3E}">
        <p14:creationId xmlns:p14="http://schemas.microsoft.com/office/powerpoint/2010/main" val="3089336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FF66"/>
                </a:solidFill>
                <a:cs typeface="B Nazanin" panose="00000400000000000000" pitchFamily="2" charset="-78"/>
              </a:rPr>
              <a:t>مجموعه داده های گراف دانش پزشکی</a:t>
            </a:r>
            <a:endParaRPr lang="en-US" dirty="0">
              <a:solidFill>
                <a:srgbClr val="FFFF66"/>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523723"/>
          </a:xfrm>
        </p:spPr>
        <p:txBody>
          <a:bodyPr>
            <a:normAutofit fontScale="92500" lnSpcReduction="20000"/>
          </a:bodyPr>
          <a:lstStyle/>
          <a:p>
            <a:pPr algn="just" rtl="1">
              <a:lnSpc>
                <a:spcPct val="150000"/>
              </a:lnSpc>
            </a:pPr>
            <a:r>
              <a:rPr lang="fa-IR" b="1" dirty="0">
                <a:solidFill>
                  <a:srgbClr val="FFFFCC"/>
                </a:solidFill>
                <a:effectLst/>
                <a:cs typeface="B Nazanin" panose="00000400000000000000" pitchFamily="2" charset="-78"/>
              </a:rPr>
              <a:t>مجموعه داده نمودار بیمار-دارو-بیماری </a:t>
            </a:r>
            <a:r>
              <a:rPr lang="en-US" b="1" dirty="0">
                <a:solidFill>
                  <a:srgbClr val="FFFFCC"/>
                </a:solidFill>
                <a:effectLst/>
                <a:cs typeface="B Nazanin" panose="00000400000000000000" pitchFamily="2" charset="-78"/>
              </a:rPr>
              <a:t>PDD </a:t>
            </a:r>
            <a:r>
              <a:rPr lang="fa-IR" b="1" dirty="0">
                <a:solidFill>
                  <a:srgbClr val="FFFFCC"/>
                </a:solidFill>
                <a:effectLst/>
                <a:cs typeface="B Nazanin" panose="00000400000000000000" pitchFamily="2" charset="-78"/>
              </a:rPr>
              <a:t>با استفاده از سوابق پزشکی الکترونیکی </a:t>
            </a:r>
            <a:r>
              <a:rPr lang="en-US" b="1" dirty="0">
                <a:solidFill>
                  <a:srgbClr val="FFFFCC"/>
                </a:solidFill>
                <a:effectLst/>
                <a:cs typeface="B Nazanin" panose="00000400000000000000" pitchFamily="2" charset="-78"/>
              </a:rPr>
              <a:t>EMRS</a:t>
            </a:r>
            <a:r>
              <a:rPr lang="fa-IR" b="1" dirty="0">
                <a:solidFill>
                  <a:srgbClr val="FFFFCC"/>
                </a:solidFill>
                <a:effectLst/>
                <a:cs typeface="B Nazanin" panose="00000400000000000000" pitchFamily="2" charset="-78"/>
              </a:rPr>
              <a:t>و نمودارهای دانش زیست پزشکی. چارچوب جدید برای ساخت نمودار </a:t>
            </a:r>
            <a:r>
              <a:rPr lang="en-US" b="1" dirty="0">
                <a:solidFill>
                  <a:srgbClr val="FFFFCC"/>
                </a:solidFill>
                <a:effectLst/>
                <a:cs typeface="B Nazanin" panose="00000400000000000000" pitchFamily="2" charset="-78"/>
              </a:rPr>
              <a:t>PDD </a:t>
            </a:r>
            <a:r>
              <a:rPr lang="fa-IR" b="1" dirty="0">
                <a:solidFill>
                  <a:srgbClr val="FFFFCC"/>
                </a:solidFill>
                <a:effectLst/>
                <a:cs typeface="B Nazanin" panose="00000400000000000000" pitchFamily="2" charset="-78"/>
              </a:rPr>
              <a:t>در نشریه مرتبط توضیح داده شده است.</a:t>
            </a:r>
            <a:r>
              <a:rPr lang="en-US" b="1" dirty="0">
                <a:solidFill>
                  <a:srgbClr val="FFFFCC"/>
                </a:solidFill>
                <a:effectLst/>
                <a:cs typeface="B Nazanin" panose="00000400000000000000" pitchFamily="2" charset="-78"/>
              </a:rPr>
              <a:t>PDD </a:t>
            </a:r>
            <a:r>
              <a:rPr lang="fa-IR" b="1" dirty="0">
                <a:solidFill>
                  <a:srgbClr val="FFFFCC"/>
                </a:solidFill>
                <a:effectLst/>
                <a:cs typeface="B Nazanin" panose="00000400000000000000" pitchFamily="2" charset="-78"/>
              </a:rPr>
              <a:t>یک نمودار </a:t>
            </a:r>
            <a:r>
              <a:rPr lang="en-US" b="1" dirty="0">
                <a:solidFill>
                  <a:srgbClr val="FFFFCC"/>
                </a:solidFill>
                <a:effectLst/>
                <a:cs typeface="B Nazanin" panose="00000400000000000000" pitchFamily="2" charset="-78"/>
              </a:rPr>
              <a:t>RDF </a:t>
            </a:r>
            <a:r>
              <a:rPr lang="fa-IR" b="1" dirty="0">
                <a:solidFill>
                  <a:srgbClr val="FFFFCC"/>
                </a:solidFill>
                <a:effectLst/>
                <a:cs typeface="B Nazanin" panose="00000400000000000000" pitchFamily="2" charset="-78"/>
              </a:rPr>
              <a:t>متشکل از حقایق </a:t>
            </a:r>
            <a:r>
              <a:rPr lang="en-US" b="1" dirty="0">
                <a:solidFill>
                  <a:srgbClr val="FFFFCC"/>
                </a:solidFill>
                <a:effectLst/>
                <a:cs typeface="B Nazanin" panose="00000400000000000000" pitchFamily="2" charset="-78"/>
              </a:rPr>
              <a:t>PDD </a:t>
            </a:r>
            <a:r>
              <a:rPr lang="fa-IR" b="1" dirty="0">
                <a:solidFill>
                  <a:srgbClr val="FFFFCC"/>
                </a:solidFill>
                <a:effectLst/>
                <a:cs typeface="B Nazanin" panose="00000400000000000000" pitchFamily="2" charset="-78"/>
              </a:rPr>
              <a:t>است، که در آن یک واقعیت </a:t>
            </a:r>
            <a:r>
              <a:rPr lang="en-US" b="1" dirty="0">
                <a:solidFill>
                  <a:srgbClr val="FFFFCC"/>
                </a:solidFill>
                <a:effectLst/>
                <a:cs typeface="B Nazanin" panose="00000400000000000000" pitchFamily="2" charset="-78"/>
              </a:rPr>
              <a:t>PDD </a:t>
            </a:r>
            <a:r>
              <a:rPr lang="fa-IR" b="1" dirty="0">
                <a:solidFill>
                  <a:srgbClr val="FFFFCC"/>
                </a:solidFill>
                <a:effectLst/>
                <a:cs typeface="B Nazanin" panose="00000400000000000000" pitchFamily="2" charset="-78"/>
              </a:rPr>
              <a:t>با یک </a:t>
            </a:r>
            <a:r>
              <a:rPr lang="en-US" b="1" dirty="0">
                <a:solidFill>
                  <a:srgbClr val="FFFFCC"/>
                </a:solidFill>
                <a:effectLst/>
                <a:cs typeface="B Nazanin" panose="00000400000000000000" pitchFamily="2" charset="-78"/>
              </a:rPr>
              <a:t>RDF </a:t>
            </a:r>
            <a:r>
              <a:rPr lang="fa-IR" b="1" dirty="0">
                <a:solidFill>
                  <a:srgbClr val="FFFFCC"/>
                </a:solidFill>
                <a:effectLst/>
                <a:cs typeface="B Nazanin" panose="00000400000000000000" pitchFamily="2" charset="-78"/>
              </a:rPr>
              <a:t>سه‌گانه نشان داده می‌شود که نشان می‌دهد یک بیمار دارو مصرف می‌کند یا بیمار مبتلا به بیماری تشخیص داده شده است. سوابق پزشکی الکترونیکی حاوی داده های پزشکی الکترونیکی چند فرمتی است که از دانش پزشکی فراوانی تشکیل شده است. در مواجهه با علائم بیماران، مراقبان باتجربه تصمیمات پزشکی درستی را بر اساس دانش حرفه ای خود می گیرند که به طور دقیق روابط بین علائم، تشخیص ها و درمان های مربوطه را درک می کند.</a:t>
            </a:r>
            <a:endParaRPr lang="en-US" b="1" dirty="0">
              <a:solidFill>
                <a:srgbClr val="FFFFCC"/>
              </a:solidFill>
              <a:effectLst/>
              <a:cs typeface="B Nazanin" panose="00000400000000000000" pitchFamily="2" charset="-78"/>
            </a:endParaRPr>
          </a:p>
          <a:p>
            <a:pPr algn="just" rtl="1">
              <a:lnSpc>
                <a:spcPct val="150000"/>
              </a:lnSpc>
            </a:pPr>
            <a:r>
              <a:rPr lang="en-US" b="1" dirty="0">
                <a:solidFill>
                  <a:srgbClr val="FFFFCC"/>
                </a:solidFill>
                <a:effectLst/>
                <a:cs typeface="B Nazanin" panose="00000400000000000000" pitchFamily="2" charset="-78"/>
              </a:rPr>
              <a:t>https://springernature.figshare.com/articles/dataset/PDD_Graph_Bridging_Electronic_Medical_Records_and_Biomedical_Knowledge_Graphs_via_Entity_Linking/5242138</a:t>
            </a:r>
            <a:endParaRPr lang="fa-IR" b="1" dirty="0">
              <a:solidFill>
                <a:srgbClr val="FFFFCC"/>
              </a:solidFill>
              <a:effectLst/>
              <a:cs typeface="B Nazanin" panose="00000400000000000000" pitchFamily="2" charset="-78"/>
            </a:endParaRPr>
          </a:p>
          <a:p>
            <a:pPr algn="just" rtl="1">
              <a:lnSpc>
                <a:spcPct val="150000"/>
              </a:lnSpc>
            </a:pPr>
            <a:endParaRPr lang="en-US" b="1" dirty="0">
              <a:solidFill>
                <a:srgbClr val="FFFFCC"/>
              </a:solidFill>
              <a:effectLst/>
              <a:cs typeface="B Nazanin" panose="00000400000000000000" pitchFamily="2" charset="-78"/>
            </a:endParaRPr>
          </a:p>
          <a:p>
            <a:pPr algn="just">
              <a:lnSpc>
                <a:spcPct val="150000"/>
              </a:lnSpc>
            </a:pPr>
            <a:r>
              <a:rPr lang="en-US" b="1" dirty="0" err="1">
                <a:solidFill>
                  <a:srgbClr val="FFFFCC"/>
                </a:solidFill>
                <a:effectLst/>
                <a:cs typeface="B Nazanin" panose="00000400000000000000" pitchFamily="2" charset="-78"/>
              </a:rPr>
              <a:t>RDF:The</a:t>
            </a:r>
            <a:r>
              <a:rPr lang="en-US" b="1" dirty="0">
                <a:solidFill>
                  <a:srgbClr val="FFFFCC"/>
                </a:solidFill>
                <a:effectLst/>
                <a:cs typeface="B Nazanin" panose="00000400000000000000" pitchFamily="2" charset="-78"/>
              </a:rPr>
              <a:t> RDF </a:t>
            </a:r>
            <a:r>
              <a:rPr lang="en-US" b="1" dirty="0" err="1">
                <a:solidFill>
                  <a:srgbClr val="FFFFCC"/>
                </a:solidFill>
                <a:effectLst/>
                <a:cs typeface="B Nazanin" panose="00000400000000000000" pitchFamily="2" charset="-78"/>
              </a:rPr>
              <a:t>triplestore</a:t>
            </a:r>
            <a:r>
              <a:rPr lang="en-US" b="1" dirty="0">
                <a:solidFill>
                  <a:srgbClr val="FFFFCC"/>
                </a:solidFill>
                <a:effectLst/>
                <a:cs typeface="B Nazanin" panose="00000400000000000000" pitchFamily="2" charset="-78"/>
              </a:rPr>
              <a:t> is a type of graph database that stores semantic facts. RDF, which stands for Resource Description Framework, is a model for data publishing and interchange on the Web standardized by W3C. Being a graph database, </a:t>
            </a:r>
            <a:r>
              <a:rPr lang="en-US" b="1" dirty="0" err="1">
                <a:solidFill>
                  <a:srgbClr val="FFFFCC"/>
                </a:solidFill>
                <a:effectLst/>
                <a:cs typeface="B Nazanin" panose="00000400000000000000" pitchFamily="2" charset="-78"/>
              </a:rPr>
              <a:t>triplestores</a:t>
            </a:r>
            <a:r>
              <a:rPr lang="en-US" b="1" dirty="0">
                <a:solidFill>
                  <a:srgbClr val="FFFFCC"/>
                </a:solidFill>
                <a:effectLst/>
                <a:cs typeface="B Nazanin" panose="00000400000000000000" pitchFamily="2" charset="-78"/>
              </a:rPr>
              <a:t> store data as a network of objects with materialized links between them.</a:t>
            </a:r>
            <a:endParaRPr lang="fa-IR" b="1" dirty="0">
              <a:solidFill>
                <a:srgbClr val="FFFFCC"/>
              </a:solidFill>
              <a:effectLst/>
              <a:cs typeface="B Nazanin" panose="00000400000000000000" pitchFamily="2" charset="-78"/>
            </a:endParaRPr>
          </a:p>
        </p:txBody>
      </p:sp>
    </p:spTree>
    <p:extLst>
      <p:ext uri="{BB962C8B-B14F-4D97-AF65-F5344CB8AC3E}">
        <p14:creationId xmlns:p14="http://schemas.microsoft.com/office/powerpoint/2010/main" val="327442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FF66"/>
                </a:solidFill>
                <a:cs typeface="B Nazanin" panose="00000400000000000000" pitchFamily="2" charset="-78"/>
              </a:rPr>
              <a:t>مجموعه داده های گراف دانش پزشکی</a:t>
            </a:r>
            <a:endParaRPr lang="en-US" dirty="0">
              <a:solidFill>
                <a:srgbClr val="FFFF66"/>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523723"/>
          </a:xfrm>
        </p:spPr>
        <p:txBody>
          <a:bodyPr>
            <a:normAutofit/>
          </a:bodyPr>
          <a:lstStyle/>
          <a:p>
            <a:pPr algn="just" rtl="1">
              <a:lnSpc>
                <a:spcPct val="150000"/>
              </a:lnSpc>
            </a:pPr>
            <a:r>
              <a:rPr lang="en-US" b="1" dirty="0">
                <a:solidFill>
                  <a:srgbClr val="FFFFCC"/>
                </a:solidFill>
                <a:effectLst/>
                <a:cs typeface="B Nazanin" panose="00000400000000000000" pitchFamily="2" charset="-78"/>
              </a:rPr>
              <a:t>Clinical Knowledge graph</a:t>
            </a:r>
            <a:endParaRPr lang="fa-IR" b="1" dirty="0">
              <a:solidFill>
                <a:srgbClr val="FFFFCC"/>
              </a:solidFill>
              <a:effectLst/>
              <a:cs typeface="B Nazanin" panose="00000400000000000000" pitchFamily="2" charset="-78"/>
            </a:endParaRPr>
          </a:p>
          <a:p>
            <a:pPr algn="just" rtl="1">
              <a:lnSpc>
                <a:spcPct val="150000"/>
              </a:lnSpc>
            </a:pPr>
            <a:r>
              <a:rPr lang="fa-IR" b="1" dirty="0">
                <a:solidFill>
                  <a:srgbClr val="FFFFCC"/>
                </a:solidFill>
                <a:effectLst/>
                <a:cs typeface="B Nazanin" panose="00000400000000000000" pitchFamily="2" charset="-78"/>
              </a:rPr>
              <a:t>وعده پزشکی دقیق ارائه درمان شخصی بر اساس فیزیولوژی منحصر به فرد هر بیمار است. این مفهوم توسط انقلاب ژنومی تقویت شد، اما اکنون آشکار است که ادغام انواع دیگر داده‌های </a:t>
            </a:r>
            <a:r>
              <a:rPr lang="en-US" b="1" dirty="0">
                <a:solidFill>
                  <a:srgbClr val="FFFFCC"/>
                </a:solidFill>
                <a:effectLst/>
                <a:cs typeface="B Nazanin" panose="00000400000000000000" pitchFamily="2" charset="-78"/>
              </a:rPr>
              <a:t>omics، </a:t>
            </a:r>
            <a:r>
              <a:rPr lang="fa-IR" b="1" dirty="0">
                <a:solidFill>
                  <a:srgbClr val="FFFFCC"/>
                </a:solidFill>
                <a:effectLst/>
                <a:cs typeface="B Nazanin" panose="00000400000000000000" pitchFamily="2" charset="-78"/>
              </a:rPr>
              <a:t>مانند پروتئومیکس، در فرآیند تصمیم‌گیری بالینی برای دستیابی به اهداف پزشکی دقیق ضروری است. با این حال، کمیت و تنوع داده‌های زیست‌پزشکی، و گسترش دانش مرتبط بالینی در پایگاه‌های اطلاعاتی و نشریات زیست‌پزشکی بی‌شماری، این امر را بسیار دشوار می‌کند. برای پرداختن به این موضوع، ما نمودار دانش بالینی </a:t>
            </a:r>
            <a:r>
              <a:rPr lang="en-US" b="1" dirty="0">
                <a:solidFill>
                  <a:srgbClr val="FFFFCC"/>
                </a:solidFill>
                <a:effectLst/>
                <a:cs typeface="B Nazanin" panose="00000400000000000000" pitchFamily="2" charset="-78"/>
              </a:rPr>
              <a:t>CKG </a:t>
            </a:r>
            <a:r>
              <a:rPr lang="fa-IR" b="1" dirty="0">
                <a:solidFill>
                  <a:srgbClr val="FFFFCC"/>
                </a:solidFill>
                <a:effectLst/>
                <a:cs typeface="B Nazanin" panose="00000400000000000000" pitchFamily="2" charset="-78"/>
              </a:rPr>
              <a:t>را توسعه دادیم، یک پلت فرم منبع باز که در حال حاضر از بیش از 16 میلیون گره و 220 میلیون رابطه برای نمایش داده های تجربی مرتبط، پایگاه های داده عمومی و ادبیات تشکیل شده است. </a:t>
            </a:r>
            <a:r>
              <a:rPr lang="en-US" b="1" dirty="0">
                <a:solidFill>
                  <a:srgbClr val="FFFFCC"/>
                </a:solidFill>
                <a:effectLst/>
                <a:cs typeface="B Nazanin" panose="00000400000000000000" pitchFamily="2" charset="-78"/>
              </a:rPr>
              <a:t>CKG </a:t>
            </a:r>
            <a:r>
              <a:rPr lang="fa-IR" b="1" dirty="0">
                <a:solidFill>
                  <a:srgbClr val="FFFFCC"/>
                </a:solidFill>
                <a:effectLst/>
                <a:cs typeface="B Nazanin" panose="00000400000000000000" pitchFamily="2" charset="-78"/>
              </a:rPr>
              <a:t>همچنین جدیدترین الگوریتم‌های آماری و یادگیری ماشین را در خود جای داده است که تجزیه و تحلیل و تفسیر جریان‌های کاری معمولی پروتئومیکس را به شدت تسریع می‌کند.</a:t>
            </a:r>
          </a:p>
          <a:p>
            <a:pPr algn="just" rtl="1">
              <a:lnSpc>
                <a:spcPct val="150000"/>
              </a:lnSpc>
            </a:pPr>
            <a:r>
              <a:rPr lang="en-US" b="1" dirty="0">
                <a:solidFill>
                  <a:srgbClr val="FFFFCC"/>
                </a:solidFill>
                <a:effectLst/>
                <a:cs typeface="B Nazanin" panose="00000400000000000000" pitchFamily="2" charset="-78"/>
              </a:rPr>
              <a:t>https://ckg.readthedocs.io/en/latest/INTRO.html</a:t>
            </a:r>
            <a:endParaRPr lang="fa-IR" b="1" dirty="0">
              <a:solidFill>
                <a:srgbClr val="FFFFCC"/>
              </a:solidFill>
              <a:effectLst/>
              <a:cs typeface="B Nazanin" panose="00000400000000000000" pitchFamily="2" charset="-78"/>
            </a:endParaRPr>
          </a:p>
        </p:txBody>
      </p:sp>
    </p:spTree>
    <p:extLst>
      <p:ext uri="{BB962C8B-B14F-4D97-AF65-F5344CB8AC3E}">
        <p14:creationId xmlns:p14="http://schemas.microsoft.com/office/powerpoint/2010/main" val="835052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rgbClr val="FFFF66"/>
                </a:solidFill>
                <a:cs typeface="B Nazanin" panose="00000400000000000000" pitchFamily="2" charset="-78"/>
              </a:rPr>
              <a:t>مجموعه داده های گراف دانش پزشکی</a:t>
            </a:r>
            <a:endParaRPr lang="en-US" dirty="0">
              <a:solidFill>
                <a:srgbClr val="FFFF66"/>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523723"/>
          </a:xfrm>
        </p:spPr>
        <p:txBody>
          <a:bodyPr>
            <a:normAutofit/>
          </a:bodyPr>
          <a:lstStyle/>
          <a:p>
            <a:pPr algn="just" rtl="1">
              <a:lnSpc>
                <a:spcPct val="150000"/>
              </a:lnSpc>
            </a:pPr>
            <a:r>
              <a:rPr lang="en-US" b="1" dirty="0">
                <a:solidFill>
                  <a:srgbClr val="FFFFCC"/>
                </a:solidFill>
                <a:effectLst/>
                <a:cs typeface="B Nazanin" panose="00000400000000000000" pitchFamily="2" charset="-78"/>
              </a:rPr>
              <a:t>Clinical Knowledge graph</a:t>
            </a:r>
            <a:endParaRPr lang="fa-IR" b="1" dirty="0">
              <a:solidFill>
                <a:srgbClr val="FFFFCC"/>
              </a:solidFill>
              <a:effectLst/>
              <a:cs typeface="B Nazanin" panose="00000400000000000000" pitchFamily="2" charset="-78"/>
            </a:endParaRPr>
          </a:p>
        </p:txBody>
      </p:sp>
      <p:pic>
        <p:nvPicPr>
          <p:cNvPr id="5" name="Picture 4">
            <a:extLst>
              <a:ext uri="{FF2B5EF4-FFF2-40B4-BE49-F238E27FC236}">
                <a16:creationId xmlns:a16="http://schemas.microsoft.com/office/drawing/2014/main" id="{2782B0A9-065F-7FE2-F927-BD687B4CE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6" y="675101"/>
            <a:ext cx="5541656" cy="5761812"/>
          </a:xfrm>
          <a:prstGeom prst="rect">
            <a:avLst/>
          </a:prstGeom>
        </p:spPr>
      </p:pic>
      <p:pic>
        <p:nvPicPr>
          <p:cNvPr id="7" name="Picture 6">
            <a:extLst>
              <a:ext uri="{FF2B5EF4-FFF2-40B4-BE49-F238E27FC236}">
                <a16:creationId xmlns:a16="http://schemas.microsoft.com/office/drawing/2014/main" id="{0845589A-3943-EBFD-C7F4-F017B99891FD}"/>
              </a:ext>
            </a:extLst>
          </p:cNvPr>
          <p:cNvPicPr>
            <a:picLocks noChangeAspect="1"/>
          </p:cNvPicPr>
          <p:nvPr/>
        </p:nvPicPr>
        <p:blipFill rotWithShape="1">
          <a:blip r:embed="rId3">
            <a:extLst>
              <a:ext uri="{28A0092B-C50C-407E-A947-70E740481C1C}">
                <a14:useLocalDpi xmlns:a14="http://schemas.microsoft.com/office/drawing/2010/main" val="0"/>
              </a:ext>
            </a:extLst>
          </a:blip>
          <a:srcRect t="4954"/>
          <a:stretch/>
        </p:blipFill>
        <p:spPr>
          <a:xfrm>
            <a:off x="6096000" y="2576778"/>
            <a:ext cx="5622860" cy="3860135"/>
          </a:xfrm>
          <a:prstGeom prst="rect">
            <a:avLst/>
          </a:prstGeom>
        </p:spPr>
      </p:pic>
    </p:spTree>
    <p:extLst>
      <p:ext uri="{BB962C8B-B14F-4D97-AF65-F5344CB8AC3E}">
        <p14:creationId xmlns:p14="http://schemas.microsoft.com/office/powerpoint/2010/main" val="242895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lnSpcReduction="10000"/>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VQA-RAD </a:t>
            </a:r>
            <a:r>
              <a:rPr lang="fa-IR" b="1" dirty="0">
                <a:solidFill>
                  <a:schemeClr val="accent3">
                    <a:lumMod val="40000"/>
                    <a:lumOff val="60000"/>
                  </a:schemeClr>
                </a:solidFill>
                <a:effectLst/>
                <a:cs typeface="B Nazanin" panose="00000400000000000000" pitchFamily="2" charset="-78"/>
              </a:rPr>
              <a:t>مجموعه داده ای از جفت پرسش و پاسخ در تصاویر رادیولوژی است. این مجموعه داده برای آموزش و آزمایش سیستم‌های پاسخگویی به سؤالات تصویری پزشکی</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در نظر گرفته شده است. مجموعه داده شامل سؤالات باز و سؤالات باینری «بله/خیر» است. مجموعه داده از </a:t>
            </a:r>
            <a:r>
              <a:rPr lang="en-US" b="1" dirty="0" err="1">
                <a:solidFill>
                  <a:schemeClr val="accent3">
                    <a:lumMod val="40000"/>
                    <a:lumOff val="60000"/>
                  </a:schemeClr>
                </a:solidFill>
                <a:effectLst/>
                <a:cs typeface="B Nazanin" panose="00000400000000000000" pitchFamily="2" charset="-78"/>
              </a:rPr>
              <a:t>MedPix</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ساخته شده است، که یک پایگاه داده آنلاین رایگان با دسترسی آزاد از تصاویر پزشکی است. جفت پرسش و پاسخ به صورت دستی توسط تیمی از پزشکان ایجاد شد.</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مجموعه داده از صفحه اصلی </a:t>
            </a:r>
            <a:r>
              <a:rPr lang="en-US" b="1" dirty="0">
                <a:solidFill>
                  <a:schemeClr val="accent3">
                    <a:lumMod val="40000"/>
                    <a:lumOff val="60000"/>
                  </a:schemeClr>
                </a:solidFill>
                <a:effectLst/>
                <a:cs typeface="B Nazanin" panose="00000400000000000000" pitchFamily="2" charset="-78"/>
              </a:rPr>
              <a:t>Open Science Framework </a:t>
            </a:r>
            <a:r>
              <a:rPr lang="fa-IR" b="1" dirty="0">
                <a:solidFill>
                  <a:schemeClr val="accent3">
                    <a:lumMod val="40000"/>
                    <a:lumOff val="60000"/>
                  </a:schemeClr>
                </a:solidFill>
                <a:effectLst/>
                <a:cs typeface="B Nazanin" panose="00000400000000000000" pitchFamily="2" charset="-78"/>
              </a:rPr>
              <a:t>در 3 ژوئن 2023 دانلود شد. مجموعه داده شامل 2248 جفت پرسش و پاسخ و 315 تصویر است.</a:t>
            </a: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https://huggingface.co/datasets/flaviagiammarino/vqa-rad</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en-US" b="1" dirty="0">
              <a:solidFill>
                <a:schemeClr val="accent3">
                  <a:lumMod val="40000"/>
                  <a:lumOff val="60000"/>
                </a:schemeClr>
              </a:solidFill>
              <a:effectLst/>
              <a:cs typeface="B Nazanin" panose="00000400000000000000" pitchFamily="2" charset="-78"/>
            </a:endParaRPr>
          </a:p>
        </p:txBody>
      </p:sp>
      <p:graphicFrame>
        <p:nvGraphicFramePr>
          <p:cNvPr id="4" name="Table 3">
            <a:extLst>
              <a:ext uri="{FF2B5EF4-FFF2-40B4-BE49-F238E27FC236}">
                <a16:creationId xmlns:a16="http://schemas.microsoft.com/office/drawing/2014/main" id="{BFEA6E35-D706-679A-6C41-1C90E6367538}"/>
              </a:ext>
            </a:extLst>
          </p:cNvPr>
          <p:cNvGraphicFramePr>
            <a:graphicFrameLocks noGrp="1"/>
          </p:cNvGraphicFramePr>
          <p:nvPr>
            <p:extLst>
              <p:ext uri="{D42A27DB-BD31-4B8C-83A1-F6EECF244321}">
                <p14:modId xmlns:p14="http://schemas.microsoft.com/office/powerpoint/2010/main" val="2097416606"/>
              </p:ext>
            </p:extLst>
          </p:nvPr>
        </p:nvGraphicFramePr>
        <p:xfrm>
          <a:off x="2340429" y="4121330"/>
          <a:ext cx="7128228" cy="1097280"/>
        </p:xfrm>
        <a:graphic>
          <a:graphicData uri="http://schemas.openxmlformats.org/drawingml/2006/table">
            <a:tbl>
              <a:tblPr>
                <a:tableStyleId>{ED083AE6-46FA-4A59-8FB0-9F97EB10719F}</a:tableStyleId>
              </a:tblPr>
              <a:tblGrid>
                <a:gridCol w="2376076">
                  <a:extLst>
                    <a:ext uri="{9D8B030D-6E8A-4147-A177-3AD203B41FA5}">
                      <a16:colId xmlns:a16="http://schemas.microsoft.com/office/drawing/2014/main" val="1650503227"/>
                    </a:ext>
                  </a:extLst>
                </a:gridCol>
                <a:gridCol w="2376076">
                  <a:extLst>
                    <a:ext uri="{9D8B030D-6E8A-4147-A177-3AD203B41FA5}">
                      <a16:colId xmlns:a16="http://schemas.microsoft.com/office/drawing/2014/main" val="3326849162"/>
                    </a:ext>
                  </a:extLst>
                </a:gridCol>
                <a:gridCol w="2376076">
                  <a:extLst>
                    <a:ext uri="{9D8B030D-6E8A-4147-A177-3AD203B41FA5}">
                      <a16:colId xmlns:a16="http://schemas.microsoft.com/office/drawing/2014/main" val="538750278"/>
                    </a:ext>
                  </a:extLst>
                </a:gridCol>
              </a:tblGrid>
              <a:tr h="0">
                <a:tc>
                  <a:txBody>
                    <a:bodyPr/>
                    <a:lstStyle/>
                    <a:p>
                      <a:pPr algn="ctr" fontAlgn="b"/>
                      <a:endParaRPr lang="en-US" b="1" dirty="0">
                        <a:solidFill>
                          <a:schemeClr val="tx1"/>
                        </a:solidFill>
                        <a:effectLst/>
                      </a:endParaRPr>
                    </a:p>
                  </a:txBody>
                  <a:tcPr anchor="b"/>
                </a:tc>
                <a:tc>
                  <a:txBody>
                    <a:bodyPr/>
                    <a:lstStyle/>
                    <a:p>
                      <a:pPr algn="ctr" fontAlgn="b"/>
                      <a:r>
                        <a:rPr lang="en-US" b="1" dirty="0">
                          <a:solidFill>
                            <a:schemeClr val="tx1"/>
                          </a:solidFill>
                          <a:effectLst/>
                        </a:rPr>
                        <a:t>Training Set</a:t>
                      </a:r>
                    </a:p>
                  </a:txBody>
                  <a:tcPr anchor="b"/>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effectLst/>
                        </a:rPr>
                        <a:t>Test Set</a:t>
                      </a:r>
                    </a:p>
                  </a:txBody>
                  <a:tcPr/>
                </a:tc>
                <a:extLst>
                  <a:ext uri="{0D108BD9-81ED-4DB2-BD59-A6C34878D82A}">
                    <a16:rowId xmlns:a16="http://schemas.microsoft.com/office/drawing/2014/main" val="2739490289"/>
                  </a:ext>
                </a:extLst>
              </a:tr>
              <a:tr h="0">
                <a:tc>
                  <a:txBody>
                    <a:bodyPr/>
                    <a:lstStyle/>
                    <a:p>
                      <a:pPr algn="ctr" fontAlgn="base"/>
                      <a:r>
                        <a:rPr lang="en-US" dirty="0">
                          <a:solidFill>
                            <a:schemeClr val="tx1"/>
                          </a:solidFill>
                          <a:effectLst/>
                        </a:rPr>
                        <a:t>QAs</a:t>
                      </a:r>
                    </a:p>
                  </a:txBody>
                  <a:tcPr anchor="ctr"/>
                </a:tc>
                <a:tc>
                  <a:txBody>
                    <a:bodyPr/>
                    <a:lstStyle/>
                    <a:p>
                      <a:pPr algn="ctr" fontAlgn="base"/>
                      <a:r>
                        <a:rPr lang="en-US">
                          <a:solidFill>
                            <a:schemeClr val="tx1"/>
                          </a:solidFill>
                          <a:effectLst/>
                        </a:rPr>
                        <a:t>1,793</a:t>
                      </a:r>
                    </a:p>
                  </a:txBody>
                  <a:tcPr anchor="ctr"/>
                </a:tc>
                <a:tc>
                  <a:txBody>
                    <a:bodyPr/>
                    <a:lstStyle/>
                    <a:p>
                      <a:pPr algn="ctr" fontAlgn="base"/>
                      <a:r>
                        <a:rPr lang="en-US" dirty="0">
                          <a:solidFill>
                            <a:schemeClr val="tx1"/>
                          </a:solidFill>
                          <a:effectLst/>
                        </a:rPr>
                        <a:t>451</a:t>
                      </a:r>
                    </a:p>
                  </a:txBody>
                  <a:tcPr anchor="ctr"/>
                </a:tc>
                <a:extLst>
                  <a:ext uri="{0D108BD9-81ED-4DB2-BD59-A6C34878D82A}">
                    <a16:rowId xmlns:a16="http://schemas.microsoft.com/office/drawing/2014/main" val="3799674200"/>
                  </a:ext>
                </a:extLst>
              </a:tr>
              <a:tr h="0">
                <a:tc>
                  <a:txBody>
                    <a:bodyPr/>
                    <a:lstStyle/>
                    <a:p>
                      <a:pPr algn="ctr" fontAlgn="base"/>
                      <a:r>
                        <a:rPr lang="en-US">
                          <a:solidFill>
                            <a:schemeClr val="tx1"/>
                          </a:solidFill>
                          <a:effectLst/>
                        </a:rPr>
                        <a:t>Images</a:t>
                      </a:r>
                    </a:p>
                  </a:txBody>
                  <a:tcPr anchor="ctr"/>
                </a:tc>
                <a:tc>
                  <a:txBody>
                    <a:bodyPr/>
                    <a:lstStyle/>
                    <a:p>
                      <a:pPr algn="ctr" fontAlgn="base"/>
                      <a:r>
                        <a:rPr lang="en-US">
                          <a:solidFill>
                            <a:schemeClr val="tx1"/>
                          </a:solidFill>
                          <a:effectLst/>
                        </a:rPr>
                        <a:t>313</a:t>
                      </a:r>
                    </a:p>
                  </a:txBody>
                  <a:tcPr anchor="ctr"/>
                </a:tc>
                <a:tc>
                  <a:txBody>
                    <a:bodyPr/>
                    <a:lstStyle/>
                    <a:p>
                      <a:pPr algn="ctr" fontAlgn="base"/>
                      <a:r>
                        <a:rPr lang="en-US" dirty="0">
                          <a:solidFill>
                            <a:schemeClr val="tx1"/>
                          </a:solidFill>
                          <a:effectLst/>
                        </a:rPr>
                        <a:t>203</a:t>
                      </a:r>
                    </a:p>
                  </a:txBody>
                  <a:tcPr anchor="ctr"/>
                </a:tc>
                <a:extLst>
                  <a:ext uri="{0D108BD9-81ED-4DB2-BD59-A6C34878D82A}">
                    <a16:rowId xmlns:a16="http://schemas.microsoft.com/office/drawing/2014/main" val="1506596221"/>
                  </a:ext>
                </a:extLst>
              </a:tr>
            </a:tbl>
          </a:graphicData>
        </a:graphic>
      </p:graphicFrame>
    </p:spTree>
    <p:extLst>
      <p:ext uri="{BB962C8B-B14F-4D97-AF65-F5344CB8AC3E}">
        <p14:creationId xmlns:p14="http://schemas.microsoft.com/office/powerpoint/2010/main" val="90116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PMC-VQA</a:t>
            </a:r>
            <a:r>
              <a:rPr lang="fa-IR" b="1" dirty="0">
                <a:solidFill>
                  <a:schemeClr val="accent3">
                    <a:lumMod val="40000"/>
                    <a:lumOff val="60000"/>
                  </a:schemeClr>
                </a:solidFill>
                <a:effectLst/>
                <a:cs typeface="B Nazanin" panose="00000400000000000000" pitchFamily="2" charset="-78"/>
              </a:rPr>
              <a:t> یک مجموعه داده</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تصویر و گزارش در حوزه سرطان سینه است که شامل 227000 پرسش و پاسخ روی 149000 تصویر است. یک نمونه از این داده ها در جدول زیر آمده است:</a:t>
            </a: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https://huggingface.co/datasets/xmcmic/PMC-VQA</a:t>
            </a:r>
          </a:p>
        </p:txBody>
      </p:sp>
      <p:graphicFrame>
        <p:nvGraphicFramePr>
          <p:cNvPr id="5" name="Table 4">
            <a:extLst>
              <a:ext uri="{FF2B5EF4-FFF2-40B4-BE49-F238E27FC236}">
                <a16:creationId xmlns:a16="http://schemas.microsoft.com/office/drawing/2014/main" id="{119360EA-0EAC-4EC7-8DC5-3ADA0137E00D}"/>
              </a:ext>
            </a:extLst>
          </p:cNvPr>
          <p:cNvGraphicFramePr>
            <a:graphicFrameLocks noGrp="1"/>
          </p:cNvGraphicFramePr>
          <p:nvPr>
            <p:extLst>
              <p:ext uri="{D42A27DB-BD31-4B8C-83A1-F6EECF244321}">
                <p14:modId xmlns:p14="http://schemas.microsoft.com/office/powerpoint/2010/main" val="2327404982"/>
              </p:ext>
            </p:extLst>
          </p:nvPr>
        </p:nvGraphicFramePr>
        <p:xfrm>
          <a:off x="2167992" y="2366245"/>
          <a:ext cx="7128228" cy="3474720"/>
        </p:xfrm>
        <a:graphic>
          <a:graphicData uri="http://schemas.openxmlformats.org/drawingml/2006/table">
            <a:tbl>
              <a:tblPr/>
              <a:tblGrid>
                <a:gridCol w="3564114">
                  <a:extLst>
                    <a:ext uri="{9D8B030D-6E8A-4147-A177-3AD203B41FA5}">
                      <a16:colId xmlns:a16="http://schemas.microsoft.com/office/drawing/2014/main" val="824324185"/>
                    </a:ext>
                  </a:extLst>
                </a:gridCol>
                <a:gridCol w="3564114">
                  <a:extLst>
                    <a:ext uri="{9D8B030D-6E8A-4147-A177-3AD203B41FA5}">
                      <a16:colId xmlns:a16="http://schemas.microsoft.com/office/drawing/2014/main" val="3267310350"/>
                    </a:ext>
                  </a:extLst>
                </a:gridCol>
              </a:tblGrid>
              <a:tr h="0">
                <a:tc>
                  <a:txBody>
                    <a:bodyPr/>
                    <a:lstStyle/>
                    <a:p>
                      <a:pPr fontAlgn="b"/>
                      <a:r>
                        <a:rPr lang="en-US" b="1">
                          <a:solidFill>
                            <a:schemeClr val="accent3">
                              <a:lumMod val="50000"/>
                            </a:schemeClr>
                          </a:solidFill>
                          <a:effectLst/>
                        </a:rPr>
                        <a:t>Figure_path</a:t>
                      </a:r>
                    </a:p>
                  </a:txBody>
                  <a:tcPr anchor="b">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
                      <a:r>
                        <a:rPr lang="en-US" b="1">
                          <a:solidFill>
                            <a:schemeClr val="accent3">
                              <a:lumMod val="50000"/>
                            </a:schemeClr>
                          </a:solidFill>
                          <a:effectLst/>
                        </a:rPr>
                        <a:t>PMC1064097_F1.jpg</a:t>
                      </a:r>
                    </a:p>
                  </a:txBody>
                  <a:tcPr anchor="b">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3909090275"/>
                  </a:ext>
                </a:extLst>
              </a:tr>
              <a:tr h="0">
                <a:tc>
                  <a:txBody>
                    <a:bodyPr/>
                    <a:lstStyle/>
                    <a:p>
                      <a:pPr fontAlgn="base"/>
                      <a:r>
                        <a:rPr lang="en-US">
                          <a:solidFill>
                            <a:schemeClr val="accent3">
                              <a:lumMod val="50000"/>
                            </a:schemeClr>
                          </a:solidFill>
                          <a:effectLst/>
                        </a:rPr>
                        <a:t>Question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a:solidFill>
                            <a:schemeClr val="accent3">
                              <a:lumMod val="50000"/>
                            </a:schemeClr>
                          </a:solidFill>
                          <a:effectLst/>
                        </a:rPr>
                        <a:t>What is the uptake pattern in the breast?</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4205121195"/>
                  </a:ext>
                </a:extLst>
              </a:tr>
              <a:tr h="0">
                <a:tc>
                  <a:txBody>
                    <a:bodyPr/>
                    <a:lstStyle/>
                    <a:p>
                      <a:pPr fontAlgn="base"/>
                      <a:r>
                        <a:rPr lang="en-US">
                          <a:solidFill>
                            <a:schemeClr val="accent3">
                              <a:lumMod val="50000"/>
                            </a:schemeClr>
                          </a:solidFill>
                          <a:effectLst/>
                        </a:rPr>
                        <a:t>Answer</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a:solidFill>
                            <a:schemeClr val="accent3">
                              <a:lumMod val="50000"/>
                            </a:schemeClr>
                          </a:solidFill>
                          <a:effectLst/>
                        </a:rPr>
                        <a:t>Focal uptake pattern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3757132361"/>
                  </a:ext>
                </a:extLst>
              </a:tr>
              <a:tr h="0">
                <a:tc>
                  <a:txBody>
                    <a:bodyPr/>
                    <a:lstStyle/>
                    <a:p>
                      <a:pPr fontAlgn="base"/>
                      <a:r>
                        <a:rPr lang="en-US">
                          <a:solidFill>
                            <a:schemeClr val="accent3">
                              <a:lumMod val="50000"/>
                            </a:schemeClr>
                          </a:solidFill>
                          <a:effectLst/>
                        </a:rPr>
                        <a:t>Choice A</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dirty="0">
                          <a:solidFill>
                            <a:schemeClr val="accent3">
                              <a:lumMod val="50000"/>
                            </a:schemeClr>
                          </a:solidFill>
                          <a:effectLst/>
                        </a:rPr>
                        <a:t>A:Diffuse uptake pattern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335794317"/>
                  </a:ext>
                </a:extLst>
              </a:tr>
              <a:tr h="0">
                <a:tc>
                  <a:txBody>
                    <a:bodyPr/>
                    <a:lstStyle/>
                    <a:p>
                      <a:pPr fontAlgn="base"/>
                      <a:r>
                        <a:rPr lang="en-US">
                          <a:solidFill>
                            <a:schemeClr val="accent3">
                              <a:lumMod val="50000"/>
                            </a:schemeClr>
                          </a:solidFill>
                          <a:effectLst/>
                        </a:rPr>
                        <a:t>Choice B</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a:solidFill>
                            <a:schemeClr val="accent3">
                              <a:lumMod val="50000"/>
                            </a:schemeClr>
                          </a:solidFill>
                          <a:effectLst/>
                        </a:rPr>
                        <a:t>B:Focal uptake pattern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4154162516"/>
                  </a:ext>
                </a:extLst>
              </a:tr>
              <a:tr h="0">
                <a:tc>
                  <a:txBody>
                    <a:bodyPr/>
                    <a:lstStyle/>
                    <a:p>
                      <a:pPr fontAlgn="base"/>
                      <a:r>
                        <a:rPr lang="en-US">
                          <a:solidFill>
                            <a:schemeClr val="accent3">
                              <a:lumMod val="50000"/>
                            </a:schemeClr>
                          </a:solidFill>
                          <a:effectLst/>
                        </a:rPr>
                        <a:t>Choice C</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a:solidFill>
                            <a:schemeClr val="accent3">
                              <a:lumMod val="50000"/>
                            </a:schemeClr>
                          </a:solidFill>
                          <a:effectLst/>
                        </a:rPr>
                        <a:t>C:No uptake pattern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1046758664"/>
                  </a:ext>
                </a:extLst>
              </a:tr>
              <a:tr h="0">
                <a:tc>
                  <a:txBody>
                    <a:bodyPr/>
                    <a:lstStyle/>
                    <a:p>
                      <a:pPr fontAlgn="base"/>
                      <a:r>
                        <a:rPr lang="en-US">
                          <a:solidFill>
                            <a:schemeClr val="accent3">
                              <a:lumMod val="50000"/>
                            </a:schemeClr>
                          </a:solidFill>
                          <a:effectLst/>
                        </a:rPr>
                        <a:t>Choice D</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a:solidFill>
                            <a:schemeClr val="accent3">
                              <a:lumMod val="50000"/>
                            </a:schemeClr>
                          </a:solidFill>
                          <a:effectLst/>
                        </a:rPr>
                        <a:t>D:Cannot determine from the information given</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2954713578"/>
                  </a:ext>
                </a:extLst>
              </a:tr>
              <a:tr h="0">
                <a:tc>
                  <a:txBody>
                    <a:bodyPr/>
                    <a:lstStyle/>
                    <a:p>
                      <a:pPr fontAlgn="base"/>
                      <a:r>
                        <a:rPr lang="en-US">
                          <a:solidFill>
                            <a:schemeClr val="accent3">
                              <a:lumMod val="50000"/>
                            </a:schemeClr>
                          </a:solidFill>
                          <a:effectLst/>
                        </a:rPr>
                        <a:t>Answer_label</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tc>
                  <a:txBody>
                    <a:bodyPr/>
                    <a:lstStyle/>
                    <a:p>
                      <a:pPr fontAlgn="base"/>
                      <a:r>
                        <a:rPr lang="en-US" dirty="0">
                          <a:solidFill>
                            <a:schemeClr val="accent3">
                              <a:lumMod val="50000"/>
                            </a:schemeClr>
                          </a:solidFill>
                          <a:effectLst/>
                        </a:rPr>
                        <a:t>B</a:t>
                      </a:r>
                    </a:p>
                  </a:txBody>
                  <a:tcPr anchor="ct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12700" cap="flat" cmpd="sng" algn="ctr">
                      <a:solidFill>
                        <a:srgbClr val="E5E7EB"/>
                      </a:solidFill>
                      <a:prstDash val="solid"/>
                      <a:round/>
                      <a:headEnd type="none" w="med" len="med"/>
                      <a:tailEnd type="none" w="med" len="med"/>
                    </a:lnB>
                    <a:solidFill>
                      <a:srgbClr val="FFFFFF"/>
                    </a:solidFill>
                  </a:tcPr>
                </a:tc>
                <a:extLst>
                  <a:ext uri="{0D108BD9-81ED-4DB2-BD59-A6C34878D82A}">
                    <a16:rowId xmlns:a16="http://schemas.microsoft.com/office/drawing/2014/main" val="607957645"/>
                  </a:ext>
                </a:extLst>
              </a:tr>
            </a:tbl>
          </a:graphicData>
        </a:graphic>
      </p:graphicFrame>
    </p:spTree>
    <p:extLst>
      <p:ext uri="{BB962C8B-B14F-4D97-AF65-F5344CB8AC3E}">
        <p14:creationId xmlns:p14="http://schemas.microsoft.com/office/powerpoint/2010/main" val="373701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err="1">
                <a:solidFill>
                  <a:schemeClr val="accent3">
                    <a:lumMod val="40000"/>
                    <a:lumOff val="60000"/>
                  </a:schemeClr>
                </a:solidFill>
                <a:effectLst/>
                <a:cs typeface="B Nazanin" panose="00000400000000000000" pitchFamily="2" charset="-78"/>
              </a:rPr>
              <a:t>MultiCaRe</a:t>
            </a:r>
            <a:r>
              <a:rPr lang="en-US" b="1" dirty="0">
                <a:solidFill>
                  <a:schemeClr val="accent3">
                    <a:lumMod val="40000"/>
                    <a:lumOff val="60000"/>
                  </a:schemeClr>
                </a:solidFill>
                <a:effectLst/>
                <a:cs typeface="B Nazanin" panose="00000400000000000000" pitchFamily="2" charset="-78"/>
              </a:rPr>
              <a:t> - Customized Medical Dataset Creation</a:t>
            </a:r>
            <a:r>
              <a:rPr lang="fa-IR" b="1" dirty="0">
                <a:solidFill>
                  <a:schemeClr val="accent3">
                    <a:lumMod val="40000"/>
                    <a:lumOff val="60000"/>
                  </a:schemeClr>
                </a:solidFill>
                <a:effectLst/>
                <a:cs typeface="B Nazanin" panose="00000400000000000000" pitchFamily="2" charset="-78"/>
              </a:rPr>
              <a:t> مجموعه‌ای از موارد بالینی، تصاویر، برچسب‌های تصویر و زیرنویس‌ها از گزارش‌های مورد دسترسی آزاد از </a:t>
            </a:r>
            <a:r>
              <a:rPr lang="en-US" b="1" dirty="0">
                <a:solidFill>
                  <a:schemeClr val="accent3">
                    <a:lumMod val="40000"/>
                    <a:lumOff val="60000"/>
                  </a:schemeClr>
                </a:solidFill>
                <a:effectLst/>
                <a:cs typeface="B Nazanin" panose="00000400000000000000" pitchFamily="2" charset="-78"/>
              </a:rPr>
              <a:t>PubMed Central </a:t>
            </a:r>
            <a:r>
              <a:rPr lang="fa-IR" b="1" dirty="0">
                <a:solidFill>
                  <a:schemeClr val="accent3">
                    <a:lumMod val="40000"/>
                    <a:lumOff val="60000"/>
                  </a:schemeClr>
                </a:solidFill>
                <a:effectLst/>
                <a:cs typeface="B Nazanin" panose="00000400000000000000" pitchFamily="2" charset="-78"/>
              </a:rPr>
              <a:t>است. این مجموعه شامل داده‌های بیش از 75 هزار گزارش موردی با دسترسی باز است که تقریباً 100 هزار مورد بالینی و بیش از 135 هزار تصویر را خلاصه می‌کند.تقریباً 100 هزار بیمار و 400 هزار پزشک و محقق در ایجاد مقالات موجود در مجموعه داده شرکت داشتند. مجموعه داده شامل تصاویر و مواردی از تخصص های مختلف پزشکی مانند سرطان شناسی، قلب و عروق، جراحی و آسیب شناسی است.</a:t>
            </a: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2"/>
              </a:rPr>
              <a:t>https://zenodo.org/records/10079370</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3"/>
              </a:rPr>
              <a:t>https://github.com/mauro-nievoff/MultiCaRe_Dataset</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4"/>
              </a:rPr>
              <a:t>https://www.sciencedirect.com/science/article/pii/S2352340923010351</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304319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fa-IR" b="1" dirty="0">
                <a:solidFill>
                  <a:schemeClr val="accent3">
                    <a:lumMod val="40000"/>
                    <a:lumOff val="60000"/>
                  </a:schemeClr>
                </a:solidFill>
                <a:effectLst/>
                <a:cs typeface="B Nazanin" panose="00000400000000000000" pitchFamily="2" charset="-78"/>
              </a:rPr>
              <a:t>این مقاله یک مجموعه داده تصویر چندوجهی جدید را با هدف تشخیص تعامل بین عناصر بصری و روابط معنایی موجود در تصاویر رادیولوژی معرفی می‌کند. این هدف با بازیابی همه جفت‌های تصویر-کپشن از پایگاه‌داده ادبیات زیست‌پزشکی با دسترسی آزاد </a:t>
            </a:r>
            <a:r>
              <a:rPr lang="en-US" b="1" dirty="0" err="1">
                <a:solidFill>
                  <a:schemeClr val="accent3">
                    <a:lumMod val="40000"/>
                    <a:lumOff val="60000"/>
                  </a:schemeClr>
                </a:solidFill>
                <a:effectLst/>
                <a:cs typeface="B Nazanin" panose="00000400000000000000" pitchFamily="2" charset="-78"/>
              </a:rPr>
              <a:t>PubMedCentral</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انجام می‌شود، زیرا این شرح‌ها محتوای بصری را در بافت معنایی خود توصیف می‌کنند. تمام تصاویر ترکیبی، چند صفحه‌ای و غیر رادیولوژیکی با استفاده از یک طبقه‌بندی‌کننده باینری خودکار که با یک سیستم شبکه عصبی کانولوشنال عمیق تنظیم شده بود، حذف شدند. مجموعه داده های رادیولوژی اشیاء در زمینه (</a:t>
            </a:r>
            <a:r>
              <a:rPr lang="en-US" b="1" dirty="0">
                <a:solidFill>
                  <a:schemeClr val="accent3">
                    <a:lumMod val="40000"/>
                    <a:lumOff val="60000"/>
                  </a:schemeClr>
                </a:solidFill>
                <a:effectLst/>
                <a:cs typeface="B Nazanin" panose="00000400000000000000" pitchFamily="2" charset="-78"/>
              </a:rPr>
              <a:t>ROCO</a:t>
            </a:r>
            <a:r>
              <a:rPr lang="fa-IR" b="1" dirty="0">
                <a:solidFill>
                  <a:schemeClr val="accent3">
                    <a:lumMod val="40000"/>
                    <a:lumOff val="60000"/>
                  </a:schemeClr>
                </a:solidFill>
                <a:effectLst/>
                <a:cs typeface="B Nazanin" panose="00000400000000000000" pitchFamily="2" charset="-78"/>
              </a:rPr>
              <a:t>)شامل بیش از 81 هزار تصویر رادیولوژی با چندین روش تصویربرداری پزشکی از جمله توموگرافی کامپیوتری، اولتراسوند، اشعه ایکس، فلوروسکوپی، توموگرافی انتشار پوزیترون، ماموگرافی، تصویربرداری تشدید مغناطیسی و آنژیوگرافی است. </a:t>
            </a:r>
          </a:p>
          <a:p>
            <a:pPr algn="just" rtl="1">
              <a:lnSpc>
                <a:spcPct val="150000"/>
              </a:lnSpc>
            </a:pPr>
            <a:r>
              <a:rPr lang="en-US" b="1" dirty="0">
                <a:solidFill>
                  <a:schemeClr val="accent3">
                    <a:lumMod val="40000"/>
                    <a:lumOff val="60000"/>
                  </a:schemeClr>
                </a:solidFill>
                <a:effectLst/>
                <a:cs typeface="B Nazanin" panose="00000400000000000000" pitchFamily="2" charset="-78"/>
              </a:rPr>
              <a:t>https://link.springer.com/chapter/10.1007/978-3-030-01364-6_20</a:t>
            </a: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4259615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Trans-Omics for Precision Medicine (</a:t>
            </a:r>
            <a:r>
              <a:rPr lang="en-US" b="1" dirty="0" err="1">
                <a:solidFill>
                  <a:schemeClr val="accent3">
                    <a:lumMod val="40000"/>
                    <a:lumOff val="60000"/>
                  </a:schemeClr>
                </a:solidFill>
                <a:effectLst/>
                <a:cs typeface="B Nazanin" panose="00000400000000000000" pitchFamily="2" charset="-78"/>
              </a:rPr>
              <a:t>TOPMed</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با حمایت موسسه ملی قلب، ریه و خون </a:t>
            </a:r>
            <a:r>
              <a:rPr lang="en-US" b="1" dirty="0">
                <a:solidFill>
                  <a:schemeClr val="accent3">
                    <a:lumMod val="40000"/>
                    <a:lumOff val="60000"/>
                  </a:schemeClr>
                </a:solidFill>
                <a:effectLst/>
                <a:cs typeface="B Nazanin" panose="00000400000000000000" pitchFamily="2" charset="-78"/>
              </a:rPr>
              <a:t>NHLBI، </a:t>
            </a:r>
            <a:r>
              <a:rPr lang="fa-IR" b="1" dirty="0">
                <a:solidFill>
                  <a:schemeClr val="accent3">
                    <a:lumMod val="40000"/>
                    <a:lumOff val="60000"/>
                  </a:schemeClr>
                </a:solidFill>
                <a:effectLst/>
                <a:cs typeface="B Nazanin" panose="00000400000000000000" pitchFamily="2" charset="-78"/>
              </a:rPr>
              <a:t>منابع علمی را برای افزایش درک ما از فرآیندهای بیولوژیکی اساسی که زمینه ساز اختلالات قلب، ریه، خون و خواب هستند تولید می کند. این بخشی از ابتکار عمل پزشکی دقیق است که هدف آن ارائه درمان های بیماری است که متناسب با ژن ها و محیط منحصر به فرد فرد باشد. </a:t>
            </a:r>
            <a:r>
              <a:rPr lang="en-US" b="1" dirty="0" err="1">
                <a:solidFill>
                  <a:schemeClr val="accent3">
                    <a:lumMod val="40000"/>
                    <a:lumOff val="60000"/>
                  </a:schemeClr>
                </a:solidFill>
                <a:effectLst/>
                <a:cs typeface="B Nazanin" panose="00000400000000000000" pitchFamily="2" charset="-78"/>
              </a:rPr>
              <a:t>TOPMed</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با ادغام توالی‌یابی کل ژنوم </a:t>
            </a:r>
            <a:r>
              <a:rPr lang="en-US" b="1" dirty="0">
                <a:solidFill>
                  <a:schemeClr val="accent3">
                    <a:lumMod val="40000"/>
                    <a:lumOff val="60000"/>
                  </a:schemeClr>
                </a:solidFill>
                <a:effectLst/>
                <a:cs typeface="B Nazanin" panose="00000400000000000000" pitchFamily="2" charset="-78"/>
              </a:rPr>
              <a:t>WGS</a:t>
            </a:r>
            <a:r>
              <a:rPr lang="fa-IR" b="1" dirty="0">
                <a:solidFill>
                  <a:schemeClr val="accent3">
                    <a:lumMod val="40000"/>
                    <a:lumOff val="60000"/>
                  </a:schemeClr>
                </a:solidFill>
                <a:effectLst/>
                <a:cs typeface="B Nazanin" panose="00000400000000000000" pitchFamily="2" charset="-78"/>
              </a:rPr>
              <a:t>سایر داده‌های </a:t>
            </a:r>
            <a:r>
              <a:rPr lang="en-US" b="1" dirty="0">
                <a:solidFill>
                  <a:schemeClr val="accent3">
                    <a:lumMod val="40000"/>
                    <a:lumOff val="60000"/>
                  </a:schemeClr>
                </a:solidFill>
                <a:effectLst/>
                <a:cs typeface="B Nazanin" panose="00000400000000000000" pitchFamily="2" charset="-78"/>
              </a:rPr>
              <a:t>omics </a:t>
            </a:r>
            <a:r>
              <a:rPr lang="fa-IR" b="1" dirty="0">
                <a:solidFill>
                  <a:schemeClr val="accent3">
                    <a:lumMod val="40000"/>
                    <a:lumOff val="60000"/>
                  </a:schemeClr>
                </a:solidFill>
                <a:effectLst/>
                <a:cs typeface="B Nazanin" panose="00000400000000000000" pitchFamily="2" charset="-78"/>
              </a:rPr>
              <a:t>مانند پروفایل‌های متابولیک، الگوهای بیان پروتئین و </a:t>
            </a:r>
            <a:r>
              <a:rPr lang="en-US" b="1" dirty="0">
                <a:solidFill>
                  <a:schemeClr val="accent3">
                    <a:lumMod val="40000"/>
                    <a:lumOff val="60000"/>
                  </a:schemeClr>
                </a:solidFill>
                <a:effectLst/>
                <a:cs typeface="B Nazanin" panose="00000400000000000000" pitchFamily="2" charset="-78"/>
              </a:rPr>
              <a:t>RNA </a:t>
            </a:r>
            <a:r>
              <a:rPr lang="fa-IR" b="1" dirty="0">
                <a:solidFill>
                  <a:schemeClr val="accent3">
                    <a:lumMod val="40000"/>
                    <a:lumOff val="60000"/>
                  </a:schemeClr>
                </a:solidFill>
                <a:effectLst/>
                <a:cs typeface="B Nazanin" panose="00000400000000000000" pitchFamily="2" charset="-78"/>
              </a:rPr>
              <a:t>با داده‌های مولکولی، رفتاری، تصویربرداری، محیطی و بالینی به این ابتکار کمک می‌کند. در انجام این کار، برنامه </a:t>
            </a:r>
            <a:r>
              <a:rPr lang="en-US" b="1" dirty="0" err="1">
                <a:solidFill>
                  <a:schemeClr val="accent3">
                    <a:lumMod val="40000"/>
                    <a:lumOff val="60000"/>
                  </a:schemeClr>
                </a:solidFill>
                <a:effectLst/>
                <a:cs typeface="B Nazanin" panose="00000400000000000000" pitchFamily="2" charset="-78"/>
              </a:rPr>
              <a:t>TOPMed</a:t>
            </a:r>
            <a:r>
              <a:rPr lang="en-US" b="1" dirty="0">
                <a:solidFill>
                  <a:schemeClr val="accent3">
                    <a:lumMod val="40000"/>
                    <a:lumOff val="60000"/>
                  </a:schemeClr>
                </a:solidFill>
                <a:effectLst/>
                <a:cs typeface="B Nazanin" panose="00000400000000000000" pitchFamily="2" charset="-78"/>
              </a:rPr>
              <a:t> </a:t>
            </a:r>
            <a:r>
              <a:rPr lang="fa-IR" b="1" dirty="0">
                <a:solidFill>
                  <a:schemeClr val="accent3">
                    <a:lumMod val="40000"/>
                    <a:lumOff val="60000"/>
                  </a:schemeClr>
                </a:solidFill>
                <a:effectLst/>
                <a:cs typeface="B Nazanin" panose="00000400000000000000" pitchFamily="2" charset="-78"/>
              </a:rPr>
              <a:t>به دنبال کشف عواملی است که خطر بیماری را افزایش یا کاهش می دهد، انواع فرعی بیماری را شناسایی می کند و درمان های هدفمندتر و شخصی سازی شده را توسعه می دهد.</a:t>
            </a: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2"/>
              </a:rPr>
              <a:t>https://topmed.nhlbi.nih.gov/sequencing-and-data-processing-methods-freeze3a</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3"/>
              </a:rPr>
              <a:t>https://www.nature.com/articles/s41591-022-01981-2</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2836260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fa-IR" b="1" dirty="0">
                <a:solidFill>
                  <a:schemeClr val="accent3">
                    <a:lumMod val="40000"/>
                    <a:lumOff val="60000"/>
                  </a:schemeClr>
                </a:solidFill>
                <a:effectLst/>
                <a:cs typeface="B Nazanin" panose="00000400000000000000" pitchFamily="2" charset="-78"/>
              </a:rPr>
              <a:t>پروژه </a:t>
            </a:r>
            <a:r>
              <a:rPr lang="en-US" b="1" dirty="0">
                <a:solidFill>
                  <a:schemeClr val="accent3">
                    <a:lumMod val="40000"/>
                    <a:lumOff val="60000"/>
                  </a:schemeClr>
                </a:solidFill>
                <a:effectLst/>
                <a:cs typeface="B Nazanin" panose="00000400000000000000" pitchFamily="2" charset="-78"/>
              </a:rPr>
              <a:t>American Gut </a:t>
            </a:r>
            <a:r>
              <a:rPr lang="fa-IR" b="1" dirty="0">
                <a:solidFill>
                  <a:schemeClr val="accent3">
                    <a:lumMod val="40000"/>
                    <a:lumOff val="60000"/>
                  </a:schemeClr>
                </a:solidFill>
                <a:effectLst/>
                <a:cs typeface="B Nazanin" panose="00000400000000000000" pitchFamily="2" charset="-78"/>
              </a:rPr>
              <a:t>بزرگترین پروژه علمی شهروندی جمع سپاری تا به امروز است. نمونه‌های مدفوع، دهان، پوست و سایر محل‌های بدن جمع‌آوری‌شده از هزاران شرکت‌کننده، بزرگترین گروه میکروبیوم انسانی موجود را نشان می‌دهد. داده‌های دقیق مربوط به سلامت، سبک زندگی و رژیم غذایی مرتبط با هر نمونه، ما را قادر می‌سازد تا عمیقاً ارتباط بین میکروبیوم انسان و عواملی مانند رژیم غذایی (از وگان گرفته تا گوشتخوار و همه چیز در بین آن)، فصل، میزان خواب و وضعیت‌های بیماری را بررسی کنیم.</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2"/>
              </a:rPr>
              <a:t>https://github.com/biocore/American-Gut</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https://www.ebi.ac.uk/metagenomics/studies/MGYS00000596#overview</a:t>
            </a: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3"/>
              </a:rPr>
              <a:t>https://www.nature.com/articles/s41591-022-01981-2</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2397289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en-US" b="1" dirty="0">
                <a:solidFill>
                  <a:schemeClr val="accent3">
                    <a:lumMod val="40000"/>
                    <a:lumOff val="60000"/>
                  </a:schemeClr>
                </a:solidFill>
                <a:effectLst/>
                <a:cs typeface="B Nazanin" panose="00000400000000000000" pitchFamily="2" charset="-78"/>
              </a:rPr>
              <a:t>MIMIC-III </a:t>
            </a:r>
            <a:r>
              <a:rPr lang="fa-IR" b="1" dirty="0">
                <a:solidFill>
                  <a:schemeClr val="accent3">
                    <a:lumMod val="40000"/>
                    <a:lumOff val="60000"/>
                  </a:schemeClr>
                </a:solidFill>
                <a:effectLst/>
                <a:cs typeface="B Nazanin" panose="00000400000000000000" pitchFamily="2" charset="-78"/>
              </a:rPr>
              <a:t>یک پایگاه داده بزرگ و آزادانه است که شامل داده های شناسایی شده مرتبط با سلامتی بیش از چهل هزار بیمار است که بین سال های 2001 تا 2012 در بخش های مراقبت های ویژه مرکز پزشکی </a:t>
            </a:r>
            <a:r>
              <a:rPr lang="en-US" b="1" dirty="0">
                <a:solidFill>
                  <a:schemeClr val="accent3">
                    <a:lumMod val="40000"/>
                    <a:lumOff val="60000"/>
                  </a:schemeClr>
                </a:solidFill>
                <a:effectLst/>
                <a:cs typeface="B Nazanin" panose="00000400000000000000" pitchFamily="2" charset="-78"/>
              </a:rPr>
              <a:t>Beth Israel Deaconess </a:t>
            </a:r>
            <a:r>
              <a:rPr lang="fa-IR" b="1" dirty="0">
                <a:solidFill>
                  <a:schemeClr val="accent3">
                    <a:lumMod val="40000"/>
                    <a:lumOff val="60000"/>
                  </a:schemeClr>
                </a:solidFill>
                <a:effectLst/>
                <a:cs typeface="B Nazanin" panose="00000400000000000000" pitchFamily="2" charset="-78"/>
              </a:rPr>
              <a:t>اقامت داشته اند. این پایگاه داده شامل اطلاعاتی مانند اطلاعات دموگرافیک، حیاتی علائم اندازه گیری انجام شده در کنار بالین (~1 نقطه داده در ساعت)، نتایج آزمایش های آزمایشگاهی، روش ها، داروها، یادداشت های مراقب، گزارش های تصویربرداری، و مرگ و میر (از جمله ترخیص پس از بیمارستان).</a:t>
            </a:r>
            <a:r>
              <a:rPr lang="en-US" b="1" dirty="0">
                <a:solidFill>
                  <a:schemeClr val="accent3">
                    <a:lumMod val="40000"/>
                    <a:lumOff val="60000"/>
                  </a:schemeClr>
                </a:solidFill>
                <a:effectLst/>
                <a:cs typeface="B Nazanin" panose="00000400000000000000" pitchFamily="2" charset="-78"/>
              </a:rPr>
              <a:t>MIMIC </a:t>
            </a:r>
            <a:r>
              <a:rPr lang="fa-IR" b="1" dirty="0">
                <a:solidFill>
                  <a:schemeClr val="accent3">
                    <a:lumMod val="40000"/>
                    <a:lumOff val="60000"/>
                  </a:schemeClr>
                </a:solidFill>
                <a:effectLst/>
                <a:cs typeface="B Nazanin" panose="00000400000000000000" pitchFamily="2" charset="-78"/>
              </a:rPr>
              <a:t>از طیف متنوعی از مطالعات تحلیلی شامل اپیدمیولوژی، بهبود قوانین تصمیم گیری بالینی و توسعه ابزار الکترونیکی پشتیبانی می کند.</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https://beamnetai.com/mimic-iii-request-access</a:t>
            </a:r>
          </a:p>
          <a:p>
            <a:pPr algn="just" rtl="1">
              <a:lnSpc>
                <a:spcPct val="150000"/>
              </a:lnSpc>
            </a:pPr>
            <a:r>
              <a:rPr lang="en-US" b="1" dirty="0">
                <a:solidFill>
                  <a:schemeClr val="accent3">
                    <a:lumMod val="40000"/>
                    <a:lumOff val="60000"/>
                  </a:schemeClr>
                </a:solidFill>
                <a:effectLst/>
                <a:cs typeface="B Nazanin" panose="00000400000000000000" pitchFamily="2" charset="-78"/>
              </a:rPr>
              <a:t>https://physionet.org/content/mimiciii/1.4/</a:t>
            </a:r>
          </a:p>
          <a:p>
            <a:pPr algn="just" rtl="1">
              <a:lnSpc>
                <a:spcPct val="150000"/>
              </a:lnSpc>
            </a:pPr>
            <a:r>
              <a:rPr lang="en-US" b="1" dirty="0">
                <a:solidFill>
                  <a:schemeClr val="accent3">
                    <a:lumMod val="40000"/>
                    <a:lumOff val="60000"/>
                  </a:schemeClr>
                </a:solidFill>
                <a:effectLst/>
                <a:cs typeface="B Nazanin" panose="00000400000000000000" pitchFamily="2" charset="-78"/>
                <a:hlinkClick r:id="rId2"/>
              </a:rPr>
              <a:t>https://www.nature.com/articles/s41591-022-01981-2</a:t>
            </a:r>
            <a:endParaRPr lang="fa-IR" b="1" dirty="0">
              <a:solidFill>
                <a:schemeClr val="accent3">
                  <a:lumMod val="40000"/>
                  <a:lumOff val="60000"/>
                </a:schemeClr>
              </a:solidFill>
              <a:effectLst/>
              <a:cs typeface="B Nazanin" panose="00000400000000000000" pitchFamily="2" charset="-78"/>
            </a:endParaRPr>
          </a:p>
          <a:p>
            <a:pPr algn="just" rtl="1">
              <a:lnSpc>
                <a:spcPct val="150000"/>
              </a:lnSpc>
            </a:pP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3109099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EAC72-3F04-FEDE-7400-7163C20239B8}"/>
              </a:ext>
            </a:extLst>
          </p:cNvPr>
          <p:cNvSpPr>
            <a:spLocks noGrp="1"/>
          </p:cNvSpPr>
          <p:nvPr>
            <p:ph type="title"/>
          </p:nvPr>
        </p:nvSpPr>
        <p:spPr>
          <a:xfrm>
            <a:off x="2340429" y="254014"/>
            <a:ext cx="9590550" cy="842174"/>
          </a:xfrm>
        </p:spPr>
        <p:txBody>
          <a:bodyPr/>
          <a:lstStyle/>
          <a:p>
            <a:pPr algn="r" rtl="1"/>
            <a:r>
              <a:rPr lang="fa-IR" dirty="0">
                <a:solidFill>
                  <a:schemeClr val="accent3">
                    <a:lumMod val="75000"/>
                  </a:schemeClr>
                </a:solidFill>
                <a:cs typeface="B Nazanin" panose="00000400000000000000" pitchFamily="2" charset="-78"/>
              </a:rPr>
              <a:t>مجموعه داده های </a:t>
            </a:r>
            <a:r>
              <a:rPr lang="en-US" dirty="0" err="1">
                <a:solidFill>
                  <a:schemeClr val="accent3">
                    <a:lumMod val="75000"/>
                  </a:schemeClr>
                </a:solidFill>
                <a:cs typeface="B Nazanin" panose="00000400000000000000" pitchFamily="2" charset="-78"/>
              </a:rPr>
              <a:t>MultiModal</a:t>
            </a:r>
            <a:endParaRPr lang="en-US" dirty="0">
              <a:solidFill>
                <a:schemeClr val="accent3">
                  <a:lumMod val="75000"/>
                </a:schemeClr>
              </a:solidFill>
              <a:cs typeface="B Nazanin" panose="00000400000000000000" pitchFamily="2" charset="-78"/>
            </a:endParaRPr>
          </a:p>
        </p:txBody>
      </p:sp>
      <p:sp>
        <p:nvSpPr>
          <p:cNvPr id="3" name="Text Placeholder 2">
            <a:extLst>
              <a:ext uri="{FF2B5EF4-FFF2-40B4-BE49-F238E27FC236}">
                <a16:creationId xmlns:a16="http://schemas.microsoft.com/office/drawing/2014/main" id="{EFA2FEAF-98EF-F8D7-3EF8-6F7E52E05628}"/>
              </a:ext>
            </a:extLst>
          </p:cNvPr>
          <p:cNvSpPr>
            <a:spLocks noGrp="1"/>
          </p:cNvSpPr>
          <p:nvPr>
            <p:ph type="body" idx="1"/>
          </p:nvPr>
        </p:nvSpPr>
        <p:spPr>
          <a:xfrm>
            <a:off x="83976" y="1259632"/>
            <a:ext cx="11663265" cy="5197151"/>
          </a:xfrm>
        </p:spPr>
        <p:txBody>
          <a:bodyPr>
            <a:normAutofit/>
          </a:bodyPr>
          <a:lstStyle/>
          <a:p>
            <a:pPr algn="just" rtl="1">
              <a:lnSpc>
                <a:spcPct val="150000"/>
              </a:lnSpc>
            </a:pPr>
            <a:r>
              <a:rPr lang="fa-IR" b="1" dirty="0">
                <a:solidFill>
                  <a:schemeClr val="accent3">
                    <a:lumMod val="40000"/>
                    <a:lumOff val="60000"/>
                  </a:schemeClr>
                </a:solidFill>
                <a:effectLst/>
                <a:cs typeface="B Nazanin" panose="00000400000000000000" pitchFamily="2" charset="-78"/>
              </a:rPr>
              <a:t>تمرکز در </a:t>
            </a:r>
            <a:r>
              <a:rPr lang="en-US" b="1" dirty="0" err="1">
                <a:solidFill>
                  <a:schemeClr val="accent3">
                    <a:lumMod val="40000"/>
                    <a:lumOff val="60000"/>
                  </a:schemeClr>
                </a:solidFill>
                <a:effectLst/>
                <a:cs typeface="B Nazanin" panose="00000400000000000000" pitchFamily="2" charset="-78"/>
              </a:rPr>
              <a:t>ImageCLEF</a:t>
            </a:r>
            <a:r>
              <a:rPr lang="en-US" b="1" dirty="0">
                <a:solidFill>
                  <a:schemeClr val="accent3">
                    <a:lumMod val="40000"/>
                    <a:lumOff val="60000"/>
                  </a:schemeClr>
                </a:solidFill>
                <a:effectLst/>
                <a:cs typeface="B Nazanin" panose="00000400000000000000" pitchFamily="2" charset="-78"/>
              </a:rPr>
              <a:t> 2021 </a:t>
            </a:r>
            <a:r>
              <a:rPr lang="fa-IR" b="1" dirty="0">
                <a:solidFill>
                  <a:schemeClr val="accent3">
                    <a:lumMod val="40000"/>
                    <a:lumOff val="60000"/>
                  </a:schemeClr>
                </a:solidFill>
                <a:effectLst/>
                <a:cs typeface="B Nazanin" panose="00000400000000000000" pitchFamily="2" charset="-78"/>
              </a:rPr>
              <a:t>در استفاده از تصاویر رادیولوژی واقعی است که توسط پزشکان شرح داده شده است</a:t>
            </a:r>
            <a:r>
              <a:rPr lang="en-US" b="1" dirty="0">
                <a:solidFill>
                  <a:schemeClr val="accent3">
                    <a:lumMod val="40000"/>
                    <a:lumOff val="60000"/>
                  </a:schemeClr>
                </a:solidFill>
                <a:effectLst/>
                <a:cs typeface="B Nazanin" panose="00000400000000000000" pitchFamily="2" charset="-78"/>
              </a:rPr>
              <a:t>.</a:t>
            </a:r>
            <a:r>
              <a:rPr lang="fa-IR" b="1" dirty="0">
                <a:solidFill>
                  <a:schemeClr val="accent3">
                    <a:lumMod val="40000"/>
                    <a:lumOff val="60000"/>
                  </a:schemeClr>
                </a:solidFill>
                <a:effectLst/>
                <a:cs typeface="B Nazanin" panose="00000400000000000000" pitchFamily="2" charset="-78"/>
              </a:rPr>
              <a:t> برای </a:t>
            </a:r>
            <a:r>
              <a:rPr lang="en-US" b="1" dirty="0" err="1">
                <a:solidFill>
                  <a:schemeClr val="accent3">
                    <a:lumMod val="40000"/>
                    <a:lumOff val="60000"/>
                  </a:schemeClr>
                </a:solidFill>
                <a:effectLst/>
                <a:cs typeface="B Nazanin" panose="00000400000000000000" pitchFamily="2" charset="-78"/>
              </a:rPr>
              <a:t>ImageCLEF</a:t>
            </a:r>
            <a:r>
              <a:rPr lang="en-US" b="1" dirty="0">
                <a:solidFill>
                  <a:schemeClr val="accent3">
                    <a:lumMod val="40000"/>
                    <a:lumOff val="60000"/>
                  </a:schemeClr>
                </a:solidFill>
                <a:effectLst/>
                <a:cs typeface="B Nazanin" panose="00000400000000000000" pitchFamily="2" charset="-78"/>
              </a:rPr>
              <a:t> 2022، </a:t>
            </a:r>
            <a:r>
              <a:rPr lang="fa-IR" b="1" dirty="0">
                <a:solidFill>
                  <a:schemeClr val="accent3">
                    <a:lumMod val="40000"/>
                    <a:lumOff val="60000"/>
                  </a:schemeClr>
                </a:solidFill>
                <a:effectLst/>
                <a:cs typeface="B Nazanin" panose="00000400000000000000" pitchFamily="2" charset="-78"/>
              </a:rPr>
              <a:t>یک نسخه توسعه یافته از مجموعه داده </a:t>
            </a:r>
            <a:r>
              <a:rPr lang="en-US" b="1" dirty="0" err="1">
                <a:solidFill>
                  <a:schemeClr val="accent3">
                    <a:lumMod val="40000"/>
                    <a:lumOff val="60000"/>
                  </a:schemeClr>
                </a:solidFill>
                <a:effectLst/>
                <a:cs typeface="B Nazanin" panose="00000400000000000000" pitchFamily="2" charset="-78"/>
              </a:rPr>
              <a:t>ImageCLEF</a:t>
            </a:r>
            <a:r>
              <a:rPr lang="en-US" b="1" dirty="0">
                <a:solidFill>
                  <a:schemeClr val="accent3">
                    <a:lumMod val="40000"/>
                    <a:lumOff val="60000"/>
                  </a:schemeClr>
                </a:solidFill>
                <a:effectLst/>
                <a:cs typeface="B Nazanin" panose="00000400000000000000" pitchFamily="2" charset="-78"/>
              </a:rPr>
              <a:t> 2020 </a:t>
            </a:r>
            <a:r>
              <a:rPr lang="fa-IR" b="1" dirty="0">
                <a:solidFill>
                  <a:schemeClr val="accent3">
                    <a:lumMod val="40000"/>
                    <a:lumOff val="60000"/>
                  </a:schemeClr>
                </a:solidFill>
                <a:effectLst/>
                <a:cs typeface="B Nazanin" panose="00000400000000000000" pitchFamily="2" charset="-78"/>
              </a:rPr>
              <a:t>استفاده شده است.</a:t>
            </a:r>
            <a:endParaRPr lang="en-US" b="1" dirty="0">
              <a:solidFill>
                <a:schemeClr val="accent3">
                  <a:lumMod val="40000"/>
                  <a:lumOff val="60000"/>
                </a:schemeClr>
              </a:solidFill>
              <a:effectLst/>
              <a:cs typeface="B Nazanin" panose="00000400000000000000" pitchFamily="2" charset="-78"/>
            </a:endParaRPr>
          </a:p>
          <a:p>
            <a:pPr algn="just" rtl="1">
              <a:lnSpc>
                <a:spcPct val="150000"/>
              </a:lnSpc>
            </a:pPr>
            <a:r>
              <a:rPr lang="en-US" b="1" dirty="0">
                <a:solidFill>
                  <a:schemeClr val="accent3">
                    <a:lumMod val="40000"/>
                    <a:lumOff val="60000"/>
                  </a:schemeClr>
                </a:solidFill>
                <a:effectLst/>
                <a:cs typeface="B Nazanin" panose="00000400000000000000" pitchFamily="2" charset="-78"/>
              </a:rPr>
              <a:t>https://www.imageclef.org/2022/medical/caption</a:t>
            </a:r>
          </a:p>
          <a:p>
            <a:pPr algn="just" rtl="1">
              <a:lnSpc>
                <a:spcPct val="150000"/>
              </a:lnSpc>
            </a:pPr>
            <a:r>
              <a:rPr lang="en-US" b="1" dirty="0">
                <a:solidFill>
                  <a:schemeClr val="accent3">
                    <a:lumMod val="40000"/>
                    <a:lumOff val="60000"/>
                  </a:schemeClr>
                </a:solidFill>
                <a:effectLst/>
                <a:cs typeface="B Nazanin" panose="00000400000000000000" pitchFamily="2" charset="-78"/>
              </a:rPr>
              <a:t>https://gcris.ieu.edu.tr/bitstream/20.500.14365/2007/1/2007.pdf</a:t>
            </a:r>
            <a:endParaRPr lang="fa-IR" b="1" dirty="0">
              <a:solidFill>
                <a:schemeClr val="accent3">
                  <a:lumMod val="40000"/>
                  <a:lumOff val="60000"/>
                </a:schemeClr>
              </a:solidFill>
              <a:effectLst/>
              <a:cs typeface="B Nazanin" panose="00000400000000000000" pitchFamily="2" charset="-78"/>
            </a:endParaRPr>
          </a:p>
        </p:txBody>
      </p:sp>
    </p:spTree>
    <p:extLst>
      <p:ext uri="{BB962C8B-B14F-4D97-AF65-F5344CB8AC3E}">
        <p14:creationId xmlns:p14="http://schemas.microsoft.com/office/powerpoint/2010/main" val="175289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615</TotalTime>
  <Words>2457</Words>
  <Application>Microsoft Office PowerPoint</Application>
  <PresentationFormat>Widescreen</PresentationFormat>
  <Paragraphs>106</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B Nazanin</vt:lpstr>
      <vt:lpstr>Calisto MT</vt:lpstr>
      <vt:lpstr>Wingdings 2</vt:lpstr>
      <vt:lpstr>Slate</vt:lpstr>
      <vt:lpstr>مجموعه داده های آماده</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MultiModal</vt:lpstr>
      <vt:lpstr>مجموعه داده های Question answering</vt:lpstr>
      <vt:lpstr>مجموعه داده های Question answering</vt:lpstr>
      <vt:lpstr>مجموعه داده های Question answering</vt:lpstr>
      <vt:lpstr>مجموعه داده های Question answering</vt:lpstr>
      <vt:lpstr>مجموعه داده های Question answering</vt:lpstr>
      <vt:lpstr>مجموعه داده های گراف دانش پزشکی</vt:lpstr>
      <vt:lpstr>مجموعه داده های گراف دانش پزشکی</vt:lpstr>
      <vt:lpstr>مجموعه داده های گراف دانش پزشکی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21</cp:revision>
  <dcterms:created xsi:type="dcterms:W3CDTF">2024-06-05T06:00:29Z</dcterms:created>
  <dcterms:modified xsi:type="dcterms:W3CDTF">2024-06-25T21:33:49Z</dcterms:modified>
</cp:coreProperties>
</file>