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2470" autoAdjust="0"/>
  </p:normalViewPr>
  <p:slideViewPr>
    <p:cSldViewPr snapToGrid="0">
      <p:cViewPr varScale="1">
        <p:scale>
          <a:sx n="91" d="100"/>
          <a:sy n="91" d="100"/>
        </p:scale>
        <p:origin x="66" y="12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OVERFLOW DEVELOPER SURVEY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84" y="0"/>
            <a:ext cx="3390472" cy="2040151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B4AEB7-04BC-17FC-C924-867D52E3E14F}"/>
              </a:ext>
            </a:extLst>
          </p:cNvPr>
          <p:cNvSpPr/>
          <p:nvPr/>
        </p:nvSpPr>
        <p:spPr>
          <a:xfrm>
            <a:off x="4974539" y="4123745"/>
            <a:ext cx="224292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 Gupta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&lt;Please present your dashboard in the following slides.&gt;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06FE4-2020-5E4B-B899-4B417C25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4" y="1393251"/>
            <a:ext cx="10926231" cy="49364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0AB48-7EB0-1B98-5E8C-D034CABA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795"/>
            <a:ext cx="10429399" cy="49113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13893-15E6-C51E-D685-58A7A2D3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130" y="1690688"/>
            <a:ext cx="9939670" cy="45931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28C5F6-452B-00D3-C1EF-B38A07E3E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36610"/>
              </p:ext>
            </p:extLst>
          </p:nvPr>
        </p:nvGraphicFramePr>
        <p:xfrm>
          <a:off x="883460" y="1831323"/>
          <a:ext cx="10425080" cy="4658712"/>
        </p:xfrm>
        <a:graphic>
          <a:graphicData uri="http://schemas.openxmlformats.org/drawingml/2006/table">
            <a:tbl>
              <a:tblPr/>
              <a:tblGrid>
                <a:gridCol w="5212540">
                  <a:extLst>
                    <a:ext uri="{9D8B030D-6E8A-4147-A177-3AD203B41FA5}">
                      <a16:colId xmlns:a16="http://schemas.microsoft.com/office/drawing/2014/main" val="2974334408"/>
                    </a:ext>
                  </a:extLst>
                </a:gridCol>
                <a:gridCol w="5212540">
                  <a:extLst>
                    <a:ext uri="{9D8B030D-6E8A-4147-A177-3AD203B41FA5}">
                      <a16:colId xmlns:a16="http://schemas.microsoft.com/office/drawing/2014/main" val="3760521021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IN" sz="1800" b="1" dirty="0"/>
                        <a:t>Finding</a:t>
                      </a:r>
                      <a:endParaRPr lang="en-IN" sz="18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Implication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4237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JavaScript, SQL, and Python</a:t>
                      </a:r>
                      <a:r>
                        <a:rPr lang="en-US" sz="1800" dirty="0"/>
                        <a:t> are the top languages used and desired.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These languages are essential for both backend, frontend, and data roles—training should focus on them.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75518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PostgreSQL</a:t>
                      </a:r>
                      <a:r>
                        <a:rPr lang="en-US" sz="1800" dirty="0"/>
                        <a:t> is the most used and most preferred database.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Organizations should prioritize PostgreSQL for new projects and upskill teams accordingly.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168305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b="1" dirty="0"/>
                        <a:t>AWS, Azure, and Google Cloud</a:t>
                      </a:r>
                      <a:r>
                        <a:rPr lang="en-US" sz="1800" dirty="0"/>
                        <a:t> are the most common and desired platforms.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Cloud skills are no longer optional—certifications and experience with these platforms are crucial.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06176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/>
                        <a:t>React, Node.js, and Django</a:t>
                      </a:r>
                      <a:r>
                        <a:rPr lang="en-US" sz="1800" dirty="0"/>
                        <a:t> are dominant web frameworks.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Projects should consider these frameworks for faster development and better developer availability.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75576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Majority of developers are aged </a:t>
                      </a:r>
                      <a:r>
                        <a:rPr lang="en-US" sz="1800" b="1" dirty="0"/>
                        <a:t>25–44</a:t>
                      </a:r>
                      <a:r>
                        <a:rPr lang="en-US" sz="1800" dirty="0"/>
                        <a:t>, with </a:t>
                      </a:r>
                      <a:r>
                        <a:rPr lang="en-US" sz="1800" b="1" dirty="0"/>
                        <a:t>Bachelor’s or Master’s degrees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Hiring strategies should focus on mid-career professionals and support continuous learning paths.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7479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F262AF-BF3F-D556-F672-B4B7A4280AA7}"/>
              </a:ext>
            </a:extLst>
          </p:cNvPr>
          <p:cNvSpPr txBox="1"/>
          <p:nvPr/>
        </p:nvSpPr>
        <p:spPr>
          <a:xfrm>
            <a:off x="4782206" y="1996963"/>
            <a:ext cx="66740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Skill Demand Continuity</a:t>
            </a:r>
            <a:r>
              <a:rPr lang="en-US" sz="1200" dirty="0"/>
              <a:t>: Skills in JavaScript, SQL, Python, and PostgreSQL remain critical. These are both widely used and highly desirable.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Cloud is Central</a:t>
            </a:r>
            <a:r>
              <a:rPr lang="en-US" sz="1200" dirty="0"/>
              <a:t>: AWS, Azure, and GCP dominate both experience and aspiration—cloud skills are essential.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Framework Fragmentation</a:t>
            </a:r>
            <a:r>
              <a:rPr lang="en-US" sz="1200" dirty="0"/>
              <a:t>: Developers are spread across many web frameworks, but React, Node.js, and Django have lasting power.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Young and Evolving Workforce</a:t>
            </a:r>
            <a:r>
              <a:rPr lang="en-US" sz="1200" dirty="0"/>
              <a:t>: A younger demographic means a need for learning-centric tools, onboarding-friendly platforms, and community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Shift to Open Source</a:t>
            </a:r>
            <a:r>
              <a:rPr lang="en-US" sz="1200" dirty="0"/>
              <a:t>: Open-source technologies (PostgreSQL, Python, React) are not only used widely but also preferred for future work.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Developer Preferences Shape Trends</a:t>
            </a:r>
            <a:r>
              <a:rPr lang="en-US" sz="1200" dirty="0"/>
              <a:t>: The future technology stack will likely reflect a mix of performance-oriented (Go, Rust), and productivity-centric tools (React, Firebase).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6074D-F0B1-E1E1-3CB6-D143259046CF}"/>
              </a:ext>
            </a:extLst>
          </p:cNvPr>
          <p:cNvSpPr txBox="1"/>
          <p:nvPr/>
        </p:nvSpPr>
        <p:spPr>
          <a:xfrm>
            <a:off x="4599304" y="2081023"/>
            <a:ext cx="66152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•Data contextualization and analysis goal.</a:t>
            </a:r>
          </a:p>
          <a:p>
            <a:endParaRPr lang="en-US" b="1" dirty="0"/>
          </a:p>
          <a:p>
            <a:r>
              <a:rPr lang="en-US" b="1" dirty="0"/>
              <a:t>•Methodology description.</a:t>
            </a:r>
          </a:p>
          <a:p>
            <a:r>
              <a:rPr lang="en-US" dirty="0"/>
              <a:t>	 • Data gathering.</a:t>
            </a:r>
          </a:p>
          <a:p>
            <a:r>
              <a:rPr lang="en-US" dirty="0"/>
              <a:t> 	• Data analysis.</a:t>
            </a:r>
          </a:p>
          <a:p>
            <a:r>
              <a:rPr lang="en-US" dirty="0"/>
              <a:t> 	• Data visualizations.</a:t>
            </a:r>
          </a:p>
          <a:p>
            <a:r>
              <a:rPr lang="en-US" b="1" dirty="0"/>
              <a:t>• Results presentation supported with graphs and trends.</a:t>
            </a:r>
          </a:p>
          <a:p>
            <a:endParaRPr lang="en-US" b="1" dirty="0"/>
          </a:p>
          <a:p>
            <a:r>
              <a:rPr lang="en-US" b="1" dirty="0"/>
              <a:t> •Discussion of overall findings and implications regarding </a:t>
            </a:r>
          </a:p>
          <a:p>
            <a:r>
              <a:rPr lang="en-US" b="1" dirty="0"/>
              <a:t>the results previously exposed.</a:t>
            </a:r>
          </a:p>
          <a:p>
            <a:endParaRPr lang="en-US" b="1" dirty="0"/>
          </a:p>
          <a:p>
            <a:r>
              <a:rPr lang="en-US" b="1" dirty="0"/>
              <a:t> • Final conclusions of the carried out research.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13" y="1901819"/>
            <a:ext cx="3054361" cy="3054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2E986-97A7-4AD4-B751-8799310C287F}"/>
              </a:ext>
            </a:extLst>
          </p:cNvPr>
          <p:cNvSpPr txBox="1"/>
          <p:nvPr/>
        </p:nvSpPr>
        <p:spPr>
          <a:xfrm>
            <a:off x="3880884" y="1901819"/>
            <a:ext cx="82260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Largest Developer Sentiment Survey Worldwide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Diverse Yet Uneven Representation</a:t>
            </a:r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3️⃣ </a:t>
            </a:r>
            <a:r>
              <a:rPr lang="en-US" b="1" dirty="0"/>
              <a:t>Global Tech Trends &amp; Developer Behavior</a:t>
            </a:r>
          </a:p>
          <a:p>
            <a:endParaRPr lang="en-US" dirty="0"/>
          </a:p>
          <a:p>
            <a:r>
              <a:rPr lang="en-US" dirty="0"/>
              <a:t>4️⃣ </a:t>
            </a:r>
            <a:r>
              <a:rPr lang="en-US" b="1" dirty="0"/>
              <a:t>Community Characterization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5️⃣ </a:t>
            </a:r>
            <a:r>
              <a:rPr lang="en-US" b="1" dirty="0"/>
              <a:t>Strategic Relevance for Stakeholders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63" y="1831709"/>
            <a:ext cx="3194581" cy="3194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B4CBB9-527F-E44D-79CB-3B6CE4ED33F9}"/>
              </a:ext>
            </a:extLst>
          </p:cNvPr>
          <p:cNvSpPr txBox="1"/>
          <p:nvPr/>
        </p:nvSpPr>
        <p:spPr>
          <a:xfrm>
            <a:off x="4397414" y="1494380"/>
            <a:ext cx="723072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Collection &amp; Intake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Techniques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Web Scraping | APIs | Requests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1200" b="1" dirty="0">
                <a:solidFill>
                  <a:srgbClr val="262626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Objective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Extract and validate raw survey data for integrity &amp; completeness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n-US" sz="12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Wrangling &amp; Normalization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Actions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Cleaned and transformed using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pandas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IBM Plex Sans"/>
                <a:ea typeface="+mn-ea"/>
                <a:cs typeface="+mn-cs"/>
              </a:rPr>
              <a:t> and Power Query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Standardized missing formats, mapped categories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Outcome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Reliable, analysis-ready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Exploratory Data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Distribution Profiling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Salary, Age, Tech Stack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Outliers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Detected &amp; mitigated using rule-based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Correlation Analysis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Pearson &amp; Spearman for relational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Visual Analysis &amp; Insight Generation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Libraries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Matplotlib | Seaborn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Focus Areas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Composition of developer profiles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Tech trends &amp; inter-variable relationships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Regional &amp; cohort comparisons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Executive Dashboard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Platform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IBM Data Platform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Features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Filter by experience, country, technology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Dynamic visual storytelling for decision-makers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AC80E-839B-62AF-E2F9-E3153286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2" y="2459420"/>
            <a:ext cx="5760000" cy="3623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1B3780-4FEF-5583-06D9-F8F1F196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87" y="2532992"/>
            <a:ext cx="5760000" cy="36125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181" y="1552356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Findings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LanguageWantToWorkWith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Java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lowest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over 4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Rust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over 5500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  <a:r>
              <a:rPr lang="en-US" sz="1800" dirty="0"/>
              <a:t>Finding 2</a:t>
            </a:r>
          </a:p>
          <a:p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LanguageWantToWorkWith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JavaScript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highest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12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SQL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11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endParaRPr lang="en-US" sz="1800" dirty="0">
              <a:solidFill>
                <a:srgbClr val="595859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LanguageHaveWorkWith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PowerShell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lowest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almost 3500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PHP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over 4500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LanguageHaveWorkWith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JavaScript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has the highest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Count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15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, followed by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SQL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 at </a:t>
            </a:r>
            <a:r>
              <a:rPr lang="en-US" sz="1800" b="1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nearly 13 thousand</a:t>
            </a:r>
            <a:r>
              <a:rPr lang="en-US" sz="1800" b="0" i="0" dirty="0">
                <a:solidFill>
                  <a:srgbClr val="595859"/>
                </a:solidFill>
                <a:effectLst/>
                <a:latin typeface="IBM Plex Sans" panose="020B0503050203000203" pitchFamily="34" charset="0"/>
              </a:rPr>
              <a:t>.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4240" y="1366346"/>
            <a:ext cx="5630919" cy="53182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Implication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3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📉 </a:t>
            </a:r>
            <a:r>
              <a:rPr lang="en-US" sz="7200" b="1" dirty="0"/>
              <a:t>Legacy Hesitation: </a:t>
            </a:r>
            <a:r>
              <a:rPr lang="en-US" sz="7200" dirty="0"/>
              <a:t>Low interest in Java and PHP suggests potential decline in their perceived relevance, especially among newer developers.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🚀 </a:t>
            </a:r>
            <a:r>
              <a:rPr lang="en-US" sz="7200" b="1" dirty="0"/>
              <a:t>JavaScript Dominance: </a:t>
            </a:r>
            <a:r>
              <a:rPr lang="en-US" sz="7200" dirty="0"/>
              <a:t>Its high usage and desirability point to continued demand across both frontend and backend roles.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🧠 </a:t>
            </a:r>
            <a:r>
              <a:rPr lang="en-US" sz="7200" b="1" dirty="0"/>
              <a:t>SQL’s Enduring Value: </a:t>
            </a:r>
            <a:r>
              <a:rPr lang="en-US" sz="7200" dirty="0"/>
              <a:t>SQL maintains strong preference and usage—indicating sustained importance for data-centric roles.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🔄 </a:t>
            </a:r>
            <a:r>
              <a:rPr lang="en-US" sz="7200" b="1" dirty="0"/>
              <a:t>Rust’s Rise, Not Yet Mainstream: </a:t>
            </a:r>
            <a:r>
              <a:rPr lang="en-US" sz="7200" dirty="0"/>
              <a:t>Developer interest is growing, but adoption is still trailing—signaling a need for skilling and community support.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7200" dirty="0"/>
              <a:t>⚙️ </a:t>
            </a:r>
            <a:r>
              <a:rPr lang="en-US" sz="7200" b="1" dirty="0"/>
              <a:t>PowerShell's Niche Use: </a:t>
            </a:r>
            <a:r>
              <a:rPr lang="en-US" sz="7200" dirty="0"/>
              <a:t>Minimal exposure could highlight gaps in DevOps training or indicate specialization in enterprise environments.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D11D2-C3D4-5998-136C-B907F0F69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2"/>
            <a:ext cx="5775424" cy="3615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AB4A4-3334-A9DD-3540-8B8473579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551" y="2469932"/>
            <a:ext cx="5760000" cy="36157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76D9A07-F7C5-6412-1F86-702E69758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42935"/>
              </p:ext>
            </p:extLst>
          </p:nvPr>
        </p:nvGraphicFramePr>
        <p:xfrm>
          <a:off x="1231402" y="1841568"/>
          <a:ext cx="9615274" cy="4864032"/>
        </p:xfrm>
        <a:graphic>
          <a:graphicData uri="http://schemas.openxmlformats.org/drawingml/2006/table">
            <a:tbl>
              <a:tblPr/>
              <a:tblGrid>
                <a:gridCol w="4807637">
                  <a:extLst>
                    <a:ext uri="{9D8B030D-6E8A-4147-A177-3AD203B41FA5}">
                      <a16:colId xmlns:a16="http://schemas.microsoft.com/office/drawing/2014/main" val="3801626702"/>
                    </a:ext>
                  </a:extLst>
                </a:gridCol>
                <a:gridCol w="4807637">
                  <a:extLst>
                    <a:ext uri="{9D8B030D-6E8A-4147-A177-3AD203B41FA5}">
                      <a16:colId xmlns:a16="http://schemas.microsoft.com/office/drawing/2014/main" val="1646754366"/>
                    </a:ext>
                  </a:extLst>
                </a:gridCol>
              </a:tblGrid>
              <a:tr h="668767">
                <a:tc>
                  <a:txBody>
                    <a:bodyPr/>
                    <a:lstStyle/>
                    <a:p>
                      <a:r>
                        <a:rPr lang="en-IN" sz="1600" b="1"/>
                        <a:t>Finding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Implication</a:t>
                      </a:r>
                      <a:endParaRPr lang="en-IN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849856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PostgreSQL</a:t>
                      </a:r>
                      <a:r>
                        <a:rPr lang="en-US" sz="1600" dirty="0"/>
                        <a:t> is both the most used (20.4%) and most desired (23.7%) database.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PostgreSQL’s strong open-source support and features make it a top choice for current and future use.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9664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MySQL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SQLite</a:t>
                      </a:r>
                      <a:r>
                        <a:rPr lang="en-US" sz="1600" dirty="0"/>
                        <a:t>, and </a:t>
                      </a:r>
                      <a:r>
                        <a:rPr lang="en-US" sz="1600" b="1" dirty="0"/>
                        <a:t>MongoDB</a:t>
                      </a:r>
                      <a:r>
                        <a:rPr lang="en-US" sz="1600" dirty="0"/>
                        <a:t> are common in both usage and preference rankings.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These databases offer flexibility across different use cases—training and tool support should continue.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037264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Redis</a:t>
                      </a:r>
                      <a:r>
                        <a:rPr lang="en-US" sz="1600" dirty="0"/>
                        <a:t> ranks much higher in preference (2nd) than in actual usage (6th).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Redis is gaining interest for real-time and caching solutions—suggesting a shift toward performance-based architectures.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73581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Elasticsearch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DynamoDB</a:t>
                      </a:r>
                      <a:r>
                        <a:rPr lang="en-US" sz="1600" dirty="0"/>
                        <a:t>, and </a:t>
                      </a:r>
                      <a:r>
                        <a:rPr lang="en-US" sz="1600" b="1" dirty="0"/>
                        <a:t>MariaDB</a:t>
                      </a:r>
                      <a:r>
                        <a:rPr lang="en-US" sz="1600" dirty="0"/>
                        <a:t> show moderate use and future interest.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Niche or specialized databases are gaining ground—organizations should evaluate them based on specific project needs.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157010"/>
                  </a:ext>
                </a:extLst>
              </a:tr>
              <a:tr h="83905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Traditional enterprise databases like </a:t>
                      </a:r>
                      <a:r>
                        <a:rPr lang="en-US" sz="1600" b="1" dirty="0"/>
                        <a:t>Oracle</a:t>
                      </a:r>
                      <a:r>
                        <a:rPr lang="en-US" sz="1600" dirty="0"/>
                        <a:t> rank low in both usage and preference.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There’s a clear shift away from proprietary databases—companies should consider open-source alternatives.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35143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245</TotalTime>
  <Words>1051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Calibri</vt:lpstr>
      <vt:lpstr>Helv</vt:lpstr>
      <vt:lpstr>IBM Plex Mono</vt:lpstr>
      <vt:lpstr>IBM Plex Sans</vt:lpstr>
      <vt:lpstr>IBM Plex Sans SemiBold</vt:lpstr>
      <vt:lpstr>Wingdings</vt:lpstr>
      <vt:lpstr>SLIDE_TEMPLATE_skill_network</vt:lpstr>
      <vt:lpstr>STACK OVERFLOW DEVELOPER SURVEY 2019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DEVELOPER SURVEY 2019</dc:title>
  <dc:creator>Tori Sleeper</dc:creator>
  <cp:lastModifiedBy>Ayush gupta</cp:lastModifiedBy>
  <cp:revision>6</cp:revision>
  <dcterms:created xsi:type="dcterms:W3CDTF">2024-10-30T05:40:03Z</dcterms:created>
  <dcterms:modified xsi:type="dcterms:W3CDTF">2025-07-20T14:05:36Z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