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7" r:id="rId4"/>
    <p:sldId id="296" r:id="rId5"/>
    <p:sldId id="258" r:id="rId6"/>
    <p:sldId id="278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80" r:id="rId15"/>
    <p:sldId id="308" r:id="rId16"/>
    <p:sldId id="310" r:id="rId17"/>
    <p:sldId id="311" r:id="rId18"/>
    <p:sldId id="281" r:id="rId19"/>
    <p:sldId id="312" r:id="rId20"/>
    <p:sldId id="313" r:id="rId21"/>
    <p:sldId id="314" r:id="rId22"/>
    <p:sldId id="315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BF7C4-D6DE-0A44-8CEA-796E5E327D0D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6E2FC-1565-C142-B772-C79C6719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25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9391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207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437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0381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8109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539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3248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1668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2729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24A9-0407-484C-8856-3623DF8EB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Avenir Roman" panose="02000503020000020003" pitchFamily="2" charset="0"/>
              </a:rPr>
              <a:t>Construction of minimum variance indices with heteroskedastic time-varying asset covariances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FB934-FD37-5B4F-96C4-D00CC47D4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By: Yi (Emily) Wang, Andrew </a:t>
            </a:r>
            <a:r>
              <a:rPr lang="en-US" dirty="0" err="1">
                <a:latin typeface="Avenir Roman" panose="02000503020000020003" pitchFamily="2" charset="0"/>
              </a:rPr>
              <a:t>Muth</a:t>
            </a:r>
            <a:r>
              <a:rPr lang="en-US" dirty="0">
                <a:latin typeface="Avenir Roman" panose="02000503020000020003" pitchFamily="2" charset="0"/>
              </a:rPr>
              <a:t>, Crystal Chen</a:t>
            </a:r>
          </a:p>
        </p:txBody>
      </p:sp>
    </p:spTree>
    <p:extLst>
      <p:ext uri="{BB962C8B-B14F-4D97-AF65-F5344CB8AC3E}">
        <p14:creationId xmlns:p14="http://schemas.microsoft.com/office/powerpoint/2010/main" val="3923783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 txBox="1">
            <a:spLocks noGrp="1"/>
          </p:cNvSpPr>
          <p:nvPr>
            <p:ph type="title"/>
          </p:nvPr>
        </p:nvSpPr>
        <p:spPr>
          <a:xfrm>
            <a:off x="685800" y="804153"/>
            <a:ext cx="10131425" cy="54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venir"/>
              <a:buNone/>
            </a:pPr>
            <a:r>
              <a:rPr lang="en-CA" sz="3240">
                <a:latin typeface="Avenir"/>
                <a:ea typeface="Avenir"/>
                <a:cs typeface="Avenir"/>
                <a:sym typeface="Avenir"/>
              </a:rPr>
              <a:t>BUILDING DYNAMIC CONDITIONAL CORRELATION (DCC) MODELS (OUTPUT)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685800" y="1768077"/>
            <a:ext cx="9442937" cy="3321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Adjusted Pearson Goodness-of-Fit Test: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group statistic p-value(g-1)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1    20     215.3    2.995e-35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2    30     242.2    1.662e-35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3    40     254.2    2.229e-33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4    50     263.7    3.550e-31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1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4430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>
            <a:spLocks noGrp="1"/>
          </p:cNvSpPr>
          <p:nvPr>
            <p:ph type="title"/>
          </p:nvPr>
        </p:nvSpPr>
        <p:spPr>
          <a:xfrm>
            <a:off x="685800" y="804153"/>
            <a:ext cx="10131425" cy="54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venir"/>
              <a:buNone/>
            </a:pPr>
            <a:r>
              <a:rPr lang="en-CA" sz="3240">
                <a:latin typeface="Avenir"/>
                <a:ea typeface="Avenir"/>
                <a:cs typeface="Avenir"/>
                <a:sym typeface="Avenir"/>
              </a:rPr>
              <a:t>BUILDING DYNAMIC CONDITIONAL CORRELATION (DCC) MODELS (OUTPUT)</a:t>
            </a:r>
            <a:endParaRPr/>
          </a:p>
        </p:txBody>
      </p:sp>
      <p:sp>
        <p:nvSpPr>
          <p:cNvPr id="224" name="Google Shape;224;p12"/>
          <p:cNvSpPr txBox="1"/>
          <p:nvPr/>
        </p:nvSpPr>
        <p:spPr>
          <a:xfrm>
            <a:off x="721779" y="4398987"/>
            <a:ext cx="9442937" cy="3321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CA" sz="2000" i="1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Figure 2: (left) KDE of univariate USD GARCH model residuals versus density plot of t-distribution; (right) QQ-plot of univariate USD GARCH model model residuals</a:t>
            </a:r>
            <a:endParaRPr/>
          </a:p>
        </p:txBody>
      </p:sp>
      <p:pic>
        <p:nvPicPr>
          <p:cNvPr id="225" name="Google Shape;22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987" y="1763679"/>
            <a:ext cx="9235154" cy="3847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712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685800" y="804153"/>
            <a:ext cx="10131425" cy="54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venir"/>
              <a:buNone/>
            </a:pPr>
            <a:r>
              <a:rPr lang="en-CA" sz="3240">
                <a:latin typeface="Avenir"/>
                <a:ea typeface="Avenir"/>
                <a:cs typeface="Avenir"/>
                <a:sym typeface="Avenir"/>
              </a:rPr>
              <a:t>BUILDING DYNAMIC CONDITIONAL CORRELATION (DCC) MODELS (OUTPUT)</a:t>
            </a:r>
            <a:endParaRPr/>
          </a:p>
        </p:txBody>
      </p:sp>
      <p:sp>
        <p:nvSpPr>
          <p:cNvPr id="231" name="Google Shape;231;p13"/>
          <p:cNvSpPr txBox="1"/>
          <p:nvPr/>
        </p:nvSpPr>
        <p:spPr>
          <a:xfrm>
            <a:off x="685800" y="1732009"/>
            <a:ext cx="5831731" cy="205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 get_mLjungBox("../data/agriculture_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price.csv")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cap="non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K    Q(K) d.f. p-value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1 5 33453.5  720       0</a:t>
            </a:r>
            <a:endParaRPr/>
          </a:p>
        </p:txBody>
      </p:sp>
      <p:sp>
        <p:nvSpPr>
          <p:cNvPr id="232" name="Google Shape;232;p13"/>
          <p:cNvSpPr txBox="1"/>
          <p:nvPr/>
        </p:nvSpPr>
        <p:spPr>
          <a:xfrm>
            <a:off x="6130047" y="1732008"/>
            <a:ext cx="5831731" cy="414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*          DCC GARCH Fit          *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*---------------------------------*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Distribution         :  mvnorm</a:t>
            </a:r>
            <a:endParaRPr sz="1800" b="1" cap="non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Model                :  DCC(1,1)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No. Parameters       :  147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[VAR GARCH DCC UncQ] : [0+79+2+66]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No. Series           :  12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No. Obs.             :  127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Log-Likelihood       :  497.5114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4480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>
            <a:spLocks noGrp="1"/>
          </p:cNvSpPr>
          <p:nvPr>
            <p:ph type="title"/>
          </p:nvPr>
        </p:nvSpPr>
        <p:spPr>
          <a:xfrm>
            <a:off x="685800" y="804153"/>
            <a:ext cx="10131425" cy="54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venir"/>
              <a:buNone/>
            </a:pPr>
            <a:r>
              <a:rPr lang="en-CA" sz="3240">
                <a:latin typeface="Avenir"/>
                <a:ea typeface="Avenir"/>
                <a:cs typeface="Avenir"/>
                <a:sym typeface="Avenir"/>
              </a:rPr>
              <a:t>BUILDING DYNAMIC CONDITIONAL CORRELATION (DCC) MODELS (OUTPUT)</a:t>
            </a:r>
            <a:endParaRPr/>
          </a:p>
        </p:txBody>
      </p:sp>
      <p:sp>
        <p:nvSpPr>
          <p:cNvPr id="238" name="Google Shape;238;p14"/>
          <p:cNvSpPr txBox="1"/>
          <p:nvPr/>
        </p:nvSpPr>
        <p:spPr>
          <a:xfrm>
            <a:off x="685800" y="1576366"/>
            <a:ext cx="5831731" cy="375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Information Criteria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---------------------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                   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Akaike       -5.5199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Bayes        -2.2278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Shibata      -6.6364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Hannan-Quinn -4.1823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1" cap="non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9" name="Google Shape;239;p14"/>
          <p:cNvSpPr txBox="1"/>
          <p:nvPr/>
        </p:nvSpPr>
        <p:spPr>
          <a:xfrm>
            <a:off x="5011367" y="1517755"/>
            <a:ext cx="5831731" cy="188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 mLjungBox(residuals(model_12), lag=5)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K    Q(K) d.f. p-value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1 5 1726.64  720       0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733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30E5-345B-4F44-AF05-248E0709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4799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venir Roman" panose="02000503020000020003" pitchFamily="2" charset="0"/>
              </a:rPr>
              <a:t>Calculating Price Covariance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0C99-0A35-5D42-A143-7E860711D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5711" y="2519684"/>
            <a:ext cx="3011177" cy="23246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latin typeface="Avenir Roman" panose="02000503020000020003" pitchFamily="2" charset="0"/>
              </a:rPr>
              <a:t>Figure 3: (top) daily correlation estimates between USD and Bitcoin between Jan 3, 2017 to June 30, 2017; (middle) daily correlation estimates between USD and Wheat between Jan 3, 2017 to June 30, 2017; (bottom) daily correlation estimates between Bitcoin and Wheat between Jan 3, 2017 to June 30, 2017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C50C62-97AA-7544-B788-FE96106BE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98" y="1249868"/>
            <a:ext cx="7711332" cy="479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30E5-345B-4F44-AF05-248E0709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4799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venir Roman" panose="02000503020000020003" pitchFamily="2" charset="0"/>
              </a:rPr>
              <a:t>Calculating Price Covariance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0C99-0A35-5D42-A143-7E860711D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5711" y="1249867"/>
            <a:ext cx="2910968" cy="4796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latin typeface="Avenir Roman" panose="02000503020000020003" pitchFamily="2" charset="0"/>
              </a:rPr>
              <a:t>Figure 4: daily correlation estimates between USD and Bitcoin between Jan 3, 2017 to June 30, 2017 with forecasts to Sept 30, 2017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AA304-8A77-184D-B413-05EB16BBC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9" y="1249867"/>
            <a:ext cx="7711333" cy="479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75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30E5-345B-4F44-AF05-248E0709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4799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venir Roman" panose="02000503020000020003" pitchFamily="2" charset="0"/>
              </a:rPr>
              <a:t>Calculating Price Covariance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0C99-0A35-5D42-A143-7E860711D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639" y="1249867"/>
            <a:ext cx="2577897" cy="4796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latin typeface="Avenir Roman" panose="02000503020000020003" pitchFamily="2" charset="0"/>
              </a:rPr>
              <a:t>Figure 5: (top left) ACF of USD; (top right) CCF of USD vs. Bitcoin; (bottom left) CCF of Bitcoin vs. USD; (bottom right) ACF of Bitcoin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6F713-D627-694E-AC05-99B3706EC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940" y="1249866"/>
            <a:ext cx="7711333" cy="479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70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30E5-345B-4F44-AF05-248E0709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4799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venir Roman" panose="02000503020000020003" pitchFamily="2" charset="0"/>
              </a:rPr>
              <a:t>Calculating Price Covariance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0C99-0A35-5D42-A143-7E860711D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59813"/>
            <a:ext cx="3547996" cy="4786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latin typeface="Avenir Roman" panose="02000503020000020003" pitchFamily="2" charset="0"/>
              </a:rPr>
              <a:t>Figure 6: (top left) ACF of USD; (top right) PACF of USD; (middle left) CCF of USD vs. Bitcoin; (middle right) CCF of Bitcoin vs. USD; (bottom left) ACF of Bitcoin; (bottom right) PACF of Bitcoin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955C0-D622-C346-ACCB-B11AF67B5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863" y="1259813"/>
            <a:ext cx="6837860" cy="478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97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30E5-345B-4F44-AF05-248E0709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4799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venir Roman" panose="02000503020000020003" pitchFamily="2" charset="0"/>
              </a:rPr>
              <a:t>Portfolio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0C99-0A35-5D42-A143-7E860711D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5797" y="1317961"/>
            <a:ext cx="2893513" cy="4732110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latin typeface="Avenir Roman" panose="02000503020000020003" pitchFamily="2" charset="0"/>
              </a:rPr>
              <a:t>Figure 7: Portfolio reweights for raw prices over June 30, 2017 to Sept 30,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1E665-7A7D-2148-931A-24461CE29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86" y="1317961"/>
            <a:ext cx="7749505" cy="482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72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30E5-345B-4F44-AF05-248E0709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4799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venir Roman" panose="02000503020000020003" pitchFamily="2" charset="0"/>
              </a:rPr>
              <a:t>Portfolio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0C99-0A35-5D42-A143-7E860711D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3271" y="1317961"/>
            <a:ext cx="2855935" cy="4820192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latin typeface="Avenir Roman" panose="02000503020000020003" pitchFamily="2" charset="0"/>
              </a:rPr>
              <a:t>Figure 8: Portfolio reweights for price difference over June 30, 2017 to Sept 30,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1FB9F7-407F-7642-90ED-52CCBA285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14" y="1317961"/>
            <a:ext cx="7749504" cy="482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30E5-345B-4F44-AF05-248E0709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49935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venir Roman" panose="02000503020000020003" pitchFamily="2" charset="0"/>
              </a:rPr>
              <a:t>Contents of This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0C99-0A35-5D42-A143-7E860711D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37395"/>
            <a:ext cx="10131425" cy="814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venir Roman" panose="02000503020000020003" pitchFamily="2" charset="0"/>
              </a:rPr>
              <a:t>In this presentation, we will be covering the following topics: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9EBCD1-8B62-9749-BED9-CC5B4A15450F}"/>
              </a:ext>
            </a:extLst>
          </p:cNvPr>
          <p:cNvSpPr txBox="1">
            <a:spLocks/>
          </p:cNvSpPr>
          <p:nvPr/>
        </p:nvSpPr>
        <p:spPr>
          <a:xfrm>
            <a:off x="685801" y="1948595"/>
            <a:ext cx="5003799" cy="3374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Avenir Roman" panose="02000503020000020003" pitchFamily="2" charset="0"/>
              </a:rPr>
              <a:t>Goals &amp; Motivations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Avenir Roman" panose="02000503020000020003" pitchFamily="2" charset="0"/>
              </a:rPr>
              <a:t>Practical Concerns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Avenir Roman" panose="02000503020000020003" pitchFamily="2" charset="0"/>
              </a:rPr>
              <a:t>Data Cleaning &amp; Preparation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Avenir Roman" panose="02000503020000020003" pitchFamily="2" charset="0"/>
              </a:rPr>
              <a:t>Building Dynamic Conditional Correlation (DCC) Models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1AC341-68E6-C04F-8A56-8ECB1FA12591}"/>
              </a:ext>
            </a:extLst>
          </p:cNvPr>
          <p:cNvSpPr txBox="1">
            <a:spLocks/>
          </p:cNvSpPr>
          <p:nvPr/>
        </p:nvSpPr>
        <p:spPr>
          <a:xfrm>
            <a:off x="6279833" y="1796195"/>
            <a:ext cx="5003799" cy="3374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5"/>
            </a:pPr>
            <a:r>
              <a:rPr lang="en-US" sz="2000" b="1" dirty="0">
                <a:latin typeface="Avenir Roman" panose="02000503020000020003" pitchFamily="2" charset="0"/>
              </a:rPr>
              <a:t>Calculating Price Covariance Matrices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2000" b="1" dirty="0">
                <a:latin typeface="Avenir Roman" panose="02000503020000020003" pitchFamily="2" charset="0"/>
              </a:rPr>
              <a:t>Portfolio Weights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2000" b="1" dirty="0">
                <a:latin typeface="Avenir Roman" panose="02000503020000020003" pitchFamily="2" charset="0"/>
              </a:rPr>
              <a:t>Index Performance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2000" b="1" dirty="0">
                <a:latin typeface="Avenir Roman" panose="02000503020000020003" pitchFamily="2" charset="0"/>
              </a:rPr>
              <a:t>Extension/Future Application</a:t>
            </a:r>
          </a:p>
        </p:txBody>
      </p:sp>
    </p:spTree>
    <p:extLst>
      <p:ext uri="{BB962C8B-B14F-4D97-AF65-F5344CB8AC3E}">
        <p14:creationId xmlns:p14="http://schemas.microsoft.com/office/powerpoint/2010/main" val="95623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30E5-345B-4F44-AF05-248E0709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4799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venir Roman" panose="02000503020000020003" pitchFamily="2" charset="0"/>
              </a:rPr>
              <a:t>Portfolio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0C99-0A35-5D42-A143-7E860711D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7240" y="1317961"/>
            <a:ext cx="2852070" cy="4820192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latin typeface="Avenir Roman" panose="02000503020000020003" pitchFamily="2" charset="0"/>
              </a:rPr>
              <a:t>Figure 9: Portfolio reweights for log-returns over June 30, 2017 to Sept 30,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64F62-FFC5-6945-AACB-5C478006E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14" y="1317961"/>
            <a:ext cx="7749505" cy="482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49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54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venir"/>
              <a:buNone/>
            </a:pPr>
            <a:r>
              <a:rPr lang="en-CA" sz="3240">
                <a:latin typeface="Avenir"/>
                <a:ea typeface="Avenir"/>
                <a:cs typeface="Avenir"/>
                <a:sym typeface="Avenir"/>
              </a:rPr>
              <a:t>INDEX PERFORMANCE</a:t>
            </a:r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body" idx="1"/>
          </p:nvPr>
        </p:nvSpPr>
        <p:spPr>
          <a:xfrm>
            <a:off x="809261" y="1278785"/>
            <a:ext cx="2585292" cy="489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CA" sz="2000" i="1">
                <a:latin typeface="Avenir"/>
                <a:ea typeface="Avenir"/>
                <a:cs typeface="Avenir"/>
                <a:sym typeface="Avenir"/>
              </a:rPr>
              <a:t>Figure 10: Index price change of raw prices, price difference, log-returns benchmarked against SMP 500 from June 30, 2017 to Sept 30, 2019. (Source: Yohoo Finance SMP 500 Index Adj.close)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76698C-49FF-664D-853D-4CFDA7C7A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911" y="1278784"/>
            <a:ext cx="7727827" cy="476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6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54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venir"/>
              <a:buNone/>
            </a:pPr>
            <a:r>
              <a:rPr lang="en-CA" sz="3240">
                <a:latin typeface="Avenir"/>
                <a:ea typeface="Avenir"/>
                <a:cs typeface="Avenir"/>
                <a:sym typeface="Avenir"/>
              </a:rPr>
              <a:t>INDEX PERFORMANCE</a:t>
            </a:r>
            <a:endParaRPr/>
          </a:p>
        </p:txBody>
      </p:sp>
      <p:sp>
        <p:nvSpPr>
          <p:cNvPr id="301" name="Google Shape;301;p23"/>
          <p:cNvSpPr txBox="1">
            <a:spLocks noGrp="1"/>
          </p:cNvSpPr>
          <p:nvPr>
            <p:ph type="body" idx="1"/>
          </p:nvPr>
        </p:nvSpPr>
        <p:spPr>
          <a:xfrm>
            <a:off x="809260" y="1278785"/>
            <a:ext cx="2585293" cy="483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CA" sz="2000" i="1">
                <a:latin typeface="Avenir"/>
                <a:ea typeface="Avenir"/>
                <a:cs typeface="Avenir"/>
                <a:sym typeface="Avenir"/>
              </a:rPr>
              <a:t>Figure 11: Index price change of raw prices, price difference, log-returns benchmarked against SMP 500 from Oct 1, 2018 to Sept 30, 2019. (Source: Yahoo Finance S&amp;P 500 Index Adj.close</a:t>
            </a:r>
            <a:endParaRPr sz="2000" i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4384FF-23FD-1C49-948D-39ED805FB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984" y="1278784"/>
            <a:ext cx="7700756" cy="475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11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30E5-345B-4F44-AF05-248E0709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4799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venir Roman" panose="02000503020000020003" pitchFamily="2" charset="0"/>
              </a:rPr>
              <a:t>Extension/Future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0C99-0A35-5D42-A143-7E860711D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33844"/>
            <a:ext cx="10131425" cy="58788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000" b="1" dirty="0">
                <a:latin typeface="Avenir Roman" panose="02000503020000020003" pitchFamily="2" charset="0"/>
              </a:rPr>
              <a:t>Immediate improvements:</a:t>
            </a:r>
          </a:p>
          <a:p>
            <a:r>
              <a:rPr lang="en-CA" sz="2000" dirty="0">
                <a:latin typeface="Avenir Roman" panose="02000503020000020003" pitchFamily="2" charset="0"/>
              </a:rPr>
              <a:t>Using more data than past two quarter</a:t>
            </a:r>
          </a:p>
          <a:p>
            <a:pPr lvl="1"/>
            <a:r>
              <a:rPr lang="en-CA" sz="2000" dirty="0">
                <a:latin typeface="Avenir Roman" panose="02000503020000020003" pitchFamily="2" charset="0"/>
              </a:rPr>
              <a:t>Allows GARCH residuals to be modeled by a more appropriate distribution (e.g. symmetric/skewed t-distribution</a:t>
            </a:r>
          </a:p>
          <a:p>
            <a:pPr lvl="1"/>
            <a:r>
              <a:rPr lang="en-CA" sz="2000" dirty="0">
                <a:latin typeface="Avenir Roman" panose="02000503020000020003" pitchFamily="2" charset="0"/>
              </a:rPr>
              <a:t>Allows for testing of more complex GARCH models for better representation of return series. </a:t>
            </a:r>
          </a:p>
          <a:p>
            <a:r>
              <a:rPr lang="en-CA" sz="2000" dirty="0">
                <a:latin typeface="Avenir Roman" panose="02000503020000020003" pitchFamily="2" charset="0"/>
              </a:rPr>
              <a:t>Specifying a minimum portfolio return</a:t>
            </a:r>
          </a:p>
          <a:p>
            <a:pPr lvl="1"/>
            <a:r>
              <a:rPr lang="en-CA" sz="2000" dirty="0">
                <a:latin typeface="Avenir Roman" panose="02000503020000020003" pitchFamily="2" charset="0"/>
              </a:rPr>
              <a:t>Note: the quadratic programming problem of choosing the minimum volatility weights should still be well defined</a:t>
            </a:r>
          </a:p>
          <a:p>
            <a:pPr lvl="1"/>
            <a:r>
              <a:rPr lang="en-CA" sz="2000" dirty="0">
                <a:latin typeface="Avenir Roman" panose="02000503020000020003" pitchFamily="2" charset="0"/>
              </a:rPr>
              <a:t>Allows for construction of smart beta indices designed to outperform a particular market cap weighted index while still being composed of the same assets </a:t>
            </a:r>
          </a:p>
        </p:txBody>
      </p:sp>
    </p:spTree>
    <p:extLst>
      <p:ext uri="{BB962C8B-B14F-4D97-AF65-F5344CB8AC3E}">
        <p14:creationId xmlns:p14="http://schemas.microsoft.com/office/powerpoint/2010/main" val="1777753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30E5-345B-4F44-AF05-248E0709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478049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Avenir Roman" panose="02000503020000020003" pitchFamily="2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90868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30E5-345B-4F44-AF05-248E0709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52853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venir Roman" panose="02000503020000020003" pitchFamily="2" charset="0"/>
              </a:rPr>
              <a:t>Goals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0C99-0A35-5D42-A143-7E860711D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71601"/>
            <a:ext cx="10131425" cy="4941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>
                <a:latin typeface="Avenir Roman" panose="02000503020000020003" pitchFamily="2" charset="0"/>
              </a:rPr>
              <a:t>Goal:</a:t>
            </a:r>
            <a:r>
              <a:rPr lang="en-CA" dirty="0">
                <a:latin typeface="Avenir Roman" panose="02000503020000020003" pitchFamily="2" charset="0"/>
              </a:rPr>
              <a:t>    construct a minimum variance index for Agriculture 12 in XDR for all calendar quarter ends starting March 31, 2017 through September 30, 2019. </a:t>
            </a:r>
          </a:p>
          <a:p>
            <a:pPr marL="0" indent="0">
              <a:buNone/>
            </a:pPr>
            <a:r>
              <a:rPr lang="en-CA" dirty="0">
                <a:latin typeface="Avenir Roman" panose="02000503020000020003" pitchFamily="2" charset="0"/>
              </a:rPr>
              <a:t>Agriculture 12 involves the following assets: </a:t>
            </a:r>
          </a:p>
          <a:p>
            <a:pPr fontAlgn="base"/>
            <a:r>
              <a:rPr lang="en-CA" i="1" dirty="0">
                <a:latin typeface="Avenir Roman" panose="02000503020000020003" pitchFamily="2" charset="0"/>
              </a:rPr>
              <a:t>Flat Currency: USD, Euro, JPY, Chinese Yuan/Renminbi</a:t>
            </a:r>
          </a:p>
          <a:p>
            <a:pPr fontAlgn="base"/>
            <a:r>
              <a:rPr lang="en-CA" i="1" dirty="0">
                <a:latin typeface="Avenir Roman" panose="02000503020000020003" pitchFamily="2" charset="0"/>
              </a:rPr>
              <a:t>Cryptocurrency: Bitcoin, Ethereum, Ripple, </a:t>
            </a:r>
            <a:r>
              <a:rPr lang="en-CA" i="1" dirty="0" err="1">
                <a:latin typeface="Avenir Roman" panose="02000503020000020003" pitchFamily="2" charset="0"/>
              </a:rPr>
              <a:t>Monero</a:t>
            </a:r>
            <a:endParaRPr lang="en-CA" i="1" dirty="0">
              <a:latin typeface="Avenir Roman" panose="02000503020000020003" pitchFamily="2" charset="0"/>
            </a:endParaRPr>
          </a:p>
          <a:p>
            <a:pPr fontAlgn="base"/>
            <a:r>
              <a:rPr lang="en-CA" i="1" dirty="0" err="1">
                <a:latin typeface="Avenir Roman" panose="02000503020000020003" pitchFamily="2" charset="0"/>
              </a:rPr>
              <a:t>Agri</a:t>
            </a:r>
            <a:r>
              <a:rPr lang="en-CA" i="1" dirty="0">
                <a:latin typeface="Avenir Roman" panose="02000503020000020003" pitchFamily="2" charset="0"/>
              </a:rPr>
              <a:t> Commodities: Wheat, Soy, Cattle, Lumber</a:t>
            </a:r>
            <a:endParaRPr lang="en-US" i="1" dirty="0">
              <a:latin typeface="Avenir Roman" panose="02000503020000020003" pitchFamily="2" charset="0"/>
            </a:endParaRPr>
          </a:p>
          <a:p>
            <a:pPr marL="0" indent="0">
              <a:buNone/>
            </a:pPr>
            <a:r>
              <a:rPr lang="en-US" b="1" dirty="0">
                <a:latin typeface="Avenir Roman" panose="02000503020000020003" pitchFamily="2" charset="0"/>
              </a:rPr>
              <a:t>Process:</a:t>
            </a:r>
          </a:p>
          <a:p>
            <a:r>
              <a:rPr lang="en-CA" dirty="0">
                <a:latin typeface="Avenir Roman" panose="02000503020000020003" pitchFamily="2" charset="0"/>
              </a:rPr>
              <a:t>Individual indices analyzed using univariate ARMA models</a:t>
            </a:r>
          </a:p>
          <a:p>
            <a:r>
              <a:rPr lang="en-CA" dirty="0">
                <a:latin typeface="Avenir Roman" panose="02000503020000020003" pitchFamily="2" charset="0"/>
              </a:rPr>
              <a:t>Used GARCH models (due to time-varying volatility) to allow index weights adjustment based on changes in asset volatilities and correlations. </a:t>
            </a:r>
          </a:p>
          <a:p>
            <a:r>
              <a:rPr lang="en-CA" dirty="0">
                <a:latin typeface="Avenir Roman" panose="02000503020000020003" pitchFamily="2" charset="0"/>
              </a:rPr>
              <a:t>Further analysis by building univariate and multivariate models using the dynamic conditional correlation (DCC) method to account for changing covariances and correlations. </a:t>
            </a:r>
          </a:p>
          <a:p>
            <a:pPr marL="0" indent="0">
              <a:buNone/>
            </a:pPr>
            <a:endParaRPr lang="en-US" b="1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32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30E5-345B-4F44-AF05-248E0709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52853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venir Roman" panose="02000503020000020003" pitchFamily="2" charset="0"/>
              </a:rPr>
              <a:t>Evidence of Time-Varying volatility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124496-FC99-B640-8C71-81B4DB098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624207"/>
            <a:ext cx="9528242" cy="972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latin typeface="Avenir Roman" panose="02000503020000020003" pitchFamily="2" charset="0"/>
              </a:rPr>
              <a:t>Figure 1: </a:t>
            </a:r>
            <a:r>
              <a:rPr lang="en-CA" sz="2000" i="1" dirty="0">
                <a:latin typeface="Avenir Roman" panose="02000503020000020003" pitchFamily="2" charset="0"/>
              </a:rPr>
              <a:t>Time series plots of price, change in price and log return </a:t>
            </a:r>
            <a:r>
              <a:rPr lang="en-CA" sz="2000" i="1">
                <a:latin typeface="Avenir Roman" panose="02000503020000020003" pitchFamily="2" charset="0"/>
              </a:rPr>
              <a:t>of Bitcoin </a:t>
            </a:r>
            <a:r>
              <a:rPr lang="en-CA" sz="2000" i="1" dirty="0">
                <a:latin typeface="Avenir Roman" panose="02000503020000020003" pitchFamily="2" charset="0"/>
              </a:rPr>
              <a:t>from late 2016 to early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6D3FB-99CF-4040-AB33-31DEE12D9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95" y="1251623"/>
            <a:ext cx="8745166" cy="437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0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30E5-345B-4F44-AF05-248E0709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4799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venir Roman" panose="02000503020000020003" pitchFamily="2" charset="0"/>
              </a:rPr>
              <a:t>Practical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0C99-0A35-5D42-A143-7E860711D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342418"/>
            <a:ext cx="1629382" cy="729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b="1" dirty="0">
                <a:latin typeface="Avenir Roman" panose="02000503020000020003" pitchFamily="2" charset="0"/>
              </a:rPr>
              <a:t>Recall: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418026-0AA1-A44D-8200-3832BD0BC292}"/>
              </a:ext>
            </a:extLst>
          </p:cNvPr>
          <p:cNvSpPr txBox="1">
            <a:spLocks/>
          </p:cNvSpPr>
          <p:nvPr/>
        </p:nvSpPr>
        <p:spPr>
          <a:xfrm>
            <a:off x="695529" y="1828803"/>
            <a:ext cx="1979578" cy="894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latin typeface="Avenir Roman" panose="02000503020000020003" pitchFamily="2" charset="0"/>
              </a:rPr>
              <a:t>Agriculture 12 = 12 assets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517FFF-C3A0-3048-A113-C68F70A6E5A4}"/>
              </a:ext>
            </a:extLst>
          </p:cNvPr>
          <p:cNvSpPr txBox="1">
            <a:spLocks/>
          </p:cNvSpPr>
          <p:nvPr/>
        </p:nvSpPr>
        <p:spPr>
          <a:xfrm>
            <a:off x="3869211" y="1828802"/>
            <a:ext cx="1979578" cy="894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latin typeface="Avenir Roman" panose="02000503020000020003" pitchFamily="2" charset="0"/>
              </a:rPr>
              <a:t>12 univariate GARCH models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C3D90-A8E2-D74B-8B7E-2A173D77E168}"/>
              </a:ext>
            </a:extLst>
          </p:cNvPr>
          <p:cNvSpPr txBox="1">
            <a:spLocks/>
          </p:cNvSpPr>
          <p:nvPr/>
        </p:nvSpPr>
        <p:spPr>
          <a:xfrm>
            <a:off x="7373670" y="1624520"/>
            <a:ext cx="2553476" cy="1303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latin typeface="Avenir Roman" panose="02000503020000020003" pitchFamily="2" charset="0"/>
              </a:rPr>
              <a:t>Unique parameter values per model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Avenir Roman" panose="02000503020000020003" pitchFamily="2" charset="0"/>
              </a:rPr>
              <a:t>(i.e. ARMA(p, q))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D14532-2D90-6D48-A956-0DC226B19F9D}"/>
              </a:ext>
            </a:extLst>
          </p:cNvPr>
          <p:cNvSpPr txBox="1">
            <a:spLocks/>
          </p:cNvSpPr>
          <p:nvPr/>
        </p:nvSpPr>
        <p:spPr>
          <a:xfrm>
            <a:off x="685800" y="2538921"/>
            <a:ext cx="10034081" cy="3817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venir Roman" panose="02000503020000020003" pitchFamily="2" charset="0"/>
              </a:rPr>
              <a:t>Solution: 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000" dirty="0">
                <a:latin typeface="Avenir Roman" panose="02000503020000020003" pitchFamily="2" charset="0"/>
              </a:rPr>
              <a:t>Automation via </a:t>
            </a:r>
            <a:r>
              <a:rPr lang="en-CA" sz="2000" i="1" dirty="0" err="1">
                <a:latin typeface="Avenir Roman" panose="02000503020000020003" pitchFamily="2" charset="0"/>
              </a:rPr>
              <a:t>auto.arima</a:t>
            </a:r>
            <a:r>
              <a:rPr lang="en-CA" sz="2000" i="1" dirty="0">
                <a:latin typeface="Avenir Roman" panose="02000503020000020003" pitchFamily="2" charset="0"/>
              </a:rPr>
              <a:t>()</a:t>
            </a:r>
            <a:r>
              <a:rPr lang="en-CA" sz="2000" dirty="0">
                <a:latin typeface="Avenir Roman" panose="02000503020000020003" pitchFamily="2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000" dirty="0">
                <a:latin typeface="Avenir Roman" panose="02000503020000020003" pitchFamily="2" charset="0"/>
              </a:rPr>
              <a:t>Built custom functions to iterate over each asset and fit a model with the lowest information criterion value. </a:t>
            </a:r>
          </a:p>
          <a:p>
            <a:pPr marL="0" indent="0">
              <a:buNone/>
            </a:pPr>
            <a:r>
              <a:rPr lang="en-CA" sz="2000" b="1" dirty="0">
                <a:latin typeface="Avenir Roman" panose="02000503020000020003" pitchFamily="2" charset="0"/>
              </a:rPr>
              <a:t>Validation of automation:</a:t>
            </a:r>
            <a:r>
              <a:rPr lang="en-CA" sz="2000" dirty="0">
                <a:latin typeface="Avenir Roman" panose="02000503020000020003" pitchFamily="2" charset="0"/>
              </a:rPr>
              <a:t> Manually fitting the GARCH models for selective assets - both automated and manual process produced same modeling results</a:t>
            </a:r>
          </a:p>
          <a:p>
            <a:pPr marL="0" indent="0">
              <a:buNone/>
            </a:pPr>
            <a:r>
              <a:rPr lang="en-CA" sz="2000" dirty="0">
                <a:latin typeface="Avenir Roman" panose="02000503020000020003" pitchFamily="2" charset="0"/>
              </a:rPr>
              <a:t>Conclusion: Automated process did not introduce new errors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1EBA55-C70E-EE43-A572-E81E049247E1}"/>
              </a:ext>
            </a:extLst>
          </p:cNvPr>
          <p:cNvSpPr txBox="1"/>
          <p:nvPr/>
        </p:nvSpPr>
        <p:spPr>
          <a:xfrm>
            <a:off x="1867711" y="4328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FF0F79-AE19-2F46-928F-6D99D3864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582" y="1647624"/>
            <a:ext cx="1257300" cy="1257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D2263D-B084-D14D-A7C4-B1A6B29B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415" y="1645325"/>
            <a:ext cx="1257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8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30E5-345B-4F44-AF05-248E0709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29" y="609600"/>
            <a:ext cx="10131425" cy="54799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venir Roman" panose="02000503020000020003" pitchFamily="2" charset="0"/>
              </a:rPr>
              <a:t>Data Cleaning &amp;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0C99-0A35-5D42-A143-7E860711D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29" y="1322961"/>
            <a:ext cx="10131425" cy="4633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b="1" dirty="0">
                <a:latin typeface="Avenir Roman" panose="02000503020000020003" pitchFamily="2" charset="0"/>
              </a:rPr>
              <a:t>The data cleaning process:</a:t>
            </a:r>
          </a:p>
          <a:p>
            <a:r>
              <a:rPr lang="en-CA" sz="2000" dirty="0">
                <a:latin typeface="Avenir Roman" panose="02000503020000020003" pitchFamily="2" charset="0"/>
              </a:rPr>
              <a:t>Merge daily close/settle price of all 12 assets into one </a:t>
            </a:r>
            <a:r>
              <a:rPr lang="en-CA" sz="2000" dirty="0" err="1">
                <a:latin typeface="Avenir Roman" panose="02000503020000020003" pitchFamily="2" charset="0"/>
              </a:rPr>
              <a:t>dataframe</a:t>
            </a:r>
            <a:r>
              <a:rPr lang="en-CA" sz="2000" dirty="0">
                <a:latin typeface="Avenir Roman" panose="02000503020000020003" pitchFamily="2" charset="0"/>
              </a:rPr>
              <a:t>; </a:t>
            </a:r>
          </a:p>
          <a:p>
            <a:r>
              <a:rPr lang="en-CA" sz="2000" dirty="0">
                <a:latin typeface="Avenir Roman" panose="02000503020000020003" pitchFamily="2" charset="0"/>
              </a:rPr>
              <a:t>Set data columns to the appropriate data types; </a:t>
            </a:r>
          </a:p>
          <a:p>
            <a:r>
              <a:rPr lang="en-CA" sz="2000" dirty="0">
                <a:latin typeface="Avenir Roman" panose="02000503020000020003" pitchFamily="2" charset="0"/>
              </a:rPr>
              <a:t>Remove weekends or US holiday; </a:t>
            </a:r>
          </a:p>
          <a:p>
            <a:r>
              <a:rPr lang="en-CA" sz="2000" dirty="0">
                <a:latin typeface="Avenir Roman" panose="02000503020000020003" pitchFamily="2" charset="0"/>
              </a:rPr>
              <a:t>Carry forward null values with prices from previous trading day; </a:t>
            </a:r>
          </a:p>
          <a:p>
            <a:r>
              <a:rPr lang="en-CA" sz="2000" dirty="0">
                <a:latin typeface="Avenir Roman" panose="02000503020000020003" pitchFamily="2" charset="0"/>
              </a:rPr>
              <a:t>Remove missing values at series’ beginning as some data series start from Sept 30th, 2016 while others start from Oct 3rd, 2016; </a:t>
            </a:r>
          </a:p>
          <a:p>
            <a:r>
              <a:rPr lang="en-CA" sz="2000" dirty="0">
                <a:latin typeface="Avenir Roman" panose="02000503020000020003" pitchFamily="2" charset="0"/>
              </a:rPr>
              <a:t>Convert units of measure to Special Drawing Rights (XDR). </a:t>
            </a:r>
          </a:p>
          <a:p>
            <a:r>
              <a:rPr lang="en-CA" sz="2000" dirty="0">
                <a:latin typeface="Avenir Roman" panose="02000503020000020003" pitchFamily="2" charset="0"/>
              </a:rPr>
              <a:t>Constructed a daily price difference series and a daily log-return series</a:t>
            </a:r>
          </a:p>
          <a:p>
            <a:r>
              <a:rPr lang="en-CA" sz="2000" dirty="0">
                <a:latin typeface="Avenir Roman" panose="02000503020000020003" pitchFamily="2" charset="0"/>
              </a:rPr>
              <a:t>Removed data from most recent year (i.e. Q4 of 2018 to Q3 of 2019) removed from training set to act as out-of-sample data to test performance of constructed indices </a:t>
            </a:r>
          </a:p>
        </p:txBody>
      </p:sp>
    </p:spTree>
    <p:extLst>
      <p:ext uri="{BB962C8B-B14F-4D97-AF65-F5344CB8AC3E}">
        <p14:creationId xmlns:p14="http://schemas.microsoft.com/office/powerpoint/2010/main" val="176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>
            <a:spLocks noGrp="1"/>
          </p:cNvSpPr>
          <p:nvPr>
            <p:ph type="title"/>
          </p:nvPr>
        </p:nvSpPr>
        <p:spPr>
          <a:xfrm>
            <a:off x="685800" y="804153"/>
            <a:ext cx="10131425" cy="54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venir"/>
              <a:buNone/>
            </a:pPr>
            <a:r>
              <a:rPr lang="en-CA" sz="3240">
                <a:latin typeface="Avenir"/>
                <a:ea typeface="Avenir"/>
                <a:cs typeface="Avenir"/>
                <a:sym typeface="Avenir"/>
              </a:rPr>
              <a:t>BUILDING DYNAMIC CONDITIONAL CORRELATION (DCC) MODELS (OUTPUT)</a:t>
            </a:r>
            <a:endParaRPr/>
          </a:p>
        </p:txBody>
      </p:sp>
      <p:sp>
        <p:nvSpPr>
          <p:cNvPr id="191" name="Google Shape;191;p7"/>
          <p:cNvSpPr txBox="1"/>
          <p:nvPr/>
        </p:nvSpPr>
        <p:spPr>
          <a:xfrm>
            <a:off x="685800" y="1663928"/>
            <a:ext cx="6658583" cy="433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 Box-</a:t>
            </a:r>
            <a:r>
              <a:rPr lang="en-CA" sz="1800" b="1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Ljung</a:t>
            </a:r>
            <a:r>
              <a:rPr lang="en-CA" sz="1800" b="1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test</a:t>
            </a:r>
            <a:endParaRPr sz="1800" b="1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data:  </a:t>
            </a:r>
            <a:r>
              <a:rPr lang="en-CA" sz="1800" b="1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price_data</a:t>
            </a:r>
            <a:r>
              <a:rPr lang="en-CA" sz="1800" b="1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[, 2]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X-squared = 3655.7, df = 5, p-value &lt; 2.2e-16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lang="en-US" sz="1800" b="1" dirty="0">
              <a:solidFill>
                <a:schemeClr val="lt1"/>
              </a:solidFill>
              <a:latin typeface="Courier New"/>
              <a:cs typeface="Courier New"/>
            </a:endParaRPr>
          </a:p>
          <a:p>
            <a:pPr lvl="0">
              <a:spcBef>
                <a:spcPts val="1000"/>
              </a:spcBef>
              <a:buClr>
                <a:schemeClr val="lt1"/>
              </a:buClr>
              <a:buSzPts val="1800"/>
            </a:pPr>
            <a:r>
              <a:rPr lang="en-CA" sz="1800" b="1" dirty="0">
                <a:solidFill>
                  <a:schemeClr val="lt1"/>
                </a:solidFill>
                <a:latin typeface="Courier New"/>
                <a:cs typeface="Courier New"/>
                <a:sym typeface="Courier New"/>
              </a:rPr>
              <a:t>Conditional Variance Dynamics 	</a:t>
            </a:r>
            <a:endParaRPr lang="en-CA" sz="1800" b="1" dirty="0">
              <a:solidFill>
                <a:schemeClr val="lt1"/>
              </a:solidFill>
              <a:latin typeface="Courier New"/>
              <a:cs typeface="Courier New"/>
            </a:endParaRPr>
          </a:p>
          <a:p>
            <a:pPr lvl="0">
              <a:spcBef>
                <a:spcPts val="1000"/>
              </a:spcBef>
              <a:buClr>
                <a:schemeClr val="lt1"/>
              </a:buClr>
              <a:buSzPts val="1800"/>
            </a:pPr>
            <a:r>
              <a:rPr lang="en-CA" sz="1800" b="1" dirty="0">
                <a:solidFill>
                  <a:schemeClr val="lt1"/>
                </a:solidFill>
                <a:latin typeface="Courier New"/>
                <a:cs typeface="Courier New"/>
                <a:sym typeface="Courier New"/>
              </a:rPr>
              <a:t>-------------------------------</a:t>
            </a:r>
            <a:endParaRPr lang="en-CA" sz="1800" b="1" dirty="0">
              <a:solidFill>
                <a:schemeClr val="lt1"/>
              </a:solidFill>
              <a:latin typeface="Courier New"/>
              <a:cs typeface="Courier New"/>
            </a:endParaRPr>
          </a:p>
          <a:p>
            <a:pPr lvl="0">
              <a:spcBef>
                <a:spcPts val="1000"/>
              </a:spcBef>
              <a:buClr>
                <a:schemeClr val="lt1"/>
              </a:buClr>
              <a:buSzPts val="1800"/>
            </a:pPr>
            <a:r>
              <a:rPr lang="en-CA" sz="1800" b="1" dirty="0">
                <a:solidFill>
                  <a:schemeClr val="lt1"/>
                </a:solidFill>
                <a:latin typeface="Courier New"/>
                <a:cs typeface="Courier New"/>
                <a:sym typeface="Courier New"/>
              </a:rPr>
              <a:t>GARCH Model	: </a:t>
            </a:r>
            <a:r>
              <a:rPr lang="en-CA" sz="1800" b="1" dirty="0" err="1">
                <a:solidFill>
                  <a:schemeClr val="lt1"/>
                </a:solidFill>
                <a:latin typeface="Courier New"/>
                <a:cs typeface="Courier New"/>
                <a:sym typeface="Courier New"/>
              </a:rPr>
              <a:t>sGARCH</a:t>
            </a:r>
            <a:r>
              <a:rPr lang="en-CA" sz="1800" b="1" dirty="0">
                <a:solidFill>
                  <a:schemeClr val="lt1"/>
                </a:solidFill>
                <a:latin typeface="Courier New"/>
                <a:cs typeface="Courier New"/>
                <a:sym typeface="Courier New"/>
              </a:rPr>
              <a:t>(2,2)</a:t>
            </a:r>
            <a:endParaRPr lang="en-CA" sz="1800" b="1" dirty="0">
              <a:solidFill>
                <a:schemeClr val="lt1"/>
              </a:solidFill>
              <a:latin typeface="Courier New"/>
              <a:cs typeface="Courier New"/>
            </a:endParaRPr>
          </a:p>
          <a:p>
            <a:pPr lvl="0">
              <a:spcBef>
                <a:spcPts val="1000"/>
              </a:spcBef>
              <a:buClr>
                <a:schemeClr val="lt1"/>
              </a:buClr>
              <a:buSzPts val="1800"/>
            </a:pPr>
            <a:r>
              <a:rPr lang="en-CA" sz="1800" b="1" dirty="0">
                <a:solidFill>
                  <a:schemeClr val="lt1"/>
                </a:solidFill>
                <a:latin typeface="Courier New"/>
                <a:cs typeface="Courier New"/>
                <a:sym typeface="Courier New"/>
              </a:rPr>
              <a:t>Mean Model	: ARFIMA(0,0,2)</a:t>
            </a:r>
            <a:endParaRPr lang="en-CA" sz="1800" b="1" dirty="0">
              <a:solidFill>
                <a:schemeClr val="lt1"/>
              </a:solidFill>
              <a:latin typeface="Courier New"/>
              <a:cs typeface="Courier New"/>
            </a:endParaRPr>
          </a:p>
          <a:p>
            <a:pPr lvl="0">
              <a:spcBef>
                <a:spcPts val="1000"/>
              </a:spcBef>
              <a:buClr>
                <a:schemeClr val="lt1"/>
              </a:buClr>
              <a:buSzPts val="1800"/>
            </a:pPr>
            <a:r>
              <a:rPr lang="en-CA" sz="1800" b="1" dirty="0">
                <a:solidFill>
                  <a:schemeClr val="lt1"/>
                </a:solidFill>
                <a:latin typeface="Courier New"/>
                <a:cs typeface="Courier New"/>
                <a:sym typeface="Courier New"/>
              </a:rPr>
              <a:t>Distribution	: norm</a:t>
            </a:r>
            <a:endParaRPr sz="1800" b="1" dirty="0">
              <a:solidFill>
                <a:schemeClr val="lt1"/>
              </a:solidFill>
              <a:latin typeface="Courier New"/>
              <a:cs typeface="Courier New"/>
            </a:endParaRPr>
          </a:p>
        </p:txBody>
      </p:sp>
      <p:sp>
        <p:nvSpPr>
          <p:cNvPr id="5" name="Google Shape;191;p7">
            <a:extLst>
              <a:ext uri="{FF2B5EF4-FFF2-40B4-BE49-F238E27FC236}">
                <a16:creationId xmlns:a16="http://schemas.microsoft.com/office/drawing/2014/main" id="{AA06A690-D520-CA41-8F69-565889D78FCD}"/>
              </a:ext>
            </a:extLst>
          </p:cNvPr>
          <p:cNvSpPr txBox="1"/>
          <p:nvPr/>
        </p:nvSpPr>
        <p:spPr>
          <a:xfrm>
            <a:off x="7502221" y="1549626"/>
            <a:ext cx="4413555" cy="486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lt1"/>
              </a:buClr>
              <a:buSzPts val="1800"/>
            </a:pPr>
            <a:r>
              <a:rPr lang="en-CA" sz="1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Optimal Parameters</a:t>
            </a:r>
          </a:p>
          <a:p>
            <a:pPr lvl="0">
              <a:lnSpc>
                <a:spcPct val="150000"/>
              </a:lnSpc>
              <a:buClr>
                <a:schemeClr val="lt1"/>
              </a:buClr>
              <a:buSzPts val="1800"/>
            </a:pPr>
            <a:r>
              <a:rPr lang="en-CA" sz="1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</a:t>
            </a:r>
          </a:p>
          <a:p>
            <a:pPr lvl="0">
              <a:lnSpc>
                <a:spcPct val="150000"/>
              </a:lnSpc>
              <a:buClr>
                <a:schemeClr val="lt1"/>
              </a:buClr>
              <a:buSzPts val="1800"/>
            </a:pPr>
            <a:r>
              <a:rPr lang="en-CA" sz="1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Estimate </a:t>
            </a:r>
            <a:r>
              <a:rPr lang="en-CA" sz="1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-CA" sz="1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(&gt;|t|)</a:t>
            </a:r>
          </a:p>
          <a:p>
            <a:pPr lvl="0">
              <a:lnSpc>
                <a:spcPct val="150000"/>
              </a:lnSpc>
              <a:buClr>
                <a:schemeClr val="lt1"/>
              </a:buClr>
              <a:buSzPts val="1800"/>
            </a:pPr>
            <a:r>
              <a:rPr lang="en-CA" sz="1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mu 	0.720084 0.000000</a:t>
            </a:r>
          </a:p>
          <a:p>
            <a:pPr lvl="0">
              <a:lnSpc>
                <a:spcPct val="150000"/>
              </a:lnSpc>
              <a:buClr>
                <a:schemeClr val="lt1"/>
              </a:buClr>
              <a:buSzPts val="1800"/>
            </a:pPr>
            <a:r>
              <a:rPr lang="en-CA" sz="1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ma1 	1.335115 0.000000</a:t>
            </a:r>
          </a:p>
          <a:p>
            <a:pPr lvl="0">
              <a:lnSpc>
                <a:spcPct val="150000"/>
              </a:lnSpc>
              <a:buClr>
                <a:schemeClr val="lt1"/>
              </a:buClr>
              <a:buSzPts val="1800"/>
            </a:pPr>
            <a:r>
              <a:rPr lang="en-CA" sz="1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ma2 	0.665274 0.000000</a:t>
            </a:r>
          </a:p>
          <a:p>
            <a:pPr lvl="0">
              <a:lnSpc>
                <a:spcPct val="150000"/>
              </a:lnSpc>
              <a:buClr>
                <a:schemeClr val="lt1"/>
              </a:buClr>
              <a:buSzPts val="1800"/>
            </a:pPr>
            <a:r>
              <a:rPr lang="en-CA" sz="1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omega 	0.000001 0.383624</a:t>
            </a:r>
          </a:p>
          <a:p>
            <a:pPr lvl="0">
              <a:lnSpc>
                <a:spcPct val="150000"/>
              </a:lnSpc>
              <a:buClr>
                <a:schemeClr val="lt1"/>
              </a:buClr>
              <a:buSzPts val="1800"/>
            </a:pPr>
            <a:r>
              <a:rPr lang="en-CA" sz="1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Alpha1	0.000000 0.999985</a:t>
            </a:r>
          </a:p>
          <a:p>
            <a:pPr lvl="0">
              <a:lnSpc>
                <a:spcPct val="150000"/>
              </a:lnSpc>
              <a:buClr>
                <a:schemeClr val="lt1"/>
              </a:buClr>
              <a:buSzPts val="1800"/>
            </a:pPr>
            <a:r>
              <a:rPr lang="en-CA" sz="1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Alpha2	0.482768 0.000000</a:t>
            </a:r>
          </a:p>
          <a:p>
            <a:pPr lvl="0">
              <a:lnSpc>
                <a:spcPct val="150000"/>
              </a:lnSpc>
              <a:buClr>
                <a:schemeClr val="lt1"/>
              </a:buClr>
              <a:buSzPts val="1800"/>
            </a:pPr>
            <a:r>
              <a:rPr lang="en-CA" sz="1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beta1 	0.472987 0.000064</a:t>
            </a:r>
          </a:p>
          <a:p>
            <a:pPr lvl="0">
              <a:lnSpc>
                <a:spcPct val="150000"/>
              </a:lnSpc>
              <a:buClr>
                <a:schemeClr val="lt1"/>
              </a:buClr>
              <a:buSzPts val="1800"/>
            </a:pPr>
            <a:r>
              <a:rPr lang="en-CA" sz="1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beta2 	0.000000 0.999998</a:t>
            </a:r>
            <a:endParaRPr sz="1800" b="1" dirty="0">
              <a:solidFill>
                <a:schemeClr val="lt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5214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>
            <a:spLocks noGrp="1"/>
          </p:cNvSpPr>
          <p:nvPr>
            <p:ph type="title"/>
          </p:nvPr>
        </p:nvSpPr>
        <p:spPr>
          <a:xfrm>
            <a:off x="685800" y="804153"/>
            <a:ext cx="10131425" cy="54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venir"/>
              <a:buNone/>
            </a:pPr>
            <a:r>
              <a:rPr lang="en-CA" sz="3240">
                <a:latin typeface="Avenir"/>
                <a:ea typeface="Avenir"/>
                <a:cs typeface="Avenir"/>
                <a:sym typeface="Avenir"/>
              </a:rPr>
              <a:t>BUILDING DYNAMIC CONDITIONAL CORRELATION (DCC) MODELS (OUTPUT)</a:t>
            </a:r>
            <a:endParaRPr/>
          </a:p>
        </p:txBody>
      </p:sp>
      <p:sp>
        <p:nvSpPr>
          <p:cNvPr id="198" name="Google Shape;198;p8"/>
          <p:cNvSpPr txBox="1"/>
          <p:nvPr/>
        </p:nvSpPr>
        <p:spPr>
          <a:xfrm>
            <a:off x="685800" y="1571129"/>
            <a:ext cx="9442937" cy="3321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Information Criteria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                 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Akaike       -8.4587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Bayes        -8.4096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Shibata      -8.4590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Hannan-Quinn -8.4398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</p:txBody>
      </p:sp>
      <p:sp>
        <p:nvSpPr>
          <p:cNvPr id="199" name="Google Shape;199;p8"/>
          <p:cNvSpPr txBox="1"/>
          <p:nvPr/>
        </p:nvSpPr>
        <p:spPr>
          <a:xfrm>
            <a:off x="5072575" y="2184010"/>
            <a:ext cx="9442937" cy="3321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Weighted Ljung-Box Test on Standardized Residuals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        statistic p-value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Lag[1]                        133       0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Lag[2*(p+q)+(p+q)-1][5]       791       0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Lag[4*(p+q)+(p+q)-1][9]      1338       0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d.o.f=2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H0 : No serial correlation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1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1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64386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 txBox="1">
            <a:spLocks noGrp="1"/>
          </p:cNvSpPr>
          <p:nvPr>
            <p:ph type="title"/>
          </p:nvPr>
        </p:nvSpPr>
        <p:spPr>
          <a:xfrm>
            <a:off x="685800" y="804153"/>
            <a:ext cx="10131425" cy="54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venir"/>
              <a:buNone/>
            </a:pPr>
            <a:r>
              <a:rPr lang="en-CA" sz="3240">
                <a:latin typeface="Avenir"/>
                <a:ea typeface="Avenir"/>
                <a:cs typeface="Avenir"/>
                <a:sym typeface="Avenir"/>
              </a:rPr>
              <a:t>BUILDING DYNAMIC CONDITIONAL CORRELATION (DCC) MODELS (OUTPUT)</a:t>
            </a:r>
            <a:endParaRPr/>
          </a:p>
        </p:txBody>
      </p:sp>
      <p:sp>
        <p:nvSpPr>
          <p:cNvPr id="205" name="Google Shape;205;p9"/>
          <p:cNvSpPr txBox="1"/>
          <p:nvPr/>
        </p:nvSpPr>
        <p:spPr>
          <a:xfrm>
            <a:off x="685800" y="1768077"/>
            <a:ext cx="9442937" cy="3321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Weighted Ljung-Box Test on Standardized Squared Residuals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         statistic p-value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Lag[1]                     0.06327  0.8014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Lag[2*(p+q)+(p+q)-1][11]   8.09239  0.2088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Lag[4*(p+q)+(p+q)-1][19]  12.54063  0.2244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CA" sz="1800" b="1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d.o.f=4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1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11856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281</TotalTime>
  <Words>988</Words>
  <Application>Microsoft Macintosh PowerPoint</Application>
  <PresentationFormat>Widescreen</PresentationFormat>
  <Paragraphs>154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Avenir</vt:lpstr>
      <vt:lpstr>Avenir Roman</vt:lpstr>
      <vt:lpstr>Calibri</vt:lpstr>
      <vt:lpstr>Calibri Light</vt:lpstr>
      <vt:lpstr>Courier</vt:lpstr>
      <vt:lpstr>Courier New</vt:lpstr>
      <vt:lpstr>Celestial</vt:lpstr>
      <vt:lpstr>Construction of minimum variance indices with heteroskedastic time-varying asset covariances</vt:lpstr>
      <vt:lpstr>Contents of This Presentation</vt:lpstr>
      <vt:lpstr>Goals &amp; Motivation</vt:lpstr>
      <vt:lpstr>Evidence of Time-Varying volatility</vt:lpstr>
      <vt:lpstr>Practical Concerns</vt:lpstr>
      <vt:lpstr>Data Cleaning &amp; Preparation</vt:lpstr>
      <vt:lpstr>BUILDING DYNAMIC CONDITIONAL CORRELATION (DCC) MODELS (OUTPUT)</vt:lpstr>
      <vt:lpstr>BUILDING DYNAMIC CONDITIONAL CORRELATION (DCC) MODELS (OUTPUT)</vt:lpstr>
      <vt:lpstr>BUILDING DYNAMIC CONDITIONAL CORRELATION (DCC) MODELS (OUTPUT)</vt:lpstr>
      <vt:lpstr>BUILDING DYNAMIC CONDITIONAL CORRELATION (DCC) MODELS (OUTPUT)</vt:lpstr>
      <vt:lpstr>BUILDING DYNAMIC CONDITIONAL CORRELATION (DCC) MODELS (OUTPUT)</vt:lpstr>
      <vt:lpstr>BUILDING DYNAMIC CONDITIONAL CORRELATION (DCC) MODELS (OUTPUT)</vt:lpstr>
      <vt:lpstr>BUILDING DYNAMIC CONDITIONAL CORRELATION (DCC) MODELS (OUTPUT)</vt:lpstr>
      <vt:lpstr>Calculating Price Covariance Matrices</vt:lpstr>
      <vt:lpstr>Calculating Price Covariance Matrices</vt:lpstr>
      <vt:lpstr>Calculating Price Covariance Matrices</vt:lpstr>
      <vt:lpstr>Calculating Price Covariance Matrices</vt:lpstr>
      <vt:lpstr>Portfolio Weights</vt:lpstr>
      <vt:lpstr>Portfolio Weights</vt:lpstr>
      <vt:lpstr>Portfolio Weights</vt:lpstr>
      <vt:lpstr>INDEX PERFORMANCE</vt:lpstr>
      <vt:lpstr>INDEX PERFORMANCE</vt:lpstr>
      <vt:lpstr>Extension/Future application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Minimum Variance Index for Agriculture 12</dc:title>
  <dc:creator>Microsoft Office User</dc:creator>
  <cp:lastModifiedBy>Emily Wang</cp:lastModifiedBy>
  <cp:revision>35</cp:revision>
  <dcterms:created xsi:type="dcterms:W3CDTF">2019-11-25T01:41:07Z</dcterms:created>
  <dcterms:modified xsi:type="dcterms:W3CDTF">2019-12-03T02:02:49Z</dcterms:modified>
</cp:coreProperties>
</file>