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70" r:id="rId8"/>
    <p:sldId id="267" r:id="rId9"/>
    <p:sldId id="268" r:id="rId10"/>
    <p:sldId id="274" r:id="rId11"/>
    <p:sldId id="277" r:id="rId12"/>
    <p:sldId id="279" r:id="rId13"/>
    <p:sldId id="280" r:id="rId14"/>
    <p:sldId id="278" r:id="rId15"/>
    <p:sldId id="276" r:id="rId16"/>
    <p:sldId id="281" r:id="rId17"/>
    <p:sldId id="282" r:id="rId18"/>
    <p:sldId id="283" r:id="rId19"/>
    <p:sldId id="284" r:id="rId20"/>
    <p:sldId id="285" r:id="rId21"/>
    <p:sldId id="269" r:id="rId22"/>
    <p:sldId id="271" r:id="rId23"/>
    <p:sldId id="272" r:id="rId24"/>
    <p:sldId id="262" r:id="rId25"/>
    <p:sldId id="263" r:id="rId26"/>
    <p:sldId id="264" r:id="rId27"/>
    <p:sldId id="265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Análise de Churn para Empresa de Telecomunicações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Desafio Técnico – A3Data</a:t>
            </a:r>
          </a:p>
          <a:p>
            <a:r>
              <a:t>Julho de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Ação Impacto </a:t>
            </a:r>
            <a:r>
              <a:rPr lang="pt-BR" dirty="0"/>
              <a:t>dos Idosos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lang="pt-BR" b="1" dirty="0"/>
              <a:t>💡 </a:t>
            </a:r>
            <a:r>
              <a:rPr lang="pt-BR" b="1" dirty="0" smtClean="0"/>
              <a:t>  Ação </a:t>
            </a:r>
            <a:r>
              <a:rPr lang="pt-BR" b="1" dirty="0"/>
              <a:t>recomendada:</a:t>
            </a:r>
          </a:p>
          <a:p>
            <a:r>
              <a:rPr lang="pt-BR" dirty="0"/>
              <a:t>Desenvolver </a:t>
            </a:r>
            <a:r>
              <a:rPr lang="pt-BR" b="1" dirty="0"/>
              <a:t>suporte dedicado e comunicação simplificada</a:t>
            </a:r>
            <a:r>
              <a:rPr lang="pt-BR" dirty="0"/>
              <a:t> para o público idoso, reduzindo o risco de </a:t>
            </a:r>
            <a:r>
              <a:rPr lang="pt-BR" dirty="0" err="1"/>
              <a:t>churn</a:t>
            </a:r>
            <a:r>
              <a:rPr lang="pt-BR" dirty="0"/>
              <a:t> nesse segmento vulnerável</a:t>
            </a:r>
            <a:r>
              <a:rPr lang="pt-BR" dirty="0" smtClean="0"/>
              <a:t>.</a:t>
            </a:r>
            <a:endParaRPr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29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Distribuição </a:t>
            </a:r>
            <a:r>
              <a:rPr lang="pt-BR" dirty="0"/>
              <a:t>Categórica por </a:t>
            </a:r>
            <a:r>
              <a:rPr lang="pt-BR" dirty="0" err="1"/>
              <a:t>Churn</a:t>
            </a:r>
            <a:endParaRPr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2" y="2463800"/>
            <a:ext cx="8091487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292100" y="1587500"/>
            <a:ext cx="86507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Ver como as </a:t>
            </a:r>
            <a:r>
              <a:rPr lang="pt-BR" b="1" dirty="0" smtClean="0"/>
              <a:t>categorias</a:t>
            </a:r>
            <a:r>
              <a:rPr lang="pt-BR" dirty="0" smtClean="0"/>
              <a:t>  </a:t>
            </a:r>
            <a:r>
              <a:rPr lang="pt-BR" b="1" dirty="0" smtClean="0"/>
              <a:t>influenciam </a:t>
            </a:r>
            <a:r>
              <a:rPr lang="pt-BR" b="1" dirty="0"/>
              <a:t>o comportamento de cancelamento (</a:t>
            </a:r>
            <a:r>
              <a:rPr lang="pt-BR" b="1" dirty="0" err="1"/>
              <a:t>Churn</a:t>
            </a:r>
            <a:r>
              <a:rPr lang="pt-BR" b="1" dirty="0"/>
              <a:t>)</a:t>
            </a:r>
            <a:r>
              <a:rPr lang="pt-BR" dirty="0"/>
              <a:t>, </a:t>
            </a:r>
            <a:endParaRPr lang="pt-BR" dirty="0" smtClean="0"/>
          </a:p>
          <a:p>
            <a:r>
              <a:rPr lang="pt-BR" dirty="0" smtClean="0"/>
              <a:t>permitindo </a:t>
            </a:r>
            <a:r>
              <a:rPr lang="pt-BR" dirty="0"/>
              <a:t>identificar </a:t>
            </a:r>
            <a:r>
              <a:rPr lang="pt-BR" b="1" dirty="0"/>
              <a:t>fatores críticos</a:t>
            </a:r>
            <a:r>
              <a:rPr lang="pt-BR" dirty="0"/>
              <a:t> que distinguem quem cancela de quem permanece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471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Distribuição </a:t>
            </a:r>
            <a:r>
              <a:rPr lang="pt-BR" dirty="0"/>
              <a:t>Categórica por </a:t>
            </a:r>
            <a:r>
              <a:rPr lang="pt-BR" dirty="0" err="1"/>
              <a:t>Churn</a:t>
            </a:r>
            <a:endParaRPr dirty="0"/>
          </a:p>
        </p:txBody>
      </p:sp>
      <p:sp>
        <p:nvSpPr>
          <p:cNvPr id="5" name="CaixaDeTexto 4"/>
          <p:cNvSpPr txBox="1"/>
          <p:nvPr/>
        </p:nvSpPr>
        <p:spPr>
          <a:xfrm>
            <a:off x="292100" y="1587500"/>
            <a:ext cx="86507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Ver como as </a:t>
            </a:r>
            <a:r>
              <a:rPr lang="pt-BR" b="1" dirty="0" smtClean="0"/>
              <a:t>categorias</a:t>
            </a:r>
            <a:r>
              <a:rPr lang="pt-BR" dirty="0" smtClean="0"/>
              <a:t>  </a:t>
            </a:r>
            <a:r>
              <a:rPr lang="pt-BR" b="1" dirty="0" smtClean="0"/>
              <a:t>influenciam </a:t>
            </a:r>
            <a:r>
              <a:rPr lang="pt-BR" b="1" dirty="0"/>
              <a:t>o comportamento de cancelamento (</a:t>
            </a:r>
            <a:r>
              <a:rPr lang="pt-BR" b="1" dirty="0" err="1"/>
              <a:t>Churn</a:t>
            </a:r>
            <a:r>
              <a:rPr lang="pt-BR" b="1" dirty="0"/>
              <a:t>)</a:t>
            </a:r>
            <a:r>
              <a:rPr lang="pt-BR" dirty="0"/>
              <a:t>, </a:t>
            </a:r>
            <a:endParaRPr lang="pt-BR" dirty="0" smtClean="0"/>
          </a:p>
          <a:p>
            <a:r>
              <a:rPr lang="pt-BR" dirty="0" smtClean="0"/>
              <a:t>permitindo </a:t>
            </a:r>
            <a:r>
              <a:rPr lang="pt-BR" dirty="0"/>
              <a:t>identificar </a:t>
            </a:r>
            <a:r>
              <a:rPr lang="pt-BR" b="1" dirty="0"/>
              <a:t>fatores críticos</a:t>
            </a:r>
            <a:r>
              <a:rPr lang="pt-BR" dirty="0"/>
              <a:t> que distinguem quem cancela de quem permanece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73298"/>
            <a:ext cx="7524750" cy="386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851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Distribuição </a:t>
            </a:r>
            <a:r>
              <a:rPr lang="pt-BR" dirty="0"/>
              <a:t>Categórica por </a:t>
            </a:r>
            <a:r>
              <a:rPr lang="pt-BR" dirty="0" err="1"/>
              <a:t>Churn</a:t>
            </a:r>
            <a:endParaRPr dirty="0"/>
          </a:p>
        </p:txBody>
      </p:sp>
      <p:sp>
        <p:nvSpPr>
          <p:cNvPr id="5" name="CaixaDeTexto 4"/>
          <p:cNvSpPr txBox="1"/>
          <p:nvPr/>
        </p:nvSpPr>
        <p:spPr>
          <a:xfrm>
            <a:off x="292100" y="1587500"/>
            <a:ext cx="86507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Ver como as </a:t>
            </a:r>
            <a:r>
              <a:rPr lang="pt-BR" b="1" dirty="0" smtClean="0"/>
              <a:t>categorias</a:t>
            </a:r>
            <a:r>
              <a:rPr lang="pt-BR" dirty="0" smtClean="0"/>
              <a:t>  </a:t>
            </a:r>
            <a:r>
              <a:rPr lang="pt-BR" b="1" dirty="0" smtClean="0"/>
              <a:t>influenciam </a:t>
            </a:r>
            <a:r>
              <a:rPr lang="pt-BR" b="1" dirty="0"/>
              <a:t>o comportamento de cancelamento (</a:t>
            </a:r>
            <a:r>
              <a:rPr lang="pt-BR" b="1" dirty="0" err="1"/>
              <a:t>Churn</a:t>
            </a:r>
            <a:r>
              <a:rPr lang="pt-BR" b="1" dirty="0"/>
              <a:t>)</a:t>
            </a:r>
            <a:r>
              <a:rPr lang="pt-BR" dirty="0"/>
              <a:t>, </a:t>
            </a:r>
            <a:endParaRPr lang="pt-BR" dirty="0" smtClean="0"/>
          </a:p>
          <a:p>
            <a:r>
              <a:rPr lang="pt-BR" dirty="0" smtClean="0"/>
              <a:t>permitindo </a:t>
            </a:r>
            <a:r>
              <a:rPr lang="pt-BR" dirty="0"/>
              <a:t>identificar </a:t>
            </a:r>
            <a:r>
              <a:rPr lang="pt-BR" b="1" dirty="0"/>
              <a:t>fatores críticos</a:t>
            </a:r>
            <a:r>
              <a:rPr lang="pt-BR" dirty="0"/>
              <a:t> que distinguem quem cancela de quem permanece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7" y="2171373"/>
            <a:ext cx="8824913" cy="4372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831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b="1" dirty="0" smtClean="0"/>
              <a:t>Visão Impacto Distribuição </a:t>
            </a:r>
            <a:r>
              <a:rPr lang="pt-BR" sz="3200" b="1" dirty="0" err="1" smtClean="0"/>
              <a:t>Churn</a:t>
            </a:r>
            <a:r>
              <a:rPr lang="pt-BR" sz="3200" b="1" dirty="0" smtClean="0"/>
              <a:t>/Categoria</a:t>
            </a:r>
            <a:endParaRPr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Variável - Ponto de Atenção/Ação</a:t>
            </a:r>
          </a:p>
          <a:p>
            <a:r>
              <a:rPr lang="pt-BR" dirty="0"/>
              <a:t>Contrato mensal	- Incentivar upgrade para anual com bônus/desconto</a:t>
            </a:r>
          </a:p>
          <a:p>
            <a:r>
              <a:rPr lang="pt-BR" dirty="0"/>
              <a:t>Sem parceiro - Oferecer planos personalizados (</a:t>
            </a:r>
            <a:r>
              <a:rPr lang="pt-BR" dirty="0" err="1"/>
              <a:t>ex</a:t>
            </a:r>
            <a:r>
              <a:rPr lang="pt-BR" dirty="0"/>
              <a:t>: individual econômico)</a:t>
            </a:r>
          </a:p>
          <a:p>
            <a:r>
              <a:rPr lang="pt-BR" dirty="0"/>
              <a:t>Sem dependentes	- Foco em clientes jovens/idosos ou sozinhos com ofertas práticas</a:t>
            </a:r>
          </a:p>
          <a:p>
            <a:r>
              <a:rPr lang="pt-BR" dirty="0"/>
              <a:t>Pagamento manual - Incentivar débito automático</a:t>
            </a:r>
          </a:p>
          <a:p>
            <a:r>
              <a:rPr lang="pt-BR" dirty="0"/>
              <a:t>Sem segurança/suporte - Oferecer serviço grátis no início do contrato</a:t>
            </a:r>
          </a:p>
          <a:p>
            <a:r>
              <a:rPr lang="pt-BR" dirty="0"/>
              <a:t>Fibra óptica - Avaliar qualidade ou precificação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316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b="1" dirty="0" smtClean="0"/>
              <a:t>Dados para Modelo </a:t>
            </a:r>
            <a:r>
              <a:rPr lang="pt-BR" sz="3200" b="1" dirty="0"/>
              <a:t>P</a:t>
            </a:r>
            <a:r>
              <a:rPr lang="pt-BR" sz="3200" b="1" dirty="0" smtClean="0"/>
              <a:t>reditivo </a:t>
            </a:r>
            <a:r>
              <a:rPr lang="pt-BR" sz="3200" b="1" dirty="0"/>
              <a:t>(</a:t>
            </a:r>
            <a:r>
              <a:rPr lang="pt-BR" sz="3200" b="1" dirty="0" err="1"/>
              <a:t>Random</a:t>
            </a:r>
            <a:r>
              <a:rPr lang="pt-BR" sz="3200" b="1" dirty="0"/>
              <a:t> Forest)</a:t>
            </a:r>
            <a:endParaRPr sz="32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1600200"/>
            <a:ext cx="6375400" cy="4644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585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b="1" dirty="0" smtClean="0"/>
              <a:t>Dados para Modelo </a:t>
            </a:r>
            <a:r>
              <a:rPr lang="pt-BR" sz="3200" b="1" dirty="0"/>
              <a:t>P</a:t>
            </a:r>
            <a:r>
              <a:rPr lang="pt-BR" sz="3200" b="1" dirty="0" smtClean="0"/>
              <a:t>reditivo </a:t>
            </a:r>
            <a:r>
              <a:rPr lang="pt-BR" sz="3200" b="1" dirty="0"/>
              <a:t>(</a:t>
            </a:r>
            <a:r>
              <a:rPr lang="pt-BR" sz="3200" b="1" dirty="0" err="1"/>
              <a:t>Random</a:t>
            </a:r>
            <a:r>
              <a:rPr lang="pt-BR" sz="3200" b="1" dirty="0"/>
              <a:t> Forest)</a:t>
            </a:r>
            <a:endParaRPr sz="32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138" y="1325563"/>
            <a:ext cx="7787912" cy="5303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597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b="1" dirty="0" smtClean="0"/>
              <a:t>Avaliação Modelo </a:t>
            </a:r>
            <a:r>
              <a:rPr lang="pt-BR" sz="3200" b="1" dirty="0"/>
              <a:t>P</a:t>
            </a:r>
            <a:r>
              <a:rPr lang="pt-BR" sz="3200" b="1" dirty="0" smtClean="0"/>
              <a:t>reditivo </a:t>
            </a:r>
            <a:r>
              <a:rPr lang="pt-BR" sz="3200" b="1" dirty="0"/>
              <a:t>(</a:t>
            </a:r>
            <a:r>
              <a:rPr lang="pt-BR" sz="3200" b="1" dirty="0" err="1"/>
              <a:t>Random</a:t>
            </a:r>
            <a:r>
              <a:rPr lang="pt-BR" sz="3200" b="1" dirty="0"/>
              <a:t> Forest)</a:t>
            </a:r>
            <a:endParaRPr sz="3200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1165224"/>
            <a:ext cx="7666039" cy="5580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959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b="1" dirty="0" err="1" smtClean="0"/>
              <a:t>Precision</a:t>
            </a:r>
            <a:r>
              <a:rPr lang="pt-BR" sz="3200" b="1" dirty="0" smtClean="0"/>
              <a:t> Recall F1-Score </a:t>
            </a:r>
            <a:r>
              <a:rPr lang="pt-BR" sz="3200" b="1" dirty="0" err="1" smtClean="0"/>
              <a:t>Random</a:t>
            </a:r>
            <a:r>
              <a:rPr lang="pt-BR" sz="3200" b="1" dirty="0" smtClean="0"/>
              <a:t> </a:t>
            </a:r>
            <a:r>
              <a:rPr lang="pt-BR" sz="3200" b="1" dirty="0"/>
              <a:t>Forest)</a:t>
            </a:r>
            <a:endParaRPr sz="3200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0" y="1417637"/>
            <a:ext cx="7021513" cy="5100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0" y="2452688"/>
            <a:ext cx="14478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463" y="3014663"/>
            <a:ext cx="136207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696340"/>
            <a:ext cx="137160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500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b="1" dirty="0" smtClean="0"/>
              <a:t>Matrix de Confusão - </a:t>
            </a:r>
            <a:r>
              <a:rPr lang="pt-BR" sz="3200" b="1" dirty="0" err="1" smtClean="0"/>
              <a:t>Random</a:t>
            </a:r>
            <a:r>
              <a:rPr lang="pt-BR" sz="3200" b="1" dirty="0" smtClean="0"/>
              <a:t> </a:t>
            </a:r>
            <a:r>
              <a:rPr lang="pt-BR" sz="3200" b="1" dirty="0"/>
              <a:t>Forest)</a:t>
            </a:r>
            <a:endParaRPr sz="3200" b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106488"/>
            <a:ext cx="6791325" cy="5329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432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Apresentação do Desafio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Reduzir o churn elevado de clientes.</a:t>
            </a:r>
          </a:p>
          <a:p>
            <a:r>
              <a:t>Produto com alto custo de instalação → churn impacta margem operacional.</a:t>
            </a:r>
          </a:p>
          <a:p>
            <a:r>
              <a:t>Objetivo: identificar causas e sugerir ações com impacto mensurável.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b="1" dirty="0" smtClean="0"/>
              <a:t>Matrix de Confusão - </a:t>
            </a:r>
            <a:r>
              <a:rPr lang="pt-BR" sz="3200" b="1" dirty="0" err="1" smtClean="0"/>
              <a:t>Random</a:t>
            </a:r>
            <a:r>
              <a:rPr lang="pt-BR" sz="3200" b="1" dirty="0" smtClean="0"/>
              <a:t> </a:t>
            </a:r>
            <a:r>
              <a:rPr lang="pt-BR" sz="3200" b="1" dirty="0"/>
              <a:t>Forest)</a:t>
            </a:r>
            <a:endParaRPr sz="3200" b="1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1177925"/>
            <a:ext cx="6597650" cy="5055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313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✅ </a:t>
            </a:r>
            <a:r>
              <a:rPr lang="pt-BR" b="1" dirty="0"/>
              <a:t>Modelos de Avaliação e Comparação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r>
              <a:rPr dirty="0">
                <a:solidFill>
                  <a:srgbClr val="FF0000"/>
                </a:solidFill>
              </a:rPr>
              <a:t>- </a:t>
            </a:r>
            <a:r>
              <a:rPr lang="pt-BR" b="1" dirty="0" err="1">
                <a:solidFill>
                  <a:srgbClr val="FF0000"/>
                </a:solidFill>
              </a:rPr>
              <a:t>RandomForest</a:t>
            </a:r>
            <a:r>
              <a:rPr lang="pt-BR" dirty="0" smtClean="0">
                <a:solidFill>
                  <a:srgbClr val="FF0000"/>
                </a:solidFill>
              </a:rPr>
              <a:t> – </a:t>
            </a:r>
            <a:r>
              <a:rPr lang="pt-BR" dirty="0" smtClean="0"/>
              <a:t>Modelo </a:t>
            </a:r>
            <a:r>
              <a:rPr lang="pt-BR" dirty="0"/>
              <a:t>Ensemble de Árvores de Decisão </a:t>
            </a:r>
            <a:r>
              <a:rPr lang="pt-BR" dirty="0" smtClean="0"/>
              <a:t>(</a:t>
            </a:r>
            <a:r>
              <a:rPr lang="pt-BR" dirty="0"/>
              <a:t>Supervisionado)</a:t>
            </a:r>
            <a:endParaRPr lang="pt-BR" dirty="0" smtClean="0">
              <a:solidFill>
                <a:srgbClr val="FF0000"/>
              </a:solidFill>
            </a:endParaRPr>
          </a:p>
          <a:p>
            <a:r>
              <a:rPr dirty="0" smtClean="0">
                <a:solidFill>
                  <a:srgbClr val="FF0000"/>
                </a:solidFill>
              </a:rPr>
              <a:t>- </a:t>
            </a:r>
            <a:r>
              <a:rPr lang="pt-BR" b="1" dirty="0" err="1">
                <a:solidFill>
                  <a:srgbClr val="FF0000"/>
                </a:solidFill>
              </a:rPr>
              <a:t>LogisticRegression</a:t>
            </a:r>
            <a:r>
              <a:rPr lang="pt-BR" dirty="0" smtClean="0"/>
              <a:t> </a:t>
            </a:r>
            <a:r>
              <a:rPr lang="pt-BR" dirty="0" smtClean="0">
                <a:solidFill>
                  <a:srgbClr val="FF0000"/>
                </a:solidFill>
              </a:rPr>
              <a:t>– </a:t>
            </a:r>
            <a:r>
              <a:rPr lang="pt-BR" dirty="0" smtClean="0"/>
              <a:t>Modelo de egressão </a:t>
            </a:r>
            <a:r>
              <a:rPr lang="pt-BR" dirty="0"/>
              <a:t>Linear para Classificação </a:t>
            </a:r>
            <a:r>
              <a:rPr lang="pt-BR" dirty="0" smtClean="0"/>
              <a:t>Binária</a:t>
            </a:r>
            <a:endParaRPr dirty="0">
              <a:solidFill>
                <a:srgbClr val="FF0000"/>
              </a:solidFill>
            </a:endParaRPr>
          </a:p>
          <a:p>
            <a:r>
              <a:rPr dirty="0">
                <a:solidFill>
                  <a:srgbClr val="FF0000"/>
                </a:solidFill>
              </a:rPr>
              <a:t>- </a:t>
            </a:r>
            <a:r>
              <a:rPr lang="pt-BR" b="1" dirty="0" err="1">
                <a:solidFill>
                  <a:srgbClr val="FF0000"/>
                </a:solidFill>
              </a:rPr>
              <a:t>XGBoost</a:t>
            </a:r>
            <a:r>
              <a:rPr lang="pt-BR" dirty="0"/>
              <a:t>  </a:t>
            </a:r>
            <a:r>
              <a:rPr lang="pt-BR" dirty="0">
                <a:solidFill>
                  <a:srgbClr val="FF0000"/>
                </a:solidFill>
              </a:rPr>
              <a:t>– </a:t>
            </a:r>
            <a:r>
              <a:rPr lang="pt-BR" dirty="0"/>
              <a:t>Modelo de </a:t>
            </a:r>
            <a:r>
              <a:rPr lang="pt-BR" dirty="0" err="1"/>
              <a:t>Gradient</a:t>
            </a:r>
            <a:r>
              <a:rPr lang="pt-BR" dirty="0"/>
              <a:t> </a:t>
            </a:r>
            <a:r>
              <a:rPr lang="pt-BR" dirty="0" err="1"/>
              <a:t>Boosting</a:t>
            </a:r>
            <a:r>
              <a:rPr lang="pt-BR" dirty="0"/>
              <a:t> com </a:t>
            </a:r>
            <a:r>
              <a:rPr lang="pt-BR" dirty="0" smtClean="0"/>
              <a:t>Regularização</a:t>
            </a:r>
            <a:endParaRPr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7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Modelos de Detecção de </a:t>
            </a:r>
            <a:r>
              <a:rPr lang="pt-BR" dirty="0" err="1" smtClean="0"/>
              <a:t>Churn</a:t>
            </a:r>
            <a:endParaRPr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1" y="1609724"/>
            <a:ext cx="8823779" cy="428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171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Análise Exploratória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1" y="2432143"/>
            <a:ext cx="5295900" cy="4165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059522" y="1143000"/>
            <a:ext cx="67249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📌 Linhas verticais pretas (barra de erro):</a:t>
            </a:r>
          </a:p>
          <a:p>
            <a:r>
              <a:rPr lang="pt-BR" dirty="0"/>
              <a:t>	Representam o desvio padrão dos resultados no </a:t>
            </a:r>
            <a:r>
              <a:rPr lang="pt-BR" dirty="0" smtClean="0"/>
              <a:t>Cross-</a:t>
            </a:r>
            <a:r>
              <a:rPr lang="pt-BR" dirty="0" err="1"/>
              <a:t>V</a:t>
            </a:r>
            <a:r>
              <a:rPr lang="pt-BR" dirty="0" err="1" smtClean="0"/>
              <a:t>alidation</a:t>
            </a:r>
            <a:r>
              <a:rPr lang="pt-BR" dirty="0"/>
              <a:t>.</a:t>
            </a:r>
          </a:p>
          <a:p>
            <a:r>
              <a:rPr lang="pt-BR" dirty="0"/>
              <a:t>	Quanto menor a barra, mais estável o modelo.</a:t>
            </a:r>
          </a:p>
          <a:p>
            <a:r>
              <a:rPr lang="pt-BR" dirty="0"/>
              <a:t>	Todos os modelos têm desvios pequenos (alta confiabilidade).</a:t>
            </a:r>
          </a:p>
        </p:txBody>
      </p:sp>
    </p:spTree>
    <p:extLst>
      <p:ext uri="{BB962C8B-B14F-4D97-AF65-F5344CB8AC3E}">
        <p14:creationId xmlns:p14="http://schemas.microsoft.com/office/powerpoint/2010/main" val="2278252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Modelagem – Comparação de Modelos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RandomForest → F1-score médio = 0.6382</a:t>
            </a:r>
          </a:p>
          <a:p>
            <a:r>
              <a:t>LogisticRegression → F1-score médio = 0.6291</a:t>
            </a:r>
          </a:p>
          <a:p>
            <a:r>
              <a:t>XGBoost → F1-score médio = 0.6287</a:t>
            </a:r>
          </a:p>
          <a:p>
            <a:endParaRPr/>
          </a:p>
          <a:p>
            <a:r>
              <a:t>→ RandomForest foi o melhor modelo em desempenho e estabilidade.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3 Variáveis Críticas para Churn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1. Contract → Diferença Total: 85.6%</a:t>
            </a:r>
          </a:p>
          <a:p>
            <a:r>
              <a:t>2. OnlineSecurity → Diferença Total: 61.8%</a:t>
            </a:r>
          </a:p>
          <a:p>
            <a:r>
              <a:t>3. PaymentMethod → Diferença Total: 52.4%</a:t>
            </a:r>
          </a:p>
          <a:p>
            <a:endParaRPr/>
          </a:p>
          <a:p>
            <a:r>
              <a:t>Essas variáveis têm alto impacto no comportamento de churn.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Ações Recomendadas e Estimativas de Impacto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✓ Incentivar contrato anual → Redução esperada de até 30%</a:t>
            </a:r>
          </a:p>
          <a:p>
            <a:r>
              <a:t>✓ Oferecer suporte gratuito no início → Redução esperada de até 15%</a:t>
            </a:r>
          </a:p>
          <a:p>
            <a:r>
              <a:t>✓ Automatizar forma de pagamento → Redução esperada de até 10%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Modelo funcional com bom desempenho</a:t>
            </a:r>
          </a:p>
          <a:p>
            <a:r>
              <a:t>- Insights claros para decisões estratégicas</a:t>
            </a:r>
          </a:p>
          <a:p>
            <a:r>
              <a:t>- Propostas de ação com estimativas de impacto</a:t>
            </a:r>
          </a:p>
          <a:p>
            <a:r>
              <a:t>- Roadmap pronto para próxima fase com stakeholders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Roadmap de Entregas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🔍 </a:t>
            </a:r>
            <a:r>
              <a:rPr lang="pt-BR" dirty="0" smtClean="0"/>
              <a:t>  </a:t>
            </a:r>
            <a:r>
              <a:rPr dirty="0" err="1" smtClean="0"/>
              <a:t>Análise</a:t>
            </a:r>
            <a:r>
              <a:rPr dirty="0" smtClean="0"/>
              <a:t> </a:t>
            </a:r>
            <a:r>
              <a:rPr dirty="0" err="1"/>
              <a:t>exploratória</a:t>
            </a:r>
            <a:r>
              <a:rPr dirty="0"/>
              <a:t> – </a:t>
            </a:r>
            <a:r>
              <a:rPr dirty="0" err="1"/>
              <a:t>Concluído</a:t>
            </a:r>
            <a:endParaRPr dirty="0"/>
          </a:p>
          <a:p>
            <a:r>
              <a:rPr dirty="0"/>
              <a:t>📊 </a:t>
            </a:r>
            <a:r>
              <a:rPr lang="pt-BR" dirty="0" smtClean="0"/>
              <a:t>   </a:t>
            </a:r>
            <a:r>
              <a:rPr dirty="0" err="1" smtClean="0"/>
              <a:t>Modelagem</a:t>
            </a:r>
            <a:r>
              <a:rPr dirty="0" smtClean="0"/>
              <a:t> </a:t>
            </a:r>
            <a:r>
              <a:rPr dirty="0" err="1"/>
              <a:t>preditiva</a:t>
            </a:r>
            <a:r>
              <a:rPr dirty="0"/>
              <a:t> – </a:t>
            </a:r>
            <a:r>
              <a:rPr dirty="0" err="1"/>
              <a:t>Concluído</a:t>
            </a:r>
            <a:endParaRPr dirty="0"/>
          </a:p>
          <a:p>
            <a:r>
              <a:rPr dirty="0"/>
              <a:t>💡 </a:t>
            </a:r>
            <a:r>
              <a:rPr lang="pt-BR" dirty="0" smtClean="0"/>
              <a:t>  </a:t>
            </a:r>
            <a:r>
              <a:rPr dirty="0" err="1" smtClean="0"/>
              <a:t>Geração</a:t>
            </a:r>
            <a:r>
              <a:rPr dirty="0" smtClean="0"/>
              <a:t> </a:t>
            </a:r>
            <a:r>
              <a:rPr dirty="0"/>
              <a:t>de insights – </a:t>
            </a:r>
            <a:r>
              <a:rPr dirty="0" err="1"/>
              <a:t>Concluído</a:t>
            </a:r>
            <a:endParaRPr dirty="0"/>
          </a:p>
          <a:p>
            <a:r>
              <a:rPr dirty="0"/>
              <a:t>🚀 </a:t>
            </a:r>
            <a:r>
              <a:rPr lang="pt-BR" dirty="0" smtClean="0"/>
              <a:t>   </a:t>
            </a:r>
            <a:r>
              <a:rPr dirty="0" err="1" smtClean="0"/>
              <a:t>Propostas</a:t>
            </a:r>
            <a:r>
              <a:rPr dirty="0" smtClean="0"/>
              <a:t> </a:t>
            </a:r>
            <a:r>
              <a:rPr dirty="0"/>
              <a:t>de </a:t>
            </a:r>
            <a:r>
              <a:rPr dirty="0" err="1"/>
              <a:t>ação</a:t>
            </a:r>
            <a:r>
              <a:rPr dirty="0"/>
              <a:t> – </a:t>
            </a:r>
            <a:r>
              <a:rPr dirty="0" err="1"/>
              <a:t>Concluído</a:t>
            </a:r>
            <a:endParaRPr dirty="0"/>
          </a:p>
          <a:p>
            <a:r>
              <a:rPr dirty="0"/>
              <a:t>🧪 </a:t>
            </a:r>
            <a:r>
              <a:rPr lang="pt-BR" dirty="0" smtClean="0"/>
              <a:t>  </a:t>
            </a:r>
            <a:r>
              <a:rPr dirty="0" err="1" smtClean="0"/>
              <a:t>Validação</a:t>
            </a:r>
            <a:r>
              <a:rPr dirty="0" smtClean="0"/>
              <a:t> </a:t>
            </a:r>
            <a:r>
              <a:rPr dirty="0"/>
              <a:t>com </a:t>
            </a:r>
            <a:r>
              <a:rPr dirty="0" err="1"/>
              <a:t>negócio</a:t>
            </a:r>
            <a:r>
              <a:rPr dirty="0"/>
              <a:t> – </a:t>
            </a:r>
            <a:r>
              <a:rPr dirty="0" err="1"/>
              <a:t>Planejado</a:t>
            </a:r>
            <a:endParaRPr dirty="0"/>
          </a:p>
          <a:p>
            <a:r>
              <a:rPr dirty="0"/>
              <a:t>📈 </a:t>
            </a:r>
            <a:r>
              <a:rPr lang="pt-BR" dirty="0" smtClean="0"/>
              <a:t>  </a:t>
            </a:r>
            <a:r>
              <a:rPr dirty="0" err="1" smtClean="0"/>
              <a:t>Acompanhamento</a:t>
            </a:r>
            <a:r>
              <a:rPr dirty="0" smtClean="0"/>
              <a:t> </a:t>
            </a:r>
            <a:r>
              <a:rPr dirty="0"/>
              <a:t>de </a:t>
            </a:r>
            <a:r>
              <a:rPr dirty="0" err="1"/>
              <a:t>impacto</a:t>
            </a:r>
            <a:r>
              <a:rPr dirty="0"/>
              <a:t> – </a:t>
            </a:r>
            <a:r>
              <a:rPr dirty="0" err="1"/>
              <a:t>Planejado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Processo Utilizado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Limpeza e codificação dos dados</a:t>
            </a:r>
          </a:p>
          <a:p>
            <a:r>
              <a:t>- Análise exploratória de variáveis</a:t>
            </a:r>
          </a:p>
          <a:p>
            <a:r>
              <a:t>- Modelagem supervisionada (3 algoritmos)</a:t>
            </a:r>
          </a:p>
          <a:p>
            <a:r>
              <a:t>- Foco em F1-score (dados desbalanceados)</a:t>
            </a:r>
          </a:p>
          <a:p>
            <a:r>
              <a:t>- Geração de insights acionáveis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Hipóteses Levantadas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r>
              <a:rPr dirty="0"/>
              <a:t>- </a:t>
            </a:r>
            <a:r>
              <a:rPr dirty="0" err="1"/>
              <a:t>Contrato</a:t>
            </a:r>
            <a:r>
              <a:rPr dirty="0"/>
              <a:t> mensal </a:t>
            </a:r>
            <a:r>
              <a:rPr dirty="0" err="1"/>
              <a:t>está</a:t>
            </a:r>
            <a:r>
              <a:rPr dirty="0"/>
              <a:t> </a:t>
            </a:r>
            <a:r>
              <a:rPr dirty="0" err="1"/>
              <a:t>mais</a:t>
            </a:r>
            <a:r>
              <a:rPr dirty="0"/>
              <a:t> </a:t>
            </a:r>
            <a:r>
              <a:rPr dirty="0" err="1"/>
              <a:t>propenso</a:t>
            </a:r>
            <a:r>
              <a:rPr dirty="0"/>
              <a:t> </a:t>
            </a:r>
            <a:r>
              <a:rPr dirty="0" err="1"/>
              <a:t>ao</a:t>
            </a:r>
            <a:r>
              <a:rPr dirty="0"/>
              <a:t> churn</a:t>
            </a:r>
          </a:p>
          <a:p>
            <a:r>
              <a:rPr dirty="0"/>
              <a:t>- </a:t>
            </a:r>
            <a:r>
              <a:rPr lang="pt-BR" dirty="0" smtClean="0"/>
              <a:t>Idosos são mais </a:t>
            </a:r>
            <a:r>
              <a:rPr lang="pt-BR" dirty="0" err="1" smtClean="0"/>
              <a:t>estaveis</a:t>
            </a:r>
            <a:r>
              <a:rPr lang="pt-BR" dirty="0" smtClean="0"/>
              <a:t> sem </a:t>
            </a:r>
            <a:r>
              <a:rPr dirty="0" smtClean="0"/>
              <a:t>churn</a:t>
            </a:r>
            <a:endParaRPr dirty="0"/>
          </a:p>
          <a:p>
            <a:r>
              <a:rPr dirty="0" smtClean="0"/>
              <a:t>- </a:t>
            </a:r>
            <a:r>
              <a:rPr dirty="0" err="1"/>
              <a:t>Clientes</a:t>
            </a:r>
            <a:r>
              <a:rPr dirty="0"/>
              <a:t> </a:t>
            </a:r>
            <a:r>
              <a:rPr dirty="0" err="1"/>
              <a:t>sem</a:t>
            </a:r>
            <a:r>
              <a:rPr dirty="0"/>
              <a:t> </a:t>
            </a:r>
            <a:r>
              <a:rPr dirty="0" err="1"/>
              <a:t>parceiro</a:t>
            </a:r>
            <a:r>
              <a:rPr dirty="0"/>
              <a:t> </a:t>
            </a:r>
            <a:r>
              <a:rPr dirty="0" err="1"/>
              <a:t>ou</a:t>
            </a:r>
            <a:r>
              <a:rPr dirty="0"/>
              <a:t> </a:t>
            </a:r>
            <a:r>
              <a:rPr dirty="0" err="1"/>
              <a:t>dependentes</a:t>
            </a:r>
            <a:r>
              <a:rPr dirty="0"/>
              <a:t> </a:t>
            </a:r>
            <a:r>
              <a:rPr dirty="0" err="1"/>
              <a:t>têm</a:t>
            </a:r>
            <a:r>
              <a:rPr dirty="0"/>
              <a:t> </a:t>
            </a:r>
            <a:r>
              <a:rPr dirty="0" err="1"/>
              <a:t>maior</a:t>
            </a:r>
            <a:r>
              <a:rPr dirty="0"/>
              <a:t> </a:t>
            </a:r>
            <a:r>
              <a:rPr dirty="0" err="1" smtClean="0"/>
              <a:t>ch</a:t>
            </a:r>
            <a:r>
              <a:rPr lang="pt-BR" dirty="0" err="1" smtClean="0"/>
              <a:t>urn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Geral Macro dos Dados</a:t>
            </a:r>
            <a:endParaRPr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47" y="1917700"/>
            <a:ext cx="8913253" cy="3681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8713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Describe</a:t>
            </a:r>
            <a:r>
              <a:rPr lang="pt-BR" dirty="0" smtClean="0"/>
              <a:t> </a:t>
            </a:r>
            <a:r>
              <a:rPr lang="pt-BR" dirty="0" err="1" smtClean="0"/>
              <a:t>Churn</a:t>
            </a:r>
            <a:r>
              <a:rPr lang="pt-BR" dirty="0" smtClean="0"/>
              <a:t> - Agrupado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endParaRPr dirty="0">
              <a:solidFill>
                <a:srgbClr val="FF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230313"/>
            <a:ext cx="6540500" cy="5678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3831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Idosos</a:t>
            </a:r>
            <a:r>
              <a:rPr lang="en-US" dirty="0" smtClean="0"/>
              <a:t> e </a:t>
            </a:r>
            <a:r>
              <a:rPr lang="en-US" dirty="0" err="1" smtClean="0"/>
              <a:t>Novos</a:t>
            </a:r>
            <a:r>
              <a:rPr lang="en-US" dirty="0" smtClean="0"/>
              <a:t> </a:t>
            </a:r>
            <a:r>
              <a:rPr lang="en-US" dirty="0" err="1" smtClean="0"/>
              <a:t>Clientes</a:t>
            </a:r>
            <a:r>
              <a:rPr lang="en-US" dirty="0" smtClean="0"/>
              <a:t> Alto </a:t>
            </a:r>
            <a:r>
              <a:rPr lang="en-US" dirty="0" err="1" smtClean="0"/>
              <a:t>Risco</a:t>
            </a:r>
            <a:endParaRPr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590" y="1343520"/>
            <a:ext cx="6412310" cy="4822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6346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Impacto dos Idosos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>
                <a:solidFill>
                  <a:srgbClr val="FF0000"/>
                </a:solidFill>
              </a:rPr>
              <a:t>- </a:t>
            </a:r>
            <a:r>
              <a:rPr lang="en-US" dirty="0" smtClean="0">
                <a:solidFill>
                  <a:srgbClr val="FF0000"/>
                </a:solidFill>
              </a:rPr>
              <a:t>25</a:t>
            </a:r>
            <a:r>
              <a:rPr dirty="0" smtClean="0">
                <a:solidFill>
                  <a:srgbClr val="FF0000"/>
                </a:solidFill>
              </a:rPr>
              <a:t>% dos </a:t>
            </a:r>
            <a:r>
              <a:rPr dirty="0" err="1" smtClean="0">
                <a:solidFill>
                  <a:srgbClr val="FF0000"/>
                </a:solidFill>
              </a:rPr>
              <a:t>cancelamentos</a:t>
            </a:r>
            <a:r>
              <a:rPr dirty="0" smtClean="0">
                <a:solidFill>
                  <a:srgbClr val="FF0000"/>
                </a:solidFill>
              </a:rPr>
              <a:t> </a:t>
            </a:r>
            <a:r>
              <a:rPr dirty="0" err="1" smtClean="0">
                <a:solidFill>
                  <a:srgbClr val="FF0000"/>
                </a:solidFill>
              </a:rPr>
              <a:t>vêm</a:t>
            </a:r>
            <a:r>
              <a:rPr dirty="0" smtClean="0">
                <a:solidFill>
                  <a:srgbClr val="FF0000"/>
                </a:solidFill>
              </a:rPr>
              <a:t> de </a:t>
            </a:r>
            <a:r>
              <a:rPr lang="en-US" dirty="0" err="1" smtClean="0">
                <a:solidFill>
                  <a:srgbClr val="FF0000"/>
                </a:solidFill>
              </a:rPr>
              <a:t>Idosos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err="1" smtClean="0">
                <a:solidFill>
                  <a:srgbClr val="FF0000"/>
                </a:solidFill>
              </a:rPr>
              <a:t>Eles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respondem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apenas</a:t>
            </a:r>
            <a:r>
              <a:rPr lang="en-US" dirty="0" smtClean="0">
                <a:solidFill>
                  <a:srgbClr val="FF0000"/>
                </a:solidFill>
              </a:rPr>
              <a:t> 13% da Base</a:t>
            </a:r>
            <a:br>
              <a:rPr lang="en-US" dirty="0" smtClean="0">
                <a:solidFill>
                  <a:srgbClr val="FF0000"/>
                </a:solidFill>
              </a:rPr>
            </a:br>
            <a:endParaRPr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763" y="2828925"/>
            <a:ext cx="5248275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088" y="4572000"/>
            <a:ext cx="16478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2421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537</Words>
  <Application>Microsoft Office PowerPoint</Application>
  <PresentationFormat>Apresentação na tela (4:3)</PresentationFormat>
  <Paragraphs>96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Office Theme</vt:lpstr>
      <vt:lpstr>Análise de Churn para Empresa de Telecomunicações</vt:lpstr>
      <vt:lpstr>Apresentação do Desafio</vt:lpstr>
      <vt:lpstr>Roadmap de Entregas</vt:lpstr>
      <vt:lpstr>Processo Utilizado</vt:lpstr>
      <vt:lpstr>Hipóteses Levantadas</vt:lpstr>
      <vt:lpstr>Visão Geral Macro dos Dados</vt:lpstr>
      <vt:lpstr>Describe Churn - Agrupado</vt:lpstr>
      <vt:lpstr>Idosos e Novos Clientes Alto Risco</vt:lpstr>
      <vt:lpstr>Impacto dos Idosos</vt:lpstr>
      <vt:lpstr>Ação Impacto dos Idosos</vt:lpstr>
      <vt:lpstr>Distribuição Categórica por Churn</vt:lpstr>
      <vt:lpstr>Distribuição Categórica por Churn</vt:lpstr>
      <vt:lpstr>Distribuição Categórica por Churn</vt:lpstr>
      <vt:lpstr>Visão Impacto Distribuição Churn/Categoria</vt:lpstr>
      <vt:lpstr>Dados para Modelo Preditivo (Random Forest)</vt:lpstr>
      <vt:lpstr>Dados para Modelo Preditivo (Random Forest)</vt:lpstr>
      <vt:lpstr>Avaliação Modelo Preditivo (Random Forest)</vt:lpstr>
      <vt:lpstr>Precision Recall F1-Score Random Forest)</vt:lpstr>
      <vt:lpstr>Matrix de Confusão - Random Forest)</vt:lpstr>
      <vt:lpstr>Matrix de Confusão - Random Forest)</vt:lpstr>
      <vt:lpstr>✅ Modelos de Avaliação e Comparação</vt:lpstr>
      <vt:lpstr>Modelos de Detecção de Churn</vt:lpstr>
      <vt:lpstr>Análise Exploratória</vt:lpstr>
      <vt:lpstr>Modelagem – Comparação de Modelos</vt:lpstr>
      <vt:lpstr>Top 3 Variáveis Críticas para Churn</vt:lpstr>
      <vt:lpstr>Ações Recomendadas e Estimativas de Impacto</vt:lpstr>
      <vt:lpstr>Conclusão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Churn para Empresa de Telecomunicações</dc:title>
  <dc:subject/>
  <dc:creator/>
  <cp:keywords/>
  <dc:description>generated using python-pptx</dc:description>
  <cp:lastModifiedBy>agnaldoars@hotmail.com</cp:lastModifiedBy>
  <cp:revision>30</cp:revision>
  <dcterms:created xsi:type="dcterms:W3CDTF">2013-01-27T09:14:16Z</dcterms:created>
  <dcterms:modified xsi:type="dcterms:W3CDTF">2025-07-31T21:42:13Z</dcterms:modified>
  <cp:category/>
</cp:coreProperties>
</file>