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627880"/>
            <a:ext cx="10080360" cy="19314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360" cy="562752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4153680"/>
            <a:ext cx="10080360" cy="2519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1764000"/>
            <a:ext cx="10080360" cy="562752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804360" y="6803640"/>
            <a:ext cx="277164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29/09/17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504000" y="6803640"/>
            <a:ext cx="3695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4200120" y="6803640"/>
            <a:ext cx="201564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fld id="{C78FA42B-7D34-4364-8DC6-78804ED0B249}" type="slidenum">
              <a:rPr b="1" lang="pt-BR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977120" y="4819680"/>
            <a:ext cx="7179120" cy="1259640"/>
          </a:xfrm>
          <a:prstGeom prst="rect">
            <a:avLst/>
          </a:prstGeom>
        </p:spPr>
        <p:txBody>
          <a:bodyPr lIns="100800" rIns="100800" tIns="50400" bIns="50400"/>
          <a:p>
            <a:pPr marL="352800" indent="-3524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pt-BR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Clique para editar 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1260000" y="806400"/>
            <a:ext cx="7056000" cy="3830040"/>
          </a:xfrm>
          <a:prstGeom prst="rect">
            <a:avLst/>
          </a:prstGeom>
        </p:spPr>
        <p:txBody>
          <a:bodyPr lIns="100800" rIns="100800" tIns="50400" bIns="504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52000" indent="-20124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LevelClique para editar o texto mestre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604800" indent="-20124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pt-B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Segundo nível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907200" indent="-20124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Terceiro nível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209600" indent="-20124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pt-B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Quarto nível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1532160" indent="-20124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pt-BR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Quinto nível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5627880"/>
            <a:ext cx="10080360" cy="19314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0"/>
            <a:ext cx="10080360" cy="562752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0" y="4153680"/>
            <a:ext cx="10080360" cy="2519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0" y="1764000"/>
            <a:ext cx="10080360" cy="562752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6804360" y="6803640"/>
            <a:ext cx="277164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29/09/17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504000" y="6803640"/>
            <a:ext cx="3695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4200120" y="6803640"/>
            <a:ext cx="201564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fld id="{F683DA46-DD09-4B5E-8A1D-347712B55CEE}" type="slidenum">
              <a:rPr b="1" lang="pt-BR" sz="13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pt-B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pt-BR" sz="15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5627880"/>
            <a:ext cx="10080360" cy="19314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10080360" cy="562752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0" y="4153680"/>
            <a:ext cx="10080360" cy="2519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0" y="1764000"/>
            <a:ext cx="10080360" cy="562752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pt-BR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pt-BR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pt-BR" sz="15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pt-BR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88000" y="3036240"/>
            <a:ext cx="9509040" cy="30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45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POSSÍVEIS CAMINHOS A SEREM SEGUIDOS PELO PROFISSIONAL DE T.I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INCIATIVA PRIVADA? CARREIRA ACADÊMICA OU CONCURSO PÚBLICO?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094400" y="1979640"/>
            <a:ext cx="8452440" cy="50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VANTAGENS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POSSIBILIDADE DE: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MELHOR REMUNERAÇÃO EM RELAÇÃO AO SERVIÇO PÚBLICO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BUSCA CONTÍNUA POR MELHORES OPORTUNIDADES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DIMINUIÇÃO DE BARREIRAS GEOGRÁFICAS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 SEU PRÓPRIO PATRÃO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CRESCIMENTO ATRELADO A FATORES PRIORITARIAMENTE TÉCNICOS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INICIATIVA PRIVADA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234" dur="indefinite" restart="never" nodeType="tmRoot">
          <p:childTnLst>
            <p:seq>
              <p:cTn id="235" dur="indefinite" nodeType="mainSeq">
                <p:childTnLst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0" dur="500"/>
                                        <p:tgtEl>
                                          <p:spTgt spid="151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5" dur="500"/>
                                        <p:tgtEl>
                                          <p:spTgt spid="151">
                                            <p:txEl>
                                              <p:pRg st="11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0" dur="500"/>
                                        <p:tgtEl>
                                          <p:spTgt spid="151">
                                            <p:txEl>
                                              <p:pRg st="31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5" dur="500"/>
                                        <p:tgtEl>
                                          <p:spTgt spid="151">
                                            <p:txEl>
                                              <p:pRg st="81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2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60" dur="500"/>
                                        <p:tgtEl>
                                          <p:spTgt spid="151">
                                            <p:txEl>
                                              <p:pRg st="124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6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65" dur="500"/>
                                        <p:tgtEl>
                                          <p:spTgt spid="151">
                                            <p:txEl>
                                              <p:pRg st="161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8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0" dur="500"/>
                                        <p:tgtEl>
                                          <p:spTgt spid="151">
                                            <p:txEl>
                                              <p:pRg st="185" end="2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094400" y="1979640"/>
            <a:ext cx="8452440" cy="61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DESVANTAGENS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NECESSIDADE DE: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APRIMORAMENTO CONTÍNUO EM TECNOLOGIAS DE MERCADO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CAPACITAÇÃO EM TECNOLOGIAS EMERGENTES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PLANEJAMENTO SUCETÍVEL A REALIDADE DO MERCADO FINANCEIRO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POSSIBILIDADE DE: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REMUNERAÇÃO INFERIOR EM RELAÇÃO AO SERVIÇO PÚBLICO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PODE ATÉ SER NECESSÁRIO PAGAR PARA TRABALHAR (EMPREENDEDOR)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INICIATIVA PRIVADA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271" dur="indefinite" restart="never" nodeType="tmRoot">
          <p:childTnLst>
            <p:seq>
              <p:cTn id="272" dur="indefinite" nodeType="mainSeq">
                <p:childTnLst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7" dur="500"/>
                                        <p:tgtEl>
                                          <p:spTgt spid="154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82" dur="500"/>
                                        <p:tgtEl>
                                          <p:spTgt spid="154">
                                            <p:txEl>
                                              <p:pRg st="14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87" dur="500"/>
                                        <p:tgtEl>
                                          <p:spTgt spid="154">
                                            <p:txEl>
                                              <p:pRg st="31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92" dur="500"/>
                                        <p:tgtEl>
                                          <p:spTgt spid="154">
                                            <p:txEl>
                                              <p:pRg st="81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2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97" dur="500"/>
                                        <p:tgtEl>
                                          <p:spTgt spid="154">
                                            <p:txEl>
                                              <p:pRg st="120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78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02" dur="500"/>
                                        <p:tgtEl>
                                          <p:spTgt spid="154">
                                            <p:txEl>
                                              <p:pRg st="178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98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07" dur="500"/>
                                        <p:tgtEl>
                                          <p:spTgt spid="154">
                                            <p:txEl>
                                              <p:pRg st="198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5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12" dur="500"/>
                                        <p:tgtEl>
                                          <p:spTgt spid="154">
                                            <p:txEl>
                                              <p:pRg st="250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88000" y="2808360"/>
            <a:ext cx="9509040" cy="16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CONCURSO PÚBLICO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3" dur="indefinite" restart="never" nodeType="tmRoot">
          <p:childTnLst>
            <p:seq>
              <p:cTn id="3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25120" y="3234960"/>
            <a:ext cx="8452440" cy="39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OPORTUNIDADE NAS ESFERAS FEDERAL, ESTADUAL E MUNICIPAL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POSSIBILIDADE DE CARREIRA NO PODER EXECUTIVO, LEGISLATIVO E JUDICIÁRIO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CONCURSOS PARA: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FUNCIONÁRIOS PÚBLICOS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EMPREGADOS PÚBLICOS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TEMPORÁRIOS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352800" indent="-352440" algn="ct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CONCURSO PÚBLICO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287640" y="2533680"/>
            <a:ext cx="95047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PORTA DE ENTRADA PARA CARREIRA NO SETOR PÚBLICO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41320" y="2853000"/>
            <a:ext cx="8452440" cy="44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CRESCIMENTO DE OPORTUNIDADES NESTE CAMPO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GOVERNANÇA DE TI ALIADA A GOVERNANÇA CORPORATIVA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TECNOLOGIA É VISTA COMO ALIADA NO COMBATE A TRADICIONAIS PROBLEMAS DO SERVIÇO PÚBLICO, TAIS COMO: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COMBATE A CORRUPÇÃO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COMBATE A INEFICIÊNCIA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APOIO A TOMADA DE DECISÃO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FERRAMENTA PARA TRANSPARÊNCIA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CONCURSO PÚBLICO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41320" y="1979640"/>
            <a:ext cx="8452440" cy="50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CARACTERÍSTICAS DE UM CONCURSEIRO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NECESSIDADE DE SE DEDICAR SOMENTE  AOS ESTUDOS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 POSSIBILIDADE DE CONCILIAR TRABALHO COM ESTUDO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DISPONIBILIDADE PARA APOSTAR A LONGO PRAZO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BOA DISCIPLINA PARA ESTUDOS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PERSEVERANÇA (ESTATÍSTICAS MOSTRAM QUE A PRIMEIRA APROVAÇÃO COSTUMA VIR A PARTIR DA SÉTIMA PROVA)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EQUILÍBRIO EMOCIONAL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352800" indent="-352440" algn="ct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CONCURSO PÚBLICO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094400" y="1979640"/>
            <a:ext cx="845244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CAPACITAÇÕES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ESPECIALIZAÇÃO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MESTRADO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DOUTORADO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APROVAÇÕES EM DEMAIS CONCURSOS PÚBLICOS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CONCURSO PÚBLICO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21" dur="500"/>
                                        <p:tgtEl>
                                          <p:spTgt spid="168">
                                            <p:txEl>
                                              <p:pRg st="14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26" dur="500"/>
                                        <p:tgtEl>
                                          <p:spTgt spid="168">
                                            <p:txEl>
                                              <p:pRg st="3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31" dur="500"/>
                                        <p:tgtEl>
                                          <p:spTgt spid="168">
                                            <p:txEl>
                                              <p:pRg st="4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36" dur="500"/>
                                        <p:tgtEl>
                                          <p:spTgt spid="168">
                                            <p:txEl>
                                              <p:pRg st="51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76400" y="1402200"/>
            <a:ext cx="8452440" cy="66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VANTAGENS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POSSIBILIDADE DE: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BOA REMUNERAÇÃO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ESTABILIDADE NO EMPREGO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PLANEJAMENTO FINANCEIRO A LONGO PRAZO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MENOR NECESSIDADE DE ATUALIZAÇÃO TECNOLÓGICA (EM COMPARAÇÃO A INICIATIVA PRIVADA)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BOA QUALIDADE DE VIDA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MENOR DEPENDÊNCIA DO MERCADO FINANCEIRO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MAIOR FACILIDADE DE CONCILIAÇÃO COM A VIDA ACADÊMICA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MAIOR FACILIDADE PARA INVESTIMENTOS PARALELOS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CONCURSO PÚBLICO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337" dur="indefinite" restart="never" nodeType="tmRoot">
          <p:childTnLst>
            <p:seq>
              <p:cTn id="338" dur="indefinite" nodeType="mainSeq">
                <p:childTnLst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43" dur="500"/>
                                        <p:tgtEl>
                                          <p:spTgt spid="171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48" dur="500"/>
                                        <p:tgtEl>
                                          <p:spTgt spid="171">
                                            <p:txEl>
                                              <p:pRg st="11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3" dur="500"/>
                                        <p:tgtEl>
                                          <p:spTgt spid="171">
                                            <p:txEl>
                                              <p:pRg st="31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8" dur="500"/>
                                        <p:tgtEl>
                                          <p:spTgt spid="171">
                                            <p:txEl>
                                              <p:pRg st="48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63" dur="500"/>
                                        <p:tgtEl>
                                          <p:spTgt spid="171">
                                            <p:txEl>
                                              <p:pRg st="73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12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68" dur="500"/>
                                        <p:tgtEl>
                                          <p:spTgt spid="171">
                                            <p:txEl>
                                              <p:pRg st="112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9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73" dur="500"/>
                                        <p:tgtEl>
                                          <p:spTgt spid="171">
                                            <p:txEl>
                                              <p:pRg st="195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18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78" dur="500"/>
                                        <p:tgtEl>
                                          <p:spTgt spid="171">
                                            <p:txEl>
                                              <p:pRg st="218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59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83" dur="500"/>
                                        <p:tgtEl>
                                          <p:spTgt spid="171">
                                            <p:txEl>
                                              <p:pRg st="259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13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88" dur="500"/>
                                        <p:tgtEl>
                                          <p:spTgt spid="171">
                                            <p:txEl>
                                              <p:pRg st="313" end="3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76400" y="1402200"/>
            <a:ext cx="8452440" cy="72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DESVANTAGENS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POSSÍVEL DEMORA NA CONVOCAÇÃO DOS APROVADOS EM CONCURSOS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REMUNERAÇÃO COM BAIXA FLEXIBILIDADE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IMPOSSIBILIDADE DE SER SEU PRÓPRIO PATRÃO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CRESCIMENTO INTERNO ATRELADO A POLÍTICAS GERALMENTE RÍGIDAS (PLANO DE CARGOS E SALÁRIOS)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CARREIRA COM BAIXA ROTATIVIDADE, ENTÃO TROCAR DE TRABALHO É MAIS DIFÍCIL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COMPETÊNCIAS FIXAS ATRELADAS A ESPECIFICAÇÃO DO CARGO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PRECONCEITO DE MUITOS COM O SERVIÇO PÚBLICO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CONCURSO PÚBLICO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389" dur="indefinite" restart="never" nodeType="tmRoot">
          <p:childTnLst>
            <p:seq>
              <p:cTn id="390" dur="indefinite" nodeType="mainSeq">
                <p:childTnLst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95" dur="500"/>
                                        <p:tgtEl>
                                          <p:spTgt spid="174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00" dur="500"/>
                                        <p:tgtEl>
                                          <p:spTgt spid="174">
                                            <p:txEl>
                                              <p:pRg st="14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05" dur="500"/>
                                        <p:tgtEl>
                                          <p:spTgt spid="174">
                                            <p:txEl>
                                              <p:pRg st="72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0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10" dur="500"/>
                                        <p:tgtEl>
                                          <p:spTgt spid="174">
                                            <p:txEl>
                                              <p:pRg st="109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53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15" dur="500"/>
                                        <p:tgtEl>
                                          <p:spTgt spid="174">
                                            <p:txEl>
                                              <p:pRg st="153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43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20" dur="500"/>
                                        <p:tgtEl>
                                          <p:spTgt spid="174">
                                            <p:txEl>
                                              <p:pRg st="243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17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25" dur="500"/>
                                        <p:tgtEl>
                                          <p:spTgt spid="174">
                                            <p:txEl>
                                              <p:pRg st="317" end="3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72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30" dur="500"/>
                                        <p:tgtEl>
                                          <p:spTgt spid="174">
                                            <p:txEl>
                                              <p:pRg st="372" end="4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88000" y="2808360"/>
            <a:ext cx="9509040" cy="16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CARREIRA ACADÊMICA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1" dur="indefinite" restart="never" nodeType="tmRoot">
          <p:childTnLst>
            <p:seq>
              <p:cTn id="4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920" cy="53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Um pouco sobre o palestrante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Iniciativa Privada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000" indent="-45648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Concurso Público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000" indent="-45648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Carreira Acadêmica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000" indent="-45648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Capacitações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000" indent="-45648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25120" y="3234960"/>
            <a:ext cx="8452440" cy="36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OPORTUNIDADE EM INSTITUIÇÕES DE ENSINO SUPERIOR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POSSIBILIDADE DE CARREIRA NA ESFERA PÚBLICA OU PRIVADA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OUTRAS FUNÇÕES MENOS CONHECIDAS: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COORDENADOR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DIRETOR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REITOR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CARREIRA ACADÊMICA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87640" y="2533680"/>
            <a:ext cx="95047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ATIVIDADES RELACIONADAS PRINCIPALMENTE A DOCÊNCIA E PESQUISA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25120" y="3234960"/>
            <a:ext cx="8452440" cy="31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CARACTERÍSTICAS DE UM PROFISSIONAL DESTA ÁREA: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GOSTA DE LER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GOSTA DE ESTUDAR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INTERESSE EM SER PROFESSOR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INTERESSE EM SER PESQUISADOR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DISPONIBILIDADE PARA CAPACITAÇÃO CONTÍNUA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352800" indent="-352440" algn="ct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CARREIRA ACADÊMICA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25120" y="2699640"/>
            <a:ext cx="8452440" cy="50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CARACTERÍSTICAS DO MERCADO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INSTITUIÇÕES PRIVADAS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TITULAÇÃO MÍNIMA DE ESPECIALISTA (CADA VEZ MAIS RARO)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MAIOR FREQUÊNCIA DE CONTRATAÇÃO ENTRE A TITULAÇÃO DE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 TÍTULO DE DOUTOR É UM GRANDE DIFERENCIAL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EMPREGABILIDADE DIRETAMENTE LIGADA AO CONTEXTO FINANCEIRO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CARREIRA ACADÊMICA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25120" y="2699640"/>
            <a:ext cx="8452440" cy="42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CARACTERÍSTICAS DO MERCADO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INSTITUIÇÕES PÚBLICAS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PRINCIPAIS CONCURSOS EXIGEM O TÍTULO DE DOUTOR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TITULAÇÃO DE MESTRE COSTUMA SER SOLICITADA EM CONCURSOS DE MENOR PORTE OU NA FALTA DE DOUTORES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EXISTÊNCIA DE SELEÇÕES SIMPLIFICADAS PARA PROFESSORES SUBSTITUTOS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CARREIRA ACADÊMICA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094400" y="1979640"/>
            <a:ext cx="845244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CAPACITAÇÕES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ESPECIALIZAÇÃO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MESTRADO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DOUTORADO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PRODUÇÃO CIENTÍFICA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TEMPO DE DOCÊNCIA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CONCURSO PÚBLICO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39" dur="500"/>
                                        <p:tgtEl>
                                          <p:spTgt spid="191">
                                            <p:txEl>
                                              <p:pRg st="14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4" dur="500"/>
                                        <p:tgtEl>
                                          <p:spTgt spid="191">
                                            <p:txEl>
                                              <p:pRg st="3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9" dur="500"/>
                                        <p:tgtEl>
                                          <p:spTgt spid="191">
                                            <p:txEl>
                                              <p:pRg st="4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4" dur="500"/>
                                        <p:tgtEl>
                                          <p:spTgt spid="191">
                                            <p:txEl>
                                              <p:pRg st="51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9" dur="500"/>
                                        <p:tgtEl>
                                          <p:spTgt spid="191">
                                            <p:txEl>
                                              <p:pRg st="7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076400" y="1402200"/>
            <a:ext cx="8452440" cy="55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VANTAGENS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PROFISSÃO INDISCUTIVELMENTE NOBRE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ESTUDO CONTÍNUO DE ASSUNTOS INTERESSANTES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TRABALHO MAIS TRANQUILO QUE AS ATIVIDADES TÉCNICAS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FLEXIBILIDADE DE HORÁRIOS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POSSIBILIDADE DE SE DEDICAR A MAIS DE UMA ATIVIDADE OU INSTITUIÇÃO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POSSIBILIDADE DE FAZER A “DIFERENÇA” COM PESQUISAS INOVADORAS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RESPEITO EM RELAÇÃO AO PROFESSOR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CONCURSO PÚBLICO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460" dur="indefinite" restart="never" nodeType="tmRoot">
          <p:childTnLst>
            <p:seq>
              <p:cTn id="461" dur="indefinite" nodeType="mainSeq">
                <p:childTnLst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66" dur="500"/>
                                        <p:tgtEl>
                                          <p:spTgt spid="194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71" dur="500"/>
                                        <p:tgtEl>
                                          <p:spTgt spid="194">
                                            <p:txEl>
                                              <p:pRg st="11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76" dur="500"/>
                                        <p:tgtEl>
                                          <p:spTgt spid="194">
                                            <p:txEl>
                                              <p:pRg st="46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9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81" dur="500"/>
                                        <p:tgtEl>
                                          <p:spTgt spid="194">
                                            <p:txEl>
                                              <p:pRg st="89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41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86" dur="500"/>
                                        <p:tgtEl>
                                          <p:spTgt spid="194">
                                            <p:txEl>
                                              <p:pRg st="141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6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91" dur="500"/>
                                        <p:tgtEl>
                                          <p:spTgt spid="194">
                                            <p:txEl>
                                              <p:pRg st="168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36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96" dur="500"/>
                                        <p:tgtEl>
                                          <p:spTgt spid="194">
                                            <p:txEl>
                                              <p:pRg st="236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99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01" dur="500"/>
                                        <p:tgtEl>
                                          <p:spTgt spid="194">
                                            <p:txEl>
                                              <p:pRg st="299" end="3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076400" y="1402200"/>
            <a:ext cx="8452440" cy="47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DESVANTAGENS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NECESSIDADE DE ALTO INVESTIMENTO EM PÓS GRADUAÇÃO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ESTRADA PARA SE CHEGAR A UMA TITULAÇÃO DE DOUTOR É LENTA E COM VÁRIOS SACRIFÍCIOS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NECESSIDADE DE ATUALIZAÇÃO CONTÍNUA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 CONHECIMENTO DE OUTRO IDIOMA É ESSENCIAL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SALÁRIO MUITAS VEZES INCOMPATÍVEL COM O NÍVEL DE INVESTIMENTO NECESSÁRIO PARA A CARREIRA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CONCURSO PÚBLICO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502" dur="indefinite" restart="never" nodeType="tmRoot">
          <p:childTnLst>
            <p:seq>
              <p:cTn id="503" dur="indefinite" nodeType="mainSeq">
                <p:childTnLst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08" dur="500"/>
                                        <p:tgtEl>
                                          <p:spTgt spid="197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13" dur="500"/>
                                        <p:tgtEl>
                                          <p:spTgt spid="197">
                                            <p:txEl>
                                              <p:pRg st="1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5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18" dur="500"/>
                                        <p:tgtEl>
                                          <p:spTgt spid="197">
                                            <p:txEl>
                                              <p:pRg st="65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5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3" dur="500"/>
                                        <p:tgtEl>
                                          <p:spTgt spid="197">
                                            <p:txEl>
                                              <p:pRg st="150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87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8" dur="500"/>
                                        <p:tgtEl>
                                          <p:spTgt spid="197">
                                            <p:txEl>
                                              <p:pRg st="187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31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33" dur="500"/>
                                        <p:tgtEl>
                                          <p:spTgt spid="197">
                                            <p:txEl>
                                              <p:pRg st="231" end="3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88000" y="2808360"/>
            <a:ext cx="9509040" cy="16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CAPACITAÇÕES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4" dur="indefinite" restart="never" nodeType="tmRoot">
          <p:childTnLst>
            <p:seq>
              <p:cTn id="5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76400" y="1402200"/>
            <a:ext cx="8452440" cy="55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CERTIFICAÇÕES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ABORDAM ASPECTOS MAIS PRÁTICOS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PODEM SER RELACIONADAS A TECNOLOGIA: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LINGUAGENS DE PROGRAMAÇÃO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INFRAESTRUTURA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BANCO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SERVIDORES DE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PODEM SER RELACIONADAS A METODOLOGIAS, PROCESSOS OU GESTÃO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ITIL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MPS-BR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MANAGEMENT PROFESSIONAL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PODEM OU NÃO TER VALIDADE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MUITO VALORIZADAS NA INICIATIVA PRIVADA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CAPACITAÇÕES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536" dur="indefinite" restart="never" nodeType="tmRoot">
          <p:childTnLst>
            <p:seq>
              <p:cTn id="537" dur="indefinite" nodeType="mainSeq">
                <p:childTnLst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42" dur="500"/>
                                        <p:tgtEl>
                                          <p:spTgt spid="20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47" dur="500"/>
                                        <p:tgtEl>
                                          <p:spTgt spid="201">
                                            <p:txEl>
                                              <p:pRg st="15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52" dur="500"/>
                                        <p:tgtEl>
                                          <p:spTgt spid="201">
                                            <p:txEl>
                                              <p:pRg st="47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57" dur="500"/>
                                        <p:tgtEl>
                                          <p:spTgt spid="201">
                                            <p:txEl>
                                              <p:pRg st="84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62" dur="500"/>
                                        <p:tgtEl>
                                          <p:spTgt spid="201">
                                            <p:txEl>
                                              <p:pRg st="110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2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67" dur="500"/>
                                        <p:tgtEl>
                                          <p:spTgt spid="201">
                                            <p:txEl>
                                              <p:pRg st="125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4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72" dur="500"/>
                                        <p:tgtEl>
                                          <p:spTgt spid="201">
                                            <p:txEl>
                                              <p:pRg st="140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6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77" dur="500"/>
                                        <p:tgtEl>
                                          <p:spTgt spid="201">
                                            <p:txEl>
                                              <p:pRg st="165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24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82" dur="500"/>
                                        <p:tgtEl>
                                          <p:spTgt spid="201">
                                            <p:txEl>
                                              <p:pRg st="224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29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87" dur="500"/>
                                        <p:tgtEl>
                                          <p:spTgt spid="201">
                                            <p:txEl>
                                              <p:pRg st="229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36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92" dur="500"/>
                                        <p:tgtEl>
                                          <p:spTgt spid="201">
                                            <p:txEl>
                                              <p:pRg st="236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69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97" dur="500"/>
                                        <p:tgtEl>
                                          <p:spTgt spid="201">
                                            <p:txEl>
                                              <p:pRg st="269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96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02" dur="500"/>
                                        <p:tgtEl>
                                          <p:spTgt spid="201">
                                            <p:txEl>
                                              <p:pRg st="296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076400" y="1402200"/>
            <a:ext cx="845244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APROVAÇÕES EM CONCURSO PÚBLICO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COSTUMAM SER PONTUADAS EM PROVAS DE TÍTULO DE OUTROS CONCURSOS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PRODUÇÃO CIENTÍFICA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PUBLICAÇÕES DE ARTIGOS EM CONFERÊNCIAS E PERÍODICOS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CAPACITAÇÕES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603" dur="indefinite" restart="never" nodeType="tmRoot">
          <p:childTnLst>
            <p:seq>
              <p:cTn id="604" dur="indefinite" nodeType="mainSeq">
                <p:childTnLst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09" dur="500"/>
                                        <p:tgtEl>
                                          <p:spTgt spid="204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14" dur="500"/>
                                        <p:tgtEl>
                                          <p:spTgt spid="204">
                                            <p:txEl>
                                              <p:pRg st="32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19" dur="500"/>
                                        <p:tgtEl>
                                          <p:spTgt spid="204">
                                            <p:txEl>
                                              <p:pRg st="96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24" dur="500"/>
                                        <p:tgtEl>
                                          <p:spTgt spid="204">
                                            <p:txEl>
                                              <p:pRg st="117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88000" y="2808360"/>
            <a:ext cx="9509040" cy="16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INCIATIVA PRIVADA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76400" y="1402200"/>
            <a:ext cx="8452440" cy="58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ESPECIALIZAÇÃO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CURSOS LATO SENSU PARA PROFISSIONAIS QUE BUSCAM ATUALIZAÇÃO DE CONHECIMENTOS TÉCNICOS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CONFERE O TÍTULO DE ESPECIALISTA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IDEAL PARA QUEM: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QUER ESTUDAR, MAS NÃO COMO SUA ATIVIDADE PRIORITÁRIA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POSSUI TEMPO LIMITADO PARA OS ESTUDOS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NÃO POSSUI INTERESSE EM ATIVIDADES DE PESQUISA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TEM DOMÍNIO BÁSICO DO INGLÊS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QUER CONTINUAR EM SUA ÁREA DE ATUAÇÃO COM MAIORES CHANCES DE ASCENDER PROFISSIONALMENTE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TITULAÇÃO VALORIZADA TANTO NO SETOR PÚBLICO QUANTO PRIVADO.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CONFERE PONTUAÇÃO PARA CONCURSO PÚBLICO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CAPACITAÇÕES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625" dur="indefinite" restart="never" nodeType="tmRoot">
          <p:childTnLst>
            <p:seq>
              <p:cTn id="626" dur="indefinite" nodeType="mainSeq">
                <p:childTnLst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31" dur="500"/>
                                        <p:tgtEl>
                                          <p:spTgt spid="207">
                                            <p:txEl>
                                              <p:pRg st="17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36" dur="500"/>
                                        <p:tgtEl>
                                          <p:spTgt spid="207">
                                            <p:txEl>
                                              <p:pRg st="104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38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41" dur="500"/>
                                        <p:tgtEl>
                                          <p:spTgt spid="207">
                                            <p:txEl>
                                              <p:pRg st="138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5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46" dur="500"/>
                                        <p:tgtEl>
                                          <p:spTgt spid="207">
                                            <p:txEl>
                                              <p:pRg st="155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08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51" dur="500"/>
                                        <p:tgtEl>
                                          <p:spTgt spid="207">
                                            <p:txEl>
                                              <p:pRg st="208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46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56" dur="500"/>
                                        <p:tgtEl>
                                          <p:spTgt spid="207">
                                            <p:txEl>
                                              <p:pRg st="246" end="2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93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61" dur="500"/>
                                        <p:tgtEl>
                                          <p:spTgt spid="207">
                                            <p:txEl>
                                              <p:pRg st="293" end="3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22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66" dur="500"/>
                                        <p:tgtEl>
                                          <p:spTgt spid="207">
                                            <p:txEl>
                                              <p:pRg st="322" end="4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11" end="4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71" dur="500"/>
                                        <p:tgtEl>
                                          <p:spTgt spid="207">
                                            <p:txEl>
                                              <p:pRg st="411" end="4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72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76" dur="500"/>
                                        <p:tgtEl>
                                          <p:spTgt spid="207">
                                            <p:txEl>
                                              <p:pRg st="472" end="5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81" dur="500"/>
                                        <p:tgtEl>
                                          <p:spTgt spid="207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076400" y="1402200"/>
            <a:ext cx="8452440" cy="66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MBA (</a:t>
            </a:r>
            <a:r>
              <a:rPr b="1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in Bussines Adminstration)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CURSOS LATO SENSU PARA ÁREA GERENCIAL E ADMINISTRATIVA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BASTANTE PROCURADO POR EMPREENDEDORES E PROFISSIONAIS DO MUNDO CORPORATIVO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IDEAL PARA QUEM: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QUER ESTUDAR ASSUNTOS DE INTERESSE DIRETO DA PROFISSÃO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PRETENDE COMBINAR TRABALHO E ESTUDO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GOSTA DE PESQUISA, MAS NÃO PRETENDE TER ESSA COMO ATIVIDADE PRINCIPAL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TEM BOM DOMÍNIO DO INGLÊS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PRETENDE OCUPAR CARGOS GERENCIAIS E ADMINISTRATIVOS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MUITO VALORIZADAS NA INICIATIVA PRIVADA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CAPACITAÇÕES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682" dur="indefinite" restart="never" nodeType="tmRoot">
          <p:childTnLst>
            <p:seq>
              <p:cTn id="683" dur="indefinite" nodeType="mainSeq">
                <p:childTnLst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88" dur="500"/>
                                        <p:tgtEl>
                                          <p:spTgt spid="210">
                                            <p:txEl>
                                              <p:pRg st="41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7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93" dur="500"/>
                                        <p:tgtEl>
                                          <p:spTgt spid="210">
                                            <p:txEl>
                                              <p:pRg st="97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7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98" dur="500"/>
                                        <p:tgtEl>
                                          <p:spTgt spid="210">
                                            <p:txEl>
                                              <p:pRg st="173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91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03" dur="500"/>
                                        <p:tgtEl>
                                          <p:spTgt spid="210">
                                            <p:txEl>
                                              <p:pRg st="191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46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08" dur="500"/>
                                        <p:tgtEl>
                                          <p:spTgt spid="210">
                                            <p:txEl>
                                              <p:pRg st="246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82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13" dur="500"/>
                                        <p:tgtEl>
                                          <p:spTgt spid="210">
                                            <p:txEl>
                                              <p:pRg st="282" end="3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52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18" dur="500"/>
                                        <p:tgtEl>
                                          <p:spTgt spid="210">
                                            <p:txEl>
                                              <p:pRg st="352" end="3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78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23" dur="500"/>
                                        <p:tgtEl>
                                          <p:spTgt spid="210">
                                            <p:txEl>
                                              <p:pRg st="378" end="4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31" end="4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28" dur="500"/>
                                        <p:tgtEl>
                                          <p:spTgt spid="210">
                                            <p:txEl>
                                              <p:pRg st="431" end="4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33" dur="500"/>
                                        <p:tgtEl>
                                          <p:spTgt spid="210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076400" y="1402200"/>
            <a:ext cx="8452440" cy="61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MESTRADO PROFISSIONAL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CURSOS STRICTO SENSU VOLTADO PARA O MERCADO DE TRABALHO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TAMBÉM CREDENCIA A CARREIRA ACADÊMICA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IDEAL PARA QUEM: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GOSTA DE ESTUDAR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NÃO DESCARTA SEGUIR CARREIRA ACADÊMICA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PRETENDE CONCILIAR ESTUDOS COM O TRABALHO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GOSTA DE REALIZAR PESQUISA EM SUA ÁREA DE ATUAÇÃO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TITULAÇÃO VALORIZADA NA INICIATIVA PRIVADA E PÚBLICA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CAPACITAÇÕES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734" dur="indefinite" restart="never" nodeType="tmRoot">
          <p:childTnLst>
            <p:seq>
              <p:cTn id="735" dur="indefinite" nodeType="mainSeq">
                <p:childTnLst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40" dur="500"/>
                                        <p:tgtEl>
                                          <p:spTgt spid="213">
                                            <p:txEl>
                                              <p:pRg st="24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45" dur="500"/>
                                        <p:tgtEl>
                                          <p:spTgt spid="213">
                                            <p:txEl>
                                              <p:pRg st="81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2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50" dur="500"/>
                                        <p:tgtEl>
                                          <p:spTgt spid="213">
                                            <p:txEl>
                                              <p:pRg st="120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38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55" dur="500"/>
                                        <p:tgtEl>
                                          <p:spTgt spid="213">
                                            <p:txEl>
                                              <p:pRg st="138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5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60" dur="500"/>
                                        <p:tgtEl>
                                          <p:spTgt spid="213">
                                            <p:txEl>
                                              <p:pRg st="155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94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65" dur="500"/>
                                        <p:tgtEl>
                                          <p:spTgt spid="213">
                                            <p:txEl>
                                              <p:pRg st="194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36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70" dur="500"/>
                                        <p:tgtEl>
                                          <p:spTgt spid="213">
                                            <p:txEl>
                                              <p:pRg st="236" end="2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88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75" dur="500"/>
                                        <p:tgtEl>
                                          <p:spTgt spid="213">
                                            <p:txEl>
                                              <p:pRg st="288" end="3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80" dur="500"/>
                                        <p:tgtEl>
                                          <p:spTgt spid="213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052280" y="1259640"/>
            <a:ext cx="8452440" cy="74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MESTRADO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CURSOS STRICTO SENSU VOLTADO PARA A FORMAÇÃO DE PESQUISADORES E PROFESSORES DE NÍVEL SUPERIOR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IDEAL PARA QUEM: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GOSTA DE ESTUDAR E TEM CURIOSIDADE SOBRE DIVERSOS TEMAS.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PLANEJA SE DEDICAR INTEGRALMENTE AOS ESTUDOS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GOSTA BASTANTE DE PESQUISA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TEM BONS CONHECIMENTOS SOBRE IDIOMAS ESTRANGEIROS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PRETENDE LECIONAR EM INSTITUIÇÕES DE ENSINO SUPERIOR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PRETENDER PRODUZIR PUBLICAÇÕES CIENTÍFICAS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TITULAÇÃO VALORIZADA NA ÁREA ACADÊMICA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CONFERE PONTUAÇÃO PARA CONCURSO PÚBLICO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CAPACITAÇÕES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781" dur="indefinite" restart="never" nodeType="tmRoot">
          <p:childTnLst>
            <p:seq>
              <p:cTn id="782" dur="indefinite" nodeType="mainSeq">
                <p:childTnLst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87" dur="500"/>
                                        <p:tgtEl>
                                          <p:spTgt spid="216">
                                            <p:txEl>
                                              <p:pRg st="11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92" dur="500"/>
                                        <p:tgtEl>
                                          <p:spTgt spid="216">
                                            <p:txEl>
                                              <p:pRg st="107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2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97" dur="500"/>
                                        <p:tgtEl>
                                          <p:spTgt spid="216">
                                            <p:txEl>
                                              <p:pRg st="125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82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02" dur="500"/>
                                        <p:tgtEl>
                                          <p:spTgt spid="216">
                                            <p:txEl>
                                              <p:pRg st="182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27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07" dur="500"/>
                                        <p:tgtEl>
                                          <p:spTgt spid="216">
                                            <p:txEl>
                                              <p:pRg st="227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54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12" dur="500"/>
                                        <p:tgtEl>
                                          <p:spTgt spid="216">
                                            <p:txEl>
                                              <p:pRg st="254" end="3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04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17" dur="500"/>
                                        <p:tgtEl>
                                          <p:spTgt spid="216">
                                            <p:txEl>
                                              <p:pRg st="304" end="3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57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22" dur="500"/>
                                        <p:tgtEl>
                                          <p:spTgt spid="216">
                                            <p:txEl>
                                              <p:pRg st="357" end="4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02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27" dur="500"/>
                                        <p:tgtEl>
                                          <p:spTgt spid="216">
                                            <p:txEl>
                                              <p:pRg st="402" end="4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42" end="4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32" dur="500"/>
                                        <p:tgtEl>
                                          <p:spTgt spid="216">
                                            <p:txEl>
                                              <p:pRg st="442" end="4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37" dur="500"/>
                                        <p:tgtEl>
                                          <p:spTgt spid="21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052280" y="1259640"/>
            <a:ext cx="8452440" cy="50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DOUTORADO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CURSOS STRICTO SENSU VOLTADO PARA A FORMAÇÃO DE PESQUISADORES E PROFESSORES DE NÍVEL SUPERIOR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ABORDA TEMAS COM MAIOR PROFUNDIDADE DO QUE NO MESTRADO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TITULAÇÃO VALORIZADA NA ÁREA ACADÊMICA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CONFERE PONTUAÇÃO PARA CONCURSO PÚBLICO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CAPACITAÇÕES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838" dur="indefinite" restart="never" nodeType="tmRoot">
          <p:childTnLst>
            <p:seq>
              <p:cTn id="839" dur="indefinite" nodeType="mainSeq">
                <p:childTnLst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44" dur="500"/>
                                        <p:tgtEl>
                                          <p:spTgt spid="219">
                                            <p:txEl>
                                              <p:pRg st="12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49" dur="500"/>
                                        <p:tgtEl>
                                          <p:spTgt spid="219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54" dur="500"/>
                                        <p:tgtEl>
                                          <p:spTgt spid="219">
                                            <p:txEl>
                                              <p:pRg st="107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63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59" dur="500"/>
                                        <p:tgtEl>
                                          <p:spTgt spid="219">
                                            <p:txEl>
                                              <p:pRg st="163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0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64" dur="500"/>
                                        <p:tgtEl>
                                          <p:spTgt spid="219">
                                            <p:txEl>
                                              <p:pRg st="203" end="2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88000" y="2808360"/>
            <a:ext cx="9509040" cy="16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65" dur="indefinite" restart="never" nodeType="tmRoot">
          <p:childTnLst>
            <p:seq>
              <p:cTn id="8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052280" y="1259640"/>
            <a:ext cx="8452440" cy="44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QUAL CAMINHO POSSUI O MELHOR RETORNO FINANCEIRO?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QUAL POSSUI A MELHOR QUALIDADE DE VIDA?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QUAL POSSUI A MELHOR REALIZAÇÃO PROFISSIONAL?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É POSSÍVEL CONCILIAR MAIS DE UM?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QUAL DEVO SEGUIR?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CONCLUSÃO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80000" y="205164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ANDERSON GÓES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POUCO SOBRE O PALESTRANTE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052280" y="3033360"/>
            <a:ext cx="773208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BACHAREL EM CIÊNCIA DA COMPUTAÇÃO (UFPA)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ESPECIALISTA EM ENGENHARIA DE SOFTWARE (UNICAMP)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MESTRE EM CIÊNCIA DA COMPUTAÇÃO (UFPA)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DOUTORANDO EM ENGENHARIA ELÉTRICA – COMPUTAÇÃO APLICADA (UFPA)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87640" y="2051640"/>
            <a:ext cx="95047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ATIVIDADES OU ORGANIZAÇÕES NÃO LIGADAS AO SETOR PÚBLICO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INICIATIVA PRIVADA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18160" y="2526840"/>
            <a:ext cx="8452440" cy="50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EMPREENDEDOR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CARACTERÍSTICAS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DISPOSIÇÃO EM ASSUMIR 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NECESSIDADE DE: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1356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AUTO MOTIVAÇÃO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1356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INICIATIVA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1356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OUSADIA E PENSAMENTO “FORA DA CAIXA”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1356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LIDERANÇA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1356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DISCIPLINA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POSSIBILIDADES DE REMUNERAÇÃO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ACIMA DA MÉDIA DE UM ASSALARIADO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ABAIXO DA MÉDIA DE UM ASSALARIADO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ZERO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PREJUÍZO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1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0" dur="500"/>
                                        <p:tgtEl>
                                          <p:spTgt spid="137">
                                            <p:txEl>
                                              <p:pRg st="2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" dur="500"/>
                                        <p:tgtEl>
                                          <p:spTgt spid="137">
                                            <p:txEl>
                                              <p:pRg st="42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0" dur="500"/>
                                        <p:tgtEl>
                                          <p:spTgt spid="137">
                                            <p:txEl>
                                              <p:pRg st="71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88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0" dur="500"/>
                                        <p:tgtEl>
                                          <p:spTgt spid="137">
                                            <p:txEl>
                                              <p:pRg st="10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" dur="500"/>
                                        <p:tgtEl>
                                          <p:spTgt spid="137">
                                            <p:txEl>
                                              <p:pRg st="114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5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0" dur="500"/>
                                        <p:tgtEl>
                                          <p:spTgt spid="137">
                                            <p:txEl>
                                              <p:pRg st="151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6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5" dur="500"/>
                                        <p:tgtEl>
                                          <p:spTgt spid="137">
                                            <p:txEl>
                                              <p:pRg st="161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7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0" dur="500"/>
                                        <p:tgtEl>
                                          <p:spTgt spid="137">
                                            <p:txEl>
                                              <p:pRg st="173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0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5" dur="500"/>
                                        <p:tgtEl>
                                          <p:spTgt spid="137">
                                            <p:txEl>
                                              <p:pRg st="203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36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0" dur="500"/>
                                        <p:tgtEl>
                                          <p:spTgt spid="137">
                                            <p:txEl>
                                              <p:pRg st="236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70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5" dur="500"/>
                                        <p:tgtEl>
                                          <p:spTgt spid="137">
                                            <p:txEl>
                                              <p:pRg st="270" end="2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75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0" dur="500"/>
                                        <p:tgtEl>
                                          <p:spTgt spid="137">
                                            <p:txEl>
                                              <p:pRg st="275" end="2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094400" y="1979640"/>
            <a:ext cx="8452440" cy="44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EMPREGADO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CARACTERÍSTICAS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MAIOR SEGURANÇA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MOTIVAÇÃO DIRETAMENTE LIGADA A CHEFIA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NECESSIDADE DE: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1356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INICIATIVA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1356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COMPROMETIMENTO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1356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DISCIPLINA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08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POSSIBILIDADES DE REMUNERAÇÃO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MEDIANA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ACIMA DA MÉDIA DE MERCADO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567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ABAIXO DA MÉDIA DE MERCADO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INICIATIVA PRIVADA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7" dur="500"/>
                                        <p:tgtEl>
                                          <p:spTgt spid="139">
                                            <p:txEl>
                                              <p:pRg st="11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2" dur="500"/>
                                        <p:tgtEl>
                                          <p:spTgt spid="139">
                                            <p:txEl>
                                              <p:pRg st="23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7" dur="500"/>
                                        <p:tgtEl>
                                          <p:spTgt spid="139">
                                            <p:txEl>
                                              <p:pRg st="39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2" dur="500"/>
                                        <p:tgtEl>
                                          <p:spTgt spid="139">
                                            <p:txEl>
                                              <p:pRg st="55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7" dur="500"/>
                                        <p:tgtEl>
                                          <p:spTgt spid="139">
                                            <p:txEl>
                                              <p:pRg st="93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2" dur="500"/>
                                        <p:tgtEl>
                                          <p:spTgt spid="139">
                                            <p:txEl>
                                              <p:pRg st="109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7" dur="500"/>
                                        <p:tgtEl>
                                          <p:spTgt spid="139">
                                            <p:txEl>
                                              <p:pRg st="120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22" dur="500"/>
                                        <p:tgtEl>
                                          <p:spTgt spid="139">
                                            <p:txEl>
                                              <p:pRg st="136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27" dur="500"/>
                                        <p:tgtEl>
                                          <p:spTgt spid="139">
                                            <p:txEl>
                                              <p:pRg st="148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78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2" dur="500"/>
                                        <p:tgtEl>
                                          <p:spTgt spid="139">
                                            <p:txEl>
                                              <p:pRg st="178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86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7" dur="500"/>
                                        <p:tgtEl>
                                          <p:spTgt spid="139">
                                            <p:txEl>
                                              <p:pRg st="186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12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42" dur="500"/>
                                        <p:tgtEl>
                                          <p:spTgt spid="139">
                                            <p:txEl>
                                              <p:pRg st="212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094400" y="1979640"/>
            <a:ext cx="8452440" cy="44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MERCADO LOCAL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BOA OPORTUNIDADE PARA TECNOLOGIA APLICADA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DIFICULDADE PARA O DESENVOLVIMENTO DE NOVAS TECNOLOGIAS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FORTE CONCORRÊNCIA DE EMPRESAS DE FORA DO ESTADO (EMPREENDEDOR)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MAIOR OPORTUNIDADE EM CONSULTORIAS DE FORA DO ESTADO (EMPREGADO)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DIFICULDADES IMPOSTA PELAS BARREIRAS ECONÔMICAS E GEOGRÁFICAS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INICIATIVA PRIVADA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49" dur="500"/>
                                        <p:tgtEl>
                                          <p:spTgt spid="142">
                                            <p:txEl>
                                              <p:pRg st="1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5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4" dur="500"/>
                                        <p:tgtEl>
                                          <p:spTgt spid="142">
                                            <p:txEl>
                                              <p:pRg st="25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9" dur="500"/>
                                        <p:tgtEl>
                                          <p:spTgt spid="142">
                                            <p:txEl>
                                              <p:pRg st="27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4" dur="500"/>
                                        <p:tgtEl>
                                          <p:spTgt spid="142">
                                            <p:txEl>
                                              <p:pRg st="70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27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9" dur="500"/>
                                        <p:tgtEl>
                                          <p:spTgt spid="142">
                                            <p:txEl>
                                              <p:pRg st="127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92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4" dur="500"/>
                                        <p:tgtEl>
                                          <p:spTgt spid="142">
                                            <p:txEl>
                                              <p:pRg st="192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58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9" dur="500"/>
                                        <p:tgtEl>
                                          <p:spTgt spid="142">
                                            <p:txEl>
                                              <p:pRg st="258" end="3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094400" y="1979640"/>
            <a:ext cx="8452440" cy="31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MERCADO NACIONAL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BOA  ACEITAÇÃO AO PROFISSIONAL DE ORIGEM PARAENSE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GRANDE CONCORRÊNCIA COM EMPRESAS ESTRANGEIRAS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FUNDAMENTAL O CONHECIMENTO DE OUTROS IDIOMAS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9952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MERCADO EXTREMAMENTE ESPECIALIZADO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INICIATIVA PRIVADA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180" dur="indefinite" restart="never" nodeType="tmRoot">
          <p:childTnLst>
            <p:seq>
              <p:cTn id="181" dur="indefinite" nodeType="mainSeq">
                <p:childTnLst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86" dur="500"/>
                                        <p:tgtEl>
                                          <p:spTgt spid="145">
                                            <p:txEl>
                                              <p:pRg st="11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1" dur="500"/>
                                        <p:tgtEl>
                                          <p:spTgt spid="145">
                                            <p:txEl>
                                              <p:pRg st="29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6" dur="500"/>
                                        <p:tgtEl>
                                          <p:spTgt spid="145">
                                            <p:txEl>
                                              <p:pRg st="3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2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01" dur="500"/>
                                        <p:tgtEl>
                                          <p:spTgt spid="145">
                                            <p:txEl>
                                              <p:pRg st="82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2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06" dur="500"/>
                                        <p:tgtEl>
                                          <p:spTgt spid="145">
                                            <p:txEl>
                                              <p:pRg st="129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75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1" dur="500"/>
                                        <p:tgtEl>
                                          <p:spTgt spid="145">
                                            <p:txEl>
                                              <p:pRg st="175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4040" y="2853000"/>
            <a:ext cx="352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094400" y="1979640"/>
            <a:ext cx="845244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4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CAPACITAÇÕES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CERTIFICAÇÕES ESPECÍFICAS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ESPECIALIZAÇÃO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MBA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MESTRADO PROFISSIONAL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684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INICIATIVA PRIVADA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ransition spd="slow">
    <p:wipe dir="l"/>
  </p:transition>
  <p:timing>
    <p:tnLst>
      <p:par>
        <p:cTn id="212" dur="indefinite" restart="never" nodeType="tmRoot">
          <p:childTnLst>
            <p:seq>
              <p:cTn id="213" dur="indefinite" nodeType="mainSeq">
                <p:childTnLst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8" dur="500"/>
                                        <p:tgtEl>
                                          <p:spTgt spid="148">
                                            <p:txEl>
                                              <p:pRg st="14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3" dur="500"/>
                                        <p:tgtEl>
                                          <p:spTgt spid="148">
                                            <p:txEl>
                                              <p:pRg st="41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8" dur="500"/>
                                        <p:tgtEl>
                                          <p:spTgt spid="148">
                                            <p:txEl>
                                              <p:pRg st="57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33" dur="500"/>
                                        <p:tgtEl>
                                          <p:spTgt spid="148">
                                            <p:txEl>
                                              <p:pRg st="6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Application>LibreOffice/5.1.6.2$Linux_X86_64 LibreOffice_project/10m0$Build-2</Application>
  <Words>1212</Words>
  <Paragraphs>511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2017-09-27T15:38:59Z</dcterms:created>
  <dc:creator/>
  <dc:description/>
  <dc:language>pt-BR</dc:language>
  <cp:lastModifiedBy>anderson</cp:lastModifiedBy>
  <dcterms:modified xsi:type="dcterms:W3CDTF">2017-09-28T20:27:23Z</dcterms:modified>
  <cp:revision>63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