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11039" x="372035"/>
            <a:ext cy="4440899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4904401" x="372035"/>
            <a:ext cy="12066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630810" x="685800"/>
            <a:ext cy="37893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5195894" x="685800"/>
            <a:ext cy="6140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" name="Shape 14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1550894" x="372035"/>
            <a:ext cy="51705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1550894" x="4657164"/>
            <a:ext cy="51705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600200" x="4761353"/>
            <a:ext cy="4967700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5702203" x="372035"/>
            <a:ext cy="865500" cx="839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y="311039" x="372035"/>
            <a:ext cy="5158200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314112" x="372035"/>
            <a:ext cy="6229800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thocp.net/biographies/atanasoff_john.html" Type="http://schemas.openxmlformats.org/officeDocument/2006/relationships/hyperlink" TargetMode="External" Id="rId4"/><Relationship Target="http://en.wikipedia.org/wiki/Atanasoff-Berry_Computer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Lorenz_SZ40/42" Type="http://schemas.openxmlformats.org/officeDocument/2006/relationships/hyperlink" TargetMode="External" Id="rId4"/><Relationship Target="http://en.wikipedia.org/wiki/Colossus_computer" Type="http://schemas.openxmlformats.org/officeDocument/2006/relationships/hyperlink" TargetMode="External" Id="rId3"/><Relationship Target="../media/image05.jpg" Type="http://schemas.openxmlformats.org/officeDocument/2006/relationships/image" Id="rId6"/><Relationship Target="http://ei.cs.vt.edu/~history/colossus.rebuilt.html" Type="http://schemas.openxmlformats.org/officeDocument/2006/relationships/hyperlink" TargetMode="External" Id="rId5"/><Relationship Target="http://www.britannica.com/EBchecked/topic-art/613385/19626/The-Colossus-computer-at-Bletchley-Park-Buckinghamshire-England-1943" Type="http://schemas.openxmlformats.org/officeDocument/2006/relationships/hyperlink" TargetMode="External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http://en.wikipedia.org/wiki/Z3_(computer)" Type="http://schemas.openxmlformats.org/officeDocument/2006/relationships/hyperlink" TargetMode="External" Id="rId3"/><Relationship Target="http://www.aref.de/kalenderblatt/2001/19_computer_z3.php" Type="http://schemas.openxmlformats.org/officeDocument/2006/relationships/hyperlink" TargetMode="External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gif" Type="http://schemas.openxmlformats.org/officeDocument/2006/relationships/image" Id="rId4"/><Relationship Target="http://en.wikipedia.org/wiki/ENIAC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http://en.wikipedia.org/wiki/EDVAC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http://en.wikipedia.org/wiki/William_Shockley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thocp.net/biographies/biographies.htm" Type="http://schemas.openxmlformats.org/officeDocument/2006/relationships/hyperlink" TargetMode="External" Id="rId4"/><Relationship Target="http://en.wikipedia.org/wiki/List_of_pioneers_in_computer_science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4"/><Relationship Target="http://ei.cs.vt.edu/~history/Babbage.html" Type="http://schemas.openxmlformats.org/officeDocument/2006/relationships/hyperlink" TargetMode="External" Id="rId3"/><Relationship Target="http://www.ntut.edu.tw/~tjhsieh/cs2007f/" Type="http://schemas.openxmlformats.org/officeDocument/2006/relationships/hyperlink" TargetMode="External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sdsc.edu/ScienceWomen/lovelace.html" Type="http://schemas.openxmlformats.org/officeDocument/2006/relationships/hyperlink" TargetMode="External" Id="rId4"/><Relationship Target="http://en.wikipedia.org/wiki/Ada_(programming_language)" Type="http://schemas.openxmlformats.org/officeDocument/2006/relationships/hyperlink" TargetMode="External" Id="rId3"/><Relationship Target="../media/image12.jpg" Type="http://schemas.openxmlformats.org/officeDocument/2006/relationships/image" Id="rId6"/><Relationship Target="http://en.wikipedia.org/wiki/Ada_Lovelace" Type="http://schemas.openxmlformats.org/officeDocument/2006/relationships/hyperlink" TargetMode="External" Id="rId5"/><Relationship Target="http://www.codethinked.com/post/2007/12/11/The-Programmer-Dress-Code-Part-Deux.aspx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nsa.gov/about/cryptologic_heritage/center_crypt_history/publications/how_math_helped_win_photos.shtml" Type="http://schemas.openxmlformats.org/officeDocument/2006/relationships/hyperlink" TargetMode="External" Id="rId10"/><Relationship Target="http://www.imdb.com/title/tt1377144/" Type="http://schemas.openxmlformats.org/officeDocument/2006/relationships/hyperlink" TargetMode="External" Id="rId4"/><Relationship Target="http://www.turing.org.uk/turing/scrapbook/btc.html" Type="http://schemas.openxmlformats.org/officeDocument/2006/relationships/hyperlink" TargetMode="External" Id="rId3"/><Relationship Target="../media/image14.jpg" Type="http://schemas.openxmlformats.org/officeDocument/2006/relationships/image" Id="rId9"/><Relationship Target="http://ei.cs.vt.edu/~history/Turing.html" Type="http://schemas.openxmlformats.org/officeDocument/2006/relationships/hyperlink" TargetMode="External" Id="rId6"/><Relationship Target="http://www.imdb.com/title/tt2084970/" Type="http://schemas.openxmlformats.org/officeDocument/2006/relationships/hyperlink" TargetMode="External" Id="rId5"/><Relationship Target="http://www.thocp.net/biographies/turing_alan.html" Type="http://schemas.openxmlformats.org/officeDocument/2006/relationships/hyperlink" TargetMode="External" Id="rId8"/><Relationship Target="http://www.alanturing.net/" Type="http://schemas.openxmlformats.org/officeDocument/2006/relationships/hyperlink" TargetMode="External" Id="rId7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bletchleypark.org/" Type="http://schemas.openxmlformats.org/officeDocument/2006/relationships/hyperlink" TargetMode="External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youtube.com/watch?v=cYw2ewoO6c4" Type="http://schemas.openxmlformats.org/officeDocument/2006/relationships/hyperlink" TargetMode="External" Id="rId4"/><Relationship Target="http://en.wikipedia.org/wiki/Entscheidungsproblem" Type="http://schemas.openxmlformats.org/officeDocument/2006/relationships/hyperlink" TargetMode="External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Turing_completeness" Type="http://schemas.openxmlformats.org/officeDocument/2006/relationships/hyperlink" TargetMode="External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geekosystem.com/cleverbot-passes-turing-test/" Type="http://schemas.openxmlformats.org/officeDocument/2006/relationships/hyperlink" TargetMode="External" Id="rId4"/><Relationship Target="http://en.wikipedia.org/wiki/Turing_test" Type="http://schemas.openxmlformats.org/officeDocument/2006/relationships/hyperlink" TargetMode="External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Turing_Award" Type="http://schemas.openxmlformats.org/officeDocument/2006/relationships/hyperlink" TargetMode="External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telegraph.co.uk/news/politics/gordon-brown/6170112/Gordon-Brown-Im-proud-to-say-sorry-to-a-real-war-hero.html" Type="http://schemas.openxmlformats.org/officeDocument/2006/relationships/hyperlink" TargetMode="External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Grace_Murray_Hopper_Award" Type="http://schemas.openxmlformats.org/officeDocument/2006/relationships/hyperlink" TargetMode="External" Id="rId4"/><Relationship Target="http://en.wikipedia.org/wiki/Grace_Hopper" Type="http://schemas.openxmlformats.org/officeDocument/2006/relationships/hyperlink" TargetMode="External" Id="rId3"/><Relationship Target="http://www.liamalexander.com/lessons/students/computing_history/1950.html" Type="http://schemas.openxmlformats.org/officeDocument/2006/relationships/hyperlink" TargetMode="External" Id="rId6"/><Relationship Target="../media/image13.jpg" Type="http://schemas.openxmlformats.org/officeDocument/2006/relationships/image" Id="rId5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4"/><Relationship Target="http://en.wikipedia.org/wiki/Computer_bugs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History_of_computing_hardware" Type="http://schemas.openxmlformats.org/officeDocument/2006/relationships/hyperlink" TargetMode="External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i.cs.vt.edu/~history/Zuse.html" Type="http://schemas.openxmlformats.org/officeDocument/2006/relationships/hyperlink" TargetMode="External" Id="rId4"/><Relationship Target="http://en.wikipedia.org/wiki/Konrad_Zuse" Type="http://schemas.openxmlformats.org/officeDocument/2006/relationships/hyperlink" TargetMode="External" Id="rId3"/><Relationship Target="../media/image16.jpg" Type="http://schemas.openxmlformats.org/officeDocument/2006/relationships/image" Id="rId6"/><Relationship Target="http://www.thocp.net/biographies/zuse_konrad.html" Type="http://schemas.openxmlformats.org/officeDocument/2006/relationships/hyperlink" TargetMode="External" Id="rId5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i.cs.vt.edu/~history/VonNeumann.html" Type="http://schemas.openxmlformats.org/officeDocument/2006/relationships/hyperlink" TargetMode="External" Id="rId4"/><Relationship Target="http://en.wikipedia.org/wiki/Minimax" Type="http://schemas.openxmlformats.org/officeDocument/2006/relationships/hyperlink" TargetMode="External" Id="rId3"/><Relationship Target="http://www.atomicarchive.com/Bios/vonNeumannPhoto.shtml" Type="http://schemas.openxmlformats.org/officeDocument/2006/relationships/hyperlink" TargetMode="External" Id="rId6"/><Relationship Target="../media/image15.jpg" Type="http://schemas.openxmlformats.org/officeDocument/2006/relationships/image" Id="rId5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Church's_theorem" Type="http://schemas.openxmlformats.org/officeDocument/2006/relationships/hyperlink" TargetMode="External" Id="rId4"/><Relationship Target="http://en.wikipedia.org/wiki/Church&#8211;Turing_thesis" Type="http://schemas.openxmlformats.org/officeDocument/2006/relationships/hyperlink" TargetMode="External" Id="rId3"/><Relationship Target="http://www.church-project.org/alonzo-church.html" Type="http://schemas.openxmlformats.org/officeDocument/2006/relationships/hyperlink" TargetMode="External" Id="rId6"/><Relationship Target="http://en.wikipedia.org/wiki/Alonzo_Church" Type="http://schemas.openxmlformats.org/officeDocument/2006/relationships/hyperlink" TargetMode="External" Id="rId5"/><Relationship Target="http://www.math.uconn.edu/MathLinks/mathematicians_gallery.php" Type="http://schemas.openxmlformats.org/officeDocument/2006/relationships/hyperlink" TargetMode="External" Id="rId8"/><Relationship Target="../media/image18.jpg" Type="http://schemas.openxmlformats.org/officeDocument/2006/relationships/image" Id="rId7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Dining_philosophers_problem" Type="http://schemas.openxmlformats.org/officeDocument/2006/relationships/hyperlink" TargetMode="External" Id="rId4"/><Relationship Target="http://en.wikipedia.org/wiki/Considered_harmful" Type="http://schemas.openxmlformats.org/officeDocument/2006/relationships/hyperlink" TargetMode="External" Id="rId3"/><Relationship Target="http://en.wikipedia.org/wiki/Edsger_Dijkstra" Type="http://schemas.openxmlformats.org/officeDocument/2006/relationships/hyperlink" TargetMode="External" Id="rId6"/><Relationship Target="http://www.thocp.net/biographies/dijkstra_edsger.htm" Type="http://schemas.openxmlformats.org/officeDocument/2006/relationships/hyperlink" TargetMode="External" Id="rId5"/><Relationship Target="http://xkcd.com/292/" Type="http://schemas.openxmlformats.org/officeDocument/2006/relationships/hyperlink" TargetMode="External" Id="rId8"/><Relationship Target="../media/image24.png" Type="http://schemas.openxmlformats.org/officeDocument/2006/relationships/image" Id="rId7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Donald_Knuth#Humor" Type="http://schemas.openxmlformats.org/officeDocument/2006/relationships/hyperlink" TargetMode="External" Id="rId4"/><Relationship Target="http://www-cs-faculty.stanford.edu/~uno/" Type="http://schemas.openxmlformats.org/officeDocument/2006/relationships/hyperlink" TargetMode="External" Id="rId3"/><Relationship Target="http://www.globalnerdy.com/2008/01/11/happy-belated-birthday-donald-knuth/" Type="http://schemas.openxmlformats.org/officeDocument/2006/relationships/hyperlink" TargetMode="External" Id="rId6"/><Relationship Target="../media/image19.jpg" Type="http://schemas.openxmlformats.org/officeDocument/2006/relationships/image" Id="rId5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4"/><Relationship Target="http://en.wikipedia.org/wiki/John_Backus" Type="http://schemas.openxmlformats.org/officeDocument/2006/relationships/hyperlink" TargetMode="External" Id="rId3"/><Relationship Target="http://www.dm.unito.it/~cerruti/mathnews0307.html" Type="http://schemas.openxmlformats.org/officeDocument/2006/relationships/hyperlink" TargetMode="External" Id="rId5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4"/><Relationship Target="http://en.wikipedia.org/wiki/Stephen_Kleene" Type="http://schemas.openxmlformats.org/officeDocument/2006/relationships/hyperlink" TargetMode="External" Id="rId3"/><Relationship Target="http://www.gap-system.org/~history/PictDisplay/Kleene.html" Type="http://schemas.openxmlformats.org/officeDocument/2006/relationships/hyperlink" TargetMode="External" Id="rId5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youtube.com/watch?v=Z86V_ICUCD4" Type="http://schemas.openxmlformats.org/officeDocument/2006/relationships/hyperlink" TargetMode="External" Id="rId4"/><Relationship Target="http://en.wikipedia.org/wiki/Claude_Shannon" Type="http://schemas.openxmlformats.org/officeDocument/2006/relationships/hyperlink" TargetMode="External" Id="rId3"/><Relationship Target="../media/image22.jpg" Type="http://schemas.openxmlformats.org/officeDocument/2006/relationships/image" Id="rId6"/><Relationship Target="http://www.thocp.net/biographies/shannon_claude.htm" Type="http://schemas.openxmlformats.org/officeDocument/2006/relationships/hyperlink" TargetMode="External" Id="rId5"/><Relationship Target="http://alchessmist.blogspot.com/2009/03/claude-shannon-chess-shannon-number.html" Type="http://schemas.openxmlformats.org/officeDocument/2006/relationships/hyperlink" TargetMode="External" Id="rId7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jpg" Type="http://schemas.openxmlformats.org/officeDocument/2006/relationships/image" Id="rId4"/><Relationship Target="http://en.wikipedia.org/wiki/Niklaus_Wirth" Type="http://schemas.openxmlformats.org/officeDocument/2006/relationships/hyperlink" TargetMode="External" Id="rId3"/><Relationship Target="http://www.computer.org/portal/web/awards/cp-wirth" Type="http://schemas.openxmlformats.org/officeDocument/2006/relationships/hyperlink" TargetMode="External" Id="rId5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John_McCarthy_(computer_scientist)" Type="http://schemas.openxmlformats.org/officeDocument/2006/relationships/hyperlink" TargetMode="External" Id="rId4"/><Relationship Target="http://en.wikipedia.org/wiki/Tony_Hoare" Type="http://schemas.openxmlformats.org/officeDocument/2006/relationships/hyperlink" TargetMode="External" Id="rId3"/><Relationship Target="http://en.wikipedia.org/wiki/Edgar_Codd" Type="http://schemas.openxmlformats.org/officeDocument/2006/relationships/hyperlink" TargetMode="External" Id="rId6"/><Relationship Target="http://en.wikipedia.org/wiki/Marvin_Minsky" Type="http://schemas.openxmlformats.org/officeDocument/2006/relationships/hyperlink" TargetMode="External" Id="rId5"/><Relationship Target="http://en.wikipedia.org/wiki/Turing_Award#Turing_Award_recipients" Type="http://schemas.openxmlformats.org/officeDocument/2006/relationships/hyperlink" TargetMode="External" Id="rId8"/><Relationship Target="http://www.comp.leeds.ac.uk/roger/Famous/results.html" Type="http://schemas.openxmlformats.org/officeDocument/2006/relationships/hyperlink" TargetMode="External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4"/><Relationship Target="http://en.wikipedia.org/wiki/Abacus" Type="http://schemas.openxmlformats.org/officeDocument/2006/relationships/hyperlink" TargetMode="External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Kurt_G%C3%B6del" Type="http://schemas.openxmlformats.org/officeDocument/2006/relationships/hyperlink" TargetMode="External" Id="rId4"/><Relationship Target="http://en.wikipedia.org/wiki/Georg_Cantor" Type="http://schemas.openxmlformats.org/officeDocument/2006/relationships/hyperlink" TargetMode="External" Id="rId3"/><Relationship Target="http://en.wikipedia.org/wiki/George_Boole" Type="http://schemas.openxmlformats.org/officeDocument/2006/relationships/hyperlink" TargetMode="External" Id="rId5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devtopics.com/101-more-great-computer-quotes/" Type="http://schemas.openxmlformats.org/officeDocument/2006/relationships/hyperlink" TargetMode="External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thocp.net/timeline/timeline.htm" Type="http://schemas.openxmlformats.org/officeDocument/2006/relationships/hyperlink" TargetMode="External" Id="rId4"/><Relationship Target="http://en.wikipedia.org/wiki/Timeline_of_computing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http://en.wikipedia.org/wiki/Antikythera_wreck" Type="http://schemas.openxmlformats.org/officeDocument/2006/relationships/hyperlink" TargetMode="External" Id="rId3"/><Relationship Target="http://en.wikipedia.org/wiki/Antikythera_mechanism" Type="http://schemas.openxmlformats.org/officeDocument/2006/relationships/hyperlink" TargetMode="External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Pascal_programming_language" Type="http://schemas.openxmlformats.org/officeDocument/2006/relationships/hyperlink" TargetMode="External" Id="rId4"/><Relationship Target="http://en.wikipedia.org/wiki/Pascal's_calculator" Type="http://schemas.openxmlformats.org/officeDocument/2006/relationships/hyperlink" TargetMode="External" Id="rId3"/><Relationship Target="../media/image06.jpg" Type="http://schemas.openxmlformats.org/officeDocument/2006/relationships/image" Id="rId6"/><Relationship Target="http://www.bookrags.com/research/leibnizs-mechanical-multiplier-wcs/" Type="http://schemas.openxmlformats.org/officeDocument/2006/relationships/hyperlink" TargetMode="External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http://en.wikipedia.org/wiki/Jacquard_loom" Type="http://schemas.openxmlformats.org/officeDocument/2006/relationships/hyperlink" TargetMode="External" Id="rId3"/><Relationship Target="http://www.scienceandsociety.co.uk/results.asp?image=10221450" Type="http://schemas.openxmlformats.org/officeDocument/2006/relationships/hyperlink" TargetMode="External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gif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630810" x="685800"/>
            <a:ext cy="37893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Introduction to computer science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5195894" x="685800"/>
            <a:ext cy="614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History of computing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1645919" x="449276"/>
            <a:ext cy="5006399" cx="84890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Atanasoff-Berry Computer (ABC) was built in 1942, but work began in 1937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was the first electronic digital computer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to use binary numbers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vacuum tubes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not programmable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not reach production - only a prototype was built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never really worked...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design of ENIAC was heavily influenced from ABC (if not stolen)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http://en.wikipedia.org/wiki/Atanasoff-Berry_Computer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http://www.thocp.net/biographies/atanasoff_john.html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ABC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y="1643017" x="434338"/>
            <a:ext cy="4867799" cx="76889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Colossus</a:t>
            </a:r>
            <a:r>
              <a:rPr sz="2400" lang="en">
                <a:solidFill>
                  <a:srgbClr val="000000"/>
                </a:solidFill>
              </a:rPr>
              <a:t> was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 and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operated in Bletchley Park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(see later</a:t>
            </a:r>
            <a:r>
              <a:rPr sz="2400" lang="en">
                <a:solidFill>
                  <a:srgbClr val="000000"/>
                </a:solidFill>
              </a:rPr>
              <a:t>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exclusively to break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German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ZS40/42 </a:t>
            </a:r>
            <a:r>
              <a:rPr sz="2400" lang="en">
                <a:solidFill>
                  <a:srgbClr val="000000"/>
                </a:solidFill>
              </a:rPr>
              <a:t> 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Not Turing-complete</a:t>
            </a:r>
            <a:br>
              <a:rPr sz="2400" lang="en">
                <a:solidFill>
                  <a:srgbClr val="000000"/>
                </a:solidFill>
              </a:rPr>
            </a:br>
            <a:r>
              <a:rPr sz="2400" lang="en">
                <a:solidFill>
                  <a:srgbClr val="000000"/>
                </a:solidFill>
              </a:rPr>
              <a:t>(see later)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dismantled after the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 and its existence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wasn't publicly known until much later (after 1970)</a:t>
            </a:r>
          </a:p>
          <a:p>
            <a:pPr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5"/>
              </a:rPr>
              <a:t>http://ei.cs.vt.edu/~history/colossus.rebuilt.html</a:t>
            </a:r>
          </a:p>
        </p:txBody>
      </p:sp>
      <p:sp>
        <p:nvSpPr>
          <p:cNvPr id="103" name="Shape 103"/>
          <p:cNvSpPr/>
          <p:nvPr/>
        </p:nvSpPr>
        <p:spPr>
          <a:xfrm>
            <a:off y="1644480" x="4784010"/>
            <a:ext cy="2390625" cx="387499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04" name="Shape 104"/>
          <p:cNvSpPr txBox="1"/>
          <p:nvPr/>
        </p:nvSpPr>
        <p:spPr>
          <a:xfrm>
            <a:off y="4175760" x="8031479"/>
            <a:ext cy="456299" cx="7502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333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Source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Colossus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1643580" x="446820"/>
            <a:ext cy="5029799" cx="43418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by Konrad Zuse in 1941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programmable, Turing-complete computer (see later about Turing completeness)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http://en.wikipedia.org/wiki/Z3_(computer)</a:t>
            </a:r>
          </a:p>
        </p:txBody>
      </p:sp>
      <p:sp>
        <p:nvSpPr>
          <p:cNvPr id="111" name="Shape 111"/>
          <p:cNvSpPr/>
          <p:nvPr/>
        </p:nvSpPr>
        <p:spPr>
          <a:xfrm>
            <a:off y="1645924" x="4875774"/>
            <a:ext cy="2999675" cx="37881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2" name="Shape 112"/>
          <p:cNvSpPr txBox="1"/>
          <p:nvPr/>
        </p:nvSpPr>
        <p:spPr>
          <a:xfrm>
            <a:off y="4770097" x="8001000"/>
            <a:ext cy="326999" cx="6897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333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Source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Z3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1660859" x="462374"/>
            <a:ext cy="4708199" cx="4512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Mauchly and Eckert built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ENIAC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(with some help from John von Neumann)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 in 1946, but was then already outdated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30 tons and contained 18.000 vacuum tubes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Only programmable by rewiring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it was completed, they had already begun working on EDVAC</a:t>
            </a:r>
          </a:p>
        </p:txBody>
      </p:sp>
      <p:sp>
        <p:nvSpPr>
          <p:cNvPr id="119" name="Shape 119"/>
          <p:cNvSpPr/>
          <p:nvPr/>
        </p:nvSpPr>
        <p:spPr>
          <a:xfrm>
            <a:off y="1645919" x="4953000"/>
            <a:ext cy="3317512" cx="374258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0" name="Shape 12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ENIAC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1643692" x="464782"/>
            <a:ext cy="4850399" cx="44948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EDVAC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or "Electronic Discrete Variable Automatic Computer" - was the successor of ENIAC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 several improvements: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binary numbers instead of decimal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Allowed for stored programs (not the first one, the Manchester Mark I was the first to do that)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completed in 1949</a:t>
            </a:r>
          </a:p>
        </p:txBody>
      </p:sp>
      <p:sp>
        <p:nvSpPr>
          <p:cNvPr id="126" name="Shape 126"/>
          <p:cNvSpPr/>
          <p:nvPr/>
        </p:nvSpPr>
        <p:spPr>
          <a:xfrm>
            <a:off y="1661159" x="4724400"/>
            <a:ext cy="2992364" cx="38988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7" name="Shape 12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EDVAC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1638607" x="447262"/>
            <a:ext cy="4550699" cx="84039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transistor was invented in 1951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William Shockley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al.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designs had been created earlier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Made it possible to create much smaller and more powerful computers 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need for vacuum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tubes any more!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IBM 650 was the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sz="2400" lang="en">
                <a:solidFill>
                  <a:srgbClr val="000000"/>
                </a:solidFill>
              </a:rPr>
              <a:t> 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mass-produced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(1954)</a:t>
            </a:r>
          </a:p>
        </p:txBody>
      </p:sp>
      <p:sp>
        <p:nvSpPr>
          <p:cNvPr id="133" name="Shape 133"/>
          <p:cNvSpPr/>
          <p:nvPr/>
        </p:nvSpPr>
        <p:spPr>
          <a:xfrm>
            <a:off y="4008097" x="4130039"/>
            <a:ext cy="2575282" cx="450909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4" name="Shape 134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Transistor computers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... and lots of other machines...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Obviously, this is not an exhaustive list!</a:t>
            </a:r>
          </a:p>
          <a:p>
            <a:pPr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Other machines were built during the early years, and the number of machines kept growing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1645925" x="460925"/>
            <a:ext cy="5006399" cx="81564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mention a few persons that contributed to the history of computing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Many names could be added to this discussion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http://en.wikipedia.org/wiki/List_of_pioneers_in_computer_science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http://www.thocp.net/biographies/biographies.htm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people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y="1645919" x="447158"/>
            <a:ext cy="5111099" cx="64563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Charles Babbage</a:t>
            </a:r>
            <a:r>
              <a:rPr sz="2400" lang="en">
                <a:solidFill>
                  <a:srgbClr val="000000"/>
                </a:solidFill>
              </a:rPr>
              <a:t> is o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ften referred to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"the father of computing"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involved in two machines: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difference engine (a prototype was built)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analytical engine - designed but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built in his lifetime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Babbage was quite eccentric, hated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and musicians, invented the cow-catcher for trains, and created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 of tree-ring dating</a:t>
            </a:r>
          </a:p>
        </p:txBody>
      </p:sp>
      <p:sp>
        <p:nvSpPr>
          <p:cNvPr id="152" name="Shape 152"/>
          <p:cNvSpPr/>
          <p:nvPr/>
        </p:nvSpPr>
        <p:spPr>
          <a:xfrm>
            <a:off y="1779151" x="5867400"/>
            <a:ext cy="3258449" cx="2725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53" name="Shape 153"/>
          <p:cNvSpPr txBox="1"/>
          <p:nvPr/>
        </p:nvSpPr>
        <p:spPr>
          <a:xfrm>
            <a:off y="5299310" x="8126485"/>
            <a:ext cy="344399" cx="7100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u="sng" sz="1333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Source</a:t>
            </a:r>
            <a:r>
              <a:rPr sz="13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Charles Babbage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y="1699035" x="441561"/>
            <a:ext cy="4838099" cx="79182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daughter of Lord Byron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Worked with Charles Babbage on the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analytical engine, and is often referred to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the first programmer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and published the first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program in 1843 (a program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calculate Bernoulli numbers)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Recognized the potential of the analytical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 much better than Babbage did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Ada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programming language was named after her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http://www.sdsc.edu/ScienceWomen/lovelace.html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http://en.wikipedia.org/wiki/Ada_Lovelace</a:t>
            </a:r>
          </a:p>
        </p:txBody>
      </p:sp>
      <p:sp>
        <p:nvSpPr>
          <p:cNvPr id="160" name="Shape 160"/>
          <p:cNvSpPr/>
          <p:nvPr/>
        </p:nvSpPr>
        <p:spPr>
          <a:xfrm>
            <a:off y="1629915" x="6537960"/>
            <a:ext cy="3293370" cx="216236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61" name="Shape 161"/>
          <p:cNvSpPr txBox="1"/>
          <p:nvPr/>
        </p:nvSpPr>
        <p:spPr>
          <a:xfrm>
            <a:off y="5316589" x="8274389"/>
            <a:ext cy="344399" cx="7100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u="sng" sz="1333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Source</a:t>
            </a:r>
            <a:r>
              <a:rPr sz="13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Ada Lovelace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y="1643500" x="453274"/>
            <a:ext cy="4999199" cx="81543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just a history of computers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be covering both the history of machines as well as the people in computer science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overlap with material in "Tölvuhögun"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programming languages will be covered separately later, as well as their creators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Also, the history of open source software is covered separately later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History of computing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1588658" x="449276"/>
            <a:ext cy="4889099" cx="84869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influential in the history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sz="2400" lang="en">
                <a:solidFill>
                  <a:srgbClr val="000000"/>
                </a:solidFill>
              </a:rPr>
              <a:t> 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Plays and movies have been made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him: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Breaking the code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Decoding Alan Turing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5"/>
              </a:rPr>
              <a:t>The Imitation Game</a:t>
            </a:r>
            <a:r>
              <a:rPr lang="en"/>
              <a:t> (2014)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http://ei.cs.vt.edu/~history/Turing.html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www.alanturing.net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http://www.thocp.net/biographies/turing_alan.html</a:t>
            </a:r>
          </a:p>
        </p:txBody>
      </p:sp>
      <p:sp>
        <p:nvSpPr>
          <p:cNvPr id="168" name="Shape 168"/>
          <p:cNvSpPr/>
          <p:nvPr/>
        </p:nvSpPr>
        <p:spPr>
          <a:xfrm>
            <a:off y="1664858" x="6355214"/>
            <a:ext cy="2751209" cx="233037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169" name="Shape 169"/>
          <p:cNvSpPr txBox="1"/>
          <p:nvPr/>
        </p:nvSpPr>
        <p:spPr>
          <a:xfrm>
            <a:off y="4487250" x="8032785"/>
            <a:ext cy="452100" cx="7290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333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Source</a:t>
            </a: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Alan Turing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y="1645919" x="449276"/>
            <a:ext cy="3956699" cx="84890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Worked in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Bletchley Park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worked in </a:t>
            </a:r>
            <a:r>
              <a:rPr sz="2400" lang="en">
                <a:solidFill>
                  <a:srgbClr val="000000"/>
                </a:solidFill>
              </a:rPr>
              <a:t>the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team which broke the code used by the German Navy (Enigma)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will be covered in more detail when we take a look at privacy and encryption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claim that the war would have gone on for at least two more years without this achievement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lives did that save?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Alan Turing &amp; Enigma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y="1645925" x="460925"/>
            <a:ext cy="5006399" cx="82296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Halting problem is quite simple: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"Given a program and some input, will the program halt when executed with this input?"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Alan Turing proved that </a:t>
            </a:r>
            <a:r>
              <a:rPr b="1"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algorithm exists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can </a:t>
            </a:r>
            <a:r>
              <a:rPr b="1"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this question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Halting problem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y="1645924" x="472600"/>
            <a:ext cy="4421399" cx="84656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1935: Alan Turing develops the idea behind the Turing machine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created this model while working on the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Entscheidungsproblem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(e. decision problem)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Turing machine reads data from a (possibly) infinitely long tape, and can write back to the tape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Turing machine is a theoretical model, but real-life machines have been built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LEGO version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Turing machines will be covered better later in "Stöðuvélar og reiknanleiki" (e. Theory of computation)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Turing machine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y="1645919" x="460926"/>
            <a:ext cy="5006399" cx="847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Computers today are compared to the Turing computer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computers equally powerful as the Turing machine (i.e. if they can perform the same computations) are said to be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Turing complete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machine exists (yet) which is more powerful than the Turing machine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may be quicker, but there is nothing they can do which the Turing machine cannot do</a:t>
            </a: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Turing completeness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y="1645925" x="460925"/>
            <a:ext cy="5006399" cx="82296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Turing test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formulated by Alan Turing, and is used to determine if a machine has gained artificial intelligence (AI)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Turing neither gave the test this name, nor did he give AI its name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test is simple:</a:t>
            </a: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 A sits in front of a computer screen, which contains two "chat" windows. One such window is controlled by another person B, the other by a computer. Person A can chat with both parties. If person A cannot determine which chat window is controlled by the computer, it has passed the Turing Test.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test is simple but not very scientific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Cleverbot passed the test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Turing test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y="1645925" x="472600"/>
            <a:ext cy="5006399" cx="82296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Nobel prize awarded in computer science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the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Turing award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been awarded since 1966</a:t>
            </a:r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Turing award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y="1645925" x="449275"/>
            <a:ext cy="5006399" cx="82296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Turing was very socially awkward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asking his colleagues to leave his coffee cup alone, he chained it to the radiator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athletic, nearly made it into the British Olympic team in long distance running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was gay, which was illegal at the time (!)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became public, he was forced to undergo a treatment to "cure his homosexuality"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Officially, h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committed suicide by eating a poisoned apple in 1954 - but this has actually never been proven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Gordon Brown issued a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public apology in 2009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to the way Turing was treated by the British government</a:t>
            </a:r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Alan Turing - personal life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y="1678575" x="449275"/>
            <a:ext cy="5033699" cx="81872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Grace Hopper</a:t>
            </a:r>
            <a:r>
              <a:rPr sz="2400" lang="en">
                <a:solidFill>
                  <a:srgbClr val="000000"/>
                </a:solidFill>
              </a:rPr>
              <a:t> was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involved in building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Harvard Mark I</a:t>
            </a:r>
            <a:r>
              <a:rPr sz="2400" lang="en">
                <a:solidFill>
                  <a:srgbClr val="000000"/>
                </a:solidFill>
              </a:rPr>
              <a:t>, and was 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involved in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</a:t>
            </a:r>
            <a:r>
              <a:rPr sz="2400" lang="en">
                <a:solidFill>
                  <a:srgbClr val="000000"/>
                </a:solidFill>
              </a:rPr>
              <a:t> 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COBOL programming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She w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rote the first compiler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 a ship named after her: USS Hopper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Grace Murray Hopper Awards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have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been given to young computer scientists since 1971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Quotations: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"A ship in a harbor is safe, but that is not what a ship is built for"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"It's easier to ask forgiveness than it is to get permission"</a:t>
            </a:r>
          </a:p>
        </p:txBody>
      </p:sp>
      <p:sp>
        <p:nvSpPr>
          <p:cNvPr id="218" name="Shape 218"/>
          <p:cNvSpPr/>
          <p:nvPr/>
        </p:nvSpPr>
        <p:spPr>
          <a:xfrm>
            <a:off y="1678575" x="6899100"/>
            <a:ext cy="2554000" cx="16955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19" name="Shape 219"/>
          <p:cNvSpPr txBox="1"/>
          <p:nvPr/>
        </p:nvSpPr>
        <p:spPr>
          <a:xfrm>
            <a:off y="4276177" x="7906789"/>
            <a:ext cy="317999" cx="7799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333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Source</a:t>
            </a: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Grace Murray Hopper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y="1643242" x="449262"/>
            <a:ext cy="5009100" cx="30441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Hopper is sometimes (erroneously) said to have found the first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 while working with the Mark II machine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 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Wikipedia</a:t>
            </a:r>
          </a:p>
        </p:txBody>
      </p:sp>
      <p:sp>
        <p:nvSpPr>
          <p:cNvPr id="226" name="Shape 226"/>
          <p:cNvSpPr/>
          <p:nvPr/>
        </p:nvSpPr>
        <p:spPr>
          <a:xfrm>
            <a:off y="1733019" x="3493362"/>
            <a:ext cy="4188959" cx="521338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27" name="Shape 22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first bug?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1674846" x="451367"/>
            <a:ext cy="4861199" cx="85826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history of computing machines (computers) is usually split up into the following "sections":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 Zero: Mechanical calculating machines (1642 - 1945)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1st generation: Vacuum tube computers (1945-1953)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2nd generation: Transistorized computers (1954-1965)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3rd generation: Integrated circuit computers (1965-1980)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fourth generation: VLSI (Very Large Scale Integration) (1980 - present day)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also </a:t>
            </a:r>
            <a:r>
              <a:rPr u="sng" sz="2400" lang="en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History of computing hardware</a:t>
            </a: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History of computers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y="1645625" x="451724"/>
            <a:ext cy="5034299" cx="5876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Konrad Zuse</a:t>
            </a:r>
            <a:r>
              <a:rPr sz="2400" lang="en">
                <a:solidFill>
                  <a:srgbClr val="000000"/>
                </a:solidFill>
              </a:rPr>
              <a:t> b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uilt the Z1 computer in 1935 - 1938 and subsequent computers (Z2, Z3 and Z4) later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Z1 used binary but was mechanical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literally built in his living room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never very reliable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one of the first programming languages: "Plankalkül"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http://ei.cs.vt.edu/~history/Zuse.html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http://www.thocp.net/biographies/zuse_konrad.html</a:t>
            </a:r>
          </a:p>
        </p:txBody>
      </p:sp>
      <p:sp>
        <p:nvSpPr>
          <p:cNvPr id="233" name="Shape 233"/>
          <p:cNvSpPr/>
          <p:nvPr/>
        </p:nvSpPr>
        <p:spPr>
          <a:xfrm>
            <a:off y="1660694" x="6328189"/>
            <a:ext cy="3260565" cx="236513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234" name="Shape 234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Konrad Zuse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y="1645919" x="460926"/>
            <a:ext cy="5006399" cx="847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Co-author of ENIAC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author of the modern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architecture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the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minimax theory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http://ei.cs.vt.edu/~history/VonNeumann.html</a:t>
            </a:r>
          </a:p>
        </p:txBody>
      </p:sp>
      <p:sp>
        <p:nvSpPr>
          <p:cNvPr id="240" name="Shape 240"/>
          <p:cNvSpPr/>
          <p:nvPr/>
        </p:nvSpPr>
        <p:spPr>
          <a:xfrm>
            <a:off y="1645919" x="6217919"/>
            <a:ext cy="2935777" cx="248926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41" name="Shape 241"/>
          <p:cNvSpPr txBox="1"/>
          <p:nvPr/>
        </p:nvSpPr>
        <p:spPr>
          <a:xfrm>
            <a:off y="4807135" x="8035045"/>
            <a:ext cy="434999" cx="7272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333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Source</a:t>
            </a: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John von Neumann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y="1641150" x="455134"/>
            <a:ext cy="5018399" cx="61260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Co-author of the famous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Church-Turing thesis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the lambda calculus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Church's theorem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is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closely related to the halting problem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http://en.wikipedia.org/wiki/Alonzo_Church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http://www.church-project.org/alonzo-church.html</a:t>
            </a:r>
          </a:p>
        </p:txBody>
      </p:sp>
      <p:sp>
        <p:nvSpPr>
          <p:cNvPr id="248" name="Shape 248"/>
          <p:cNvSpPr/>
          <p:nvPr/>
        </p:nvSpPr>
        <p:spPr>
          <a:xfrm>
            <a:off y="1661159" x="6827520"/>
            <a:ext cy="2446020" cx="1828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249" name="Shape 249"/>
          <p:cNvSpPr txBox="1"/>
          <p:nvPr/>
        </p:nvSpPr>
        <p:spPr>
          <a:xfrm>
            <a:off y="4297680" x="7863839"/>
            <a:ext cy="353047" cx="72274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333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Source</a:t>
            </a: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Alonso Church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y="1655505" x="457744"/>
            <a:ext cy="4401900" cx="49983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Wrote the Dijkstra's algorithm for finding the shortest path in 1956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wrote the famous "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considered harmful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article (althought the title came from Niklaus Wirth)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Formulated 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"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dining philosophers problem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http://www.thocp.net/biographies/dijkstra_edsger.htm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http://en.wikipedia.org/wiki/Edsger_Dijkstra</a:t>
            </a:r>
          </a:p>
        </p:txBody>
      </p:sp>
      <p:sp>
        <p:nvSpPr>
          <p:cNvPr id="256" name="Shape 256"/>
          <p:cNvSpPr/>
          <p:nvPr/>
        </p:nvSpPr>
        <p:spPr>
          <a:xfrm>
            <a:off y="1750874" x="5371625"/>
            <a:ext cy="3758487" cx="338282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257" name="Shape 25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Edsger Dijkstra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5563175" x="7782225"/>
            <a:ext cy="258900" cx="102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lang="en">
                <a:solidFill>
                  <a:schemeClr val="hlink"/>
                </a:solidFill>
                <a:hlinkClick r:id="rId8"/>
              </a:rPr>
              <a:t>Source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y="1644457" x="465516"/>
            <a:ext cy="4760399" cx="83877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Donald Knuth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got the Turing award in 1974 for his contibutions to computer science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Wrote the book "The Art of Computer Programming"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the TeX typesetting language (</a:t>
            </a:r>
            <a:r>
              <a:rPr sz="2400" lang="en">
                <a:solidFill>
                  <a:srgbClr val="000000"/>
                </a:solidFill>
              </a:rPr>
              <a:t>LaTeX)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bit of a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humourist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Famous </a:t>
            </a:r>
            <a:r>
              <a:rPr sz="2400" lang="en">
                <a:solidFill>
                  <a:srgbClr val="000000"/>
                </a:solidFill>
              </a:rPr>
              <a:t>q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uote: 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"We should forget about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efficiencies, say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97% of the time: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premature optimization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root of all evil"</a:t>
            </a:r>
          </a:p>
        </p:txBody>
      </p:sp>
      <p:sp>
        <p:nvSpPr>
          <p:cNvPr id="264" name="Shape 264"/>
          <p:cNvSpPr/>
          <p:nvPr/>
        </p:nvSpPr>
        <p:spPr>
          <a:xfrm>
            <a:off y="3428975" x="4221475"/>
            <a:ext cy="2494350" cx="44147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65" name="Shape 265"/>
          <p:cNvSpPr txBox="1"/>
          <p:nvPr/>
        </p:nvSpPr>
        <p:spPr>
          <a:xfrm>
            <a:off y="5989300" x="5468373"/>
            <a:ext cy="462900" cx="31380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6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Knuth is on the left. </a:t>
            </a:r>
            <a:r>
              <a:rPr u="sng" sz="16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Source</a:t>
            </a: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Donald Knuth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y="1645042" x="451219"/>
            <a:ext cy="4923300" cx="53070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John Backus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the inventor of the Backus-Naur form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 the team at IBM which created FORTRAN (FORmula TRANslation), the first high-level programming language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Backus found it boring to code in assembly language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Famous quote: 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"Much of my work has come from being lazy"</a:t>
            </a:r>
          </a:p>
        </p:txBody>
      </p:sp>
      <p:sp>
        <p:nvSpPr>
          <p:cNvPr id="272" name="Shape 272"/>
          <p:cNvSpPr/>
          <p:nvPr/>
        </p:nvSpPr>
        <p:spPr>
          <a:xfrm>
            <a:off y="1661159" x="6324600"/>
            <a:ext cy="2978730" cx="231777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73" name="Shape 273"/>
          <p:cNvSpPr txBox="1"/>
          <p:nvPr/>
        </p:nvSpPr>
        <p:spPr>
          <a:xfrm>
            <a:off y="4663439" x="7924800"/>
            <a:ext cy="458100" cx="7680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6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Source</a:t>
            </a:r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John Backus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y="1644952" x="443347"/>
            <a:ext cy="4851300" cx="6064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Stephen Kleene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one of the pioneers along with Turing, Church etc.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 theory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Invented regular expressions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many entities named after him, such as the Kleene star (used in regular expressions)</a:t>
            </a:r>
          </a:p>
        </p:txBody>
      </p:sp>
      <p:sp>
        <p:nvSpPr>
          <p:cNvPr id="280" name="Shape 280"/>
          <p:cNvSpPr/>
          <p:nvPr/>
        </p:nvSpPr>
        <p:spPr>
          <a:xfrm>
            <a:off y="1711532" x="6522727"/>
            <a:ext cy="2643547" cx="209252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81" name="Shape 281"/>
          <p:cNvSpPr txBox="1"/>
          <p:nvPr/>
        </p:nvSpPr>
        <p:spPr>
          <a:xfrm>
            <a:off y="4411050" x="7925250"/>
            <a:ext cy="460200" cx="7662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6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Source</a:t>
            </a:r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Stephen Kleene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y="1641150" x="464714"/>
            <a:ext cy="5018399" cx="52509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Claude Shannon</a:t>
            </a:r>
            <a:r>
              <a:rPr sz="2400" lang="en">
                <a:solidFill>
                  <a:srgbClr val="000000"/>
                </a:solidFill>
              </a:rPr>
              <a:t> wr</a:t>
            </a:r>
            <a:r>
              <a:rPr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ote "the most important master's thesis paper" in 1936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Realized that the work of George Boole could be used to create the first computers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Built </a:t>
            </a:r>
            <a:r>
              <a:rPr u="sng" sz="2400" lang="en">
                <a:solidFill>
                  <a:schemeClr val="hlink"/>
                </a:solidFill>
                <a:hlinkClick r:id="rId4"/>
              </a:rPr>
              <a:t>The most useless machine ever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http://www.thocp.net/biographies/shannon_claude.htm</a:t>
            </a:r>
          </a:p>
        </p:txBody>
      </p:sp>
      <p:sp>
        <p:nvSpPr>
          <p:cNvPr id="288" name="Shape 288"/>
          <p:cNvSpPr/>
          <p:nvPr/>
        </p:nvSpPr>
        <p:spPr>
          <a:xfrm>
            <a:off y="1630657" x="6050280"/>
            <a:ext cy="3100207" cx="262176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289" name="Shape 289"/>
          <p:cNvSpPr txBox="1"/>
          <p:nvPr/>
        </p:nvSpPr>
        <p:spPr>
          <a:xfrm>
            <a:off y="4846297" x="8046720"/>
            <a:ext cy="267817" cx="72544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333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Source</a:t>
            </a:r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Claude Shannon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y="1644390" x="463612"/>
            <a:ext cy="4561499" cx="60224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Niklaus Wirth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created several programming languages, such as Pascal, Euler, Algol and Modula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Won the Turing award in 1984</a:t>
            </a:r>
          </a:p>
        </p:txBody>
      </p:sp>
      <p:sp>
        <p:nvSpPr>
          <p:cNvPr id="296" name="Shape 296"/>
          <p:cNvSpPr/>
          <p:nvPr/>
        </p:nvSpPr>
        <p:spPr>
          <a:xfrm>
            <a:off y="1661159" x="6675120"/>
            <a:ext cy="2537460" cx="2000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97" name="Shape 297"/>
          <p:cNvSpPr txBox="1"/>
          <p:nvPr/>
        </p:nvSpPr>
        <p:spPr>
          <a:xfrm>
            <a:off y="4521117" x="7883077"/>
            <a:ext cy="483300" cx="8036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6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Source</a:t>
            </a:r>
          </a:p>
        </p:txBody>
      </p:sp>
      <p:sp>
        <p:nvSpPr>
          <p:cNvPr id="298" name="Shape 298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Niklaus Wirth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y="1645919" x="460926"/>
            <a:ext cy="5006399" cx="847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could name lots of other computer scientists, such as: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Tony Hoare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created Quicksort, the most popular sorting algorithm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John McCarthy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coined the term "Artificial Intelligence" (AI)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Marvin Minsky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one of the pioneers in AI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Edgar Codd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invented the relational model for databases (see later on SQL and databases)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etc. etc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(also check out the</a:t>
            </a: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list of Turing award recipients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several inventors of computer languages will be covered later, when we study programming languages</a:t>
            </a:r>
          </a:p>
          <a:p>
            <a:r>
              <a:t/>
            </a:r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... plus lots of others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y="1643422" x="436512"/>
            <a:ext cy="4938899" cx="51374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computing devices were mostly used for counting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abacus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probably created in 2700-2300 BC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Comes in various types: Chinese, Egyptian, Greek....</a:t>
            </a:r>
          </a:p>
        </p:txBody>
      </p:sp>
      <p:sp>
        <p:nvSpPr>
          <p:cNvPr id="53" name="Shape 53"/>
          <p:cNvSpPr/>
          <p:nvPr/>
        </p:nvSpPr>
        <p:spPr>
          <a:xfrm>
            <a:off y="1920240" x="5760719"/>
            <a:ext cy="4514850" cx="29146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4" name="Shape 54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Abacus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y="1645925" x="449275"/>
            <a:ext cy="5006399" cx="81554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few scientists, mostly mathematicians, contributed to the foundations of computer science: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Georg Cantor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counting and set theory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Kurt Gödel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incompleteness theory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George Boole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created Boolean logic</a:t>
            </a:r>
          </a:p>
        </p:txBody>
      </p:sp>
      <p:sp>
        <p:nvSpPr>
          <p:cNvPr id="310" name="Shape 31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... and a other scientists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y="1645919" x="460926"/>
            <a:ext cy="5006399" cx="847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think there is a world market for maybe five computers. 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Thomas Watson, chairman of IBM, 1943 </a:t>
            </a:r>
          </a:p>
          <a:p>
            <a:r>
              <a:t/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Computers in the future may weigh no more than 1.5 tons. 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 Mechanics, 1949 </a:t>
            </a:r>
          </a:p>
          <a:p>
            <a:r>
              <a:t/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reason anyone would want a computer in their home. 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 Olson, CEO, Digital Equipment Corp., 1977 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and a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bunch of others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Famous quotes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y="1643500" x="464924"/>
            <a:ext cy="4007699" cx="82296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a handful of interesting dates - a lot more can be seen</a:t>
            </a:r>
            <a:r>
              <a:rPr sz="2400" lang="en">
                <a:solidFill>
                  <a:srgbClr val="000000"/>
                </a:solidFill>
              </a:rPr>
              <a:t> 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at: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http://en.wikipedia.org/wiki/Timeline_of_computing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 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http://www.thocp.net/timeline/timeline.htm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618: The number 0 is used in India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1202: The word "algorithm" first used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1588: Logarithm tables developed by Joost Buerghi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1646: The word "Computer" (or a close approximation) is introduced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1694: Binary calculus developed by Leibnitz, only to be forgotten</a:t>
            </a:r>
          </a:p>
        </p:txBody>
      </p:sp>
      <p:sp>
        <p:nvSpPr>
          <p:cNvPr id="322" name="Shape 322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 few interesting dates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y="1643265" x="463274"/>
            <a:ext cy="4938899" cx="40065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Probably built in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150-100 BC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calculate astronomical positions 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discovered in 1902 outside the island Antikythera, just outside of Greece in a shipwreck known as the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Antikythera wreck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"The first analog computer"</a:t>
            </a:r>
          </a:p>
        </p:txBody>
      </p:sp>
      <p:sp>
        <p:nvSpPr>
          <p:cNvPr id="60" name="Shape 60"/>
          <p:cNvSpPr/>
          <p:nvPr/>
        </p:nvSpPr>
        <p:spPr>
          <a:xfrm>
            <a:off y="1645919" x="4516017"/>
            <a:ext cy="3910316" cx="41357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1" name="Shape 61"/>
          <p:cNvSpPr txBox="1"/>
          <p:nvPr/>
        </p:nvSpPr>
        <p:spPr>
          <a:xfrm>
            <a:off y="5675172" x="8041065"/>
            <a:ext cy="333899" cx="6870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333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Source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Antikythera machine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725250" x="472600"/>
            <a:ext cy="4830000" cx="82296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Mechanical calculator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invented by Blaise Pascal in 1642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was involved in many sciences, such as mathematics, hydrodynamics, philosophy etc.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Pascaline was created to help his father in his work as a tax commissioner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Pascal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named after him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5"/>
              </a:rPr>
              <a:t>Leibniz</a:t>
            </a:r>
            <a:r>
              <a:rPr sz="2400" lang="en">
                <a:solidFill>
                  <a:srgbClr val="000000"/>
                </a:solidFill>
              </a:rPr>
              <a:t> built a </a:t>
            </a:r>
            <a:br>
              <a:rPr sz="2400" lang="en">
                <a:solidFill>
                  <a:srgbClr val="000000"/>
                </a:solidFill>
              </a:rPr>
            </a:br>
            <a:r>
              <a:rPr sz="2400" lang="en">
                <a:solidFill>
                  <a:srgbClr val="000000"/>
                </a:solidFill>
              </a:rPr>
              <a:t>"Mechanical multiplier"</a:t>
            </a:r>
            <a:br>
              <a:rPr sz="2400" lang="en">
                <a:solidFill>
                  <a:srgbClr val="000000"/>
                </a:solidFill>
              </a:rPr>
            </a:br>
            <a:r>
              <a:rPr sz="2400" lang="en">
                <a:solidFill>
                  <a:srgbClr val="000000"/>
                </a:solidFill>
              </a:rPr>
              <a:t>based on Pascaline in </a:t>
            </a:r>
            <a:br>
              <a:rPr sz="2400" lang="en">
                <a:solidFill>
                  <a:srgbClr val="000000"/>
                </a:solidFill>
              </a:rPr>
            </a:br>
            <a:r>
              <a:rPr sz="2400" lang="en">
                <a:solidFill>
                  <a:srgbClr val="000000"/>
                </a:solidFill>
              </a:rPr>
              <a:t>1694</a:t>
            </a:r>
          </a:p>
        </p:txBody>
      </p:sp>
      <p:sp>
        <p:nvSpPr>
          <p:cNvPr id="68" name="Shape 68"/>
          <p:cNvSpPr/>
          <p:nvPr/>
        </p:nvSpPr>
        <p:spPr>
          <a:xfrm>
            <a:off y="3331002" x="4282916"/>
            <a:ext cy="2175767" cx="435555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69" name="Shape 69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Pascaline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1643580" x="435463"/>
            <a:ext cy="5029799" cx="32777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Built in 1804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"Programmabl</a:t>
            </a:r>
            <a:r>
              <a:rPr sz="2400" lang="en">
                <a:solidFill>
                  <a:srgbClr val="000000"/>
                </a:solidFill>
              </a:rPr>
              <a:t>e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changing cards in the machine - produced different patterns</a:t>
            </a:r>
          </a:p>
        </p:txBody>
      </p:sp>
      <p:sp>
        <p:nvSpPr>
          <p:cNvPr id="75" name="Shape 75"/>
          <p:cNvSpPr/>
          <p:nvPr/>
        </p:nvSpPr>
        <p:spPr>
          <a:xfrm>
            <a:off y="1645919" x="3634885"/>
            <a:ext cy="3501758" cx="498790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6" name="Shape 76"/>
          <p:cNvSpPr txBox="1"/>
          <p:nvPr/>
        </p:nvSpPr>
        <p:spPr>
          <a:xfrm>
            <a:off y="5349239" x="8001000"/>
            <a:ext cy="368700" cx="6924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1333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Source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Jacquard's loom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y="1643490" x="461992"/>
            <a:ext cy="4996200" cx="48032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used to calculate polynomial functions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idea was first conceived in 1786 by J.H.Müller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Properly designed by Charles Babbage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version in 1822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version between 1847 and 1849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Never really functional, since Babbage had lost the interest in this machine </a:t>
            </a:r>
          </a:p>
        </p:txBody>
      </p:sp>
      <p:sp>
        <p:nvSpPr>
          <p:cNvPr id="83" name="Shape 83"/>
          <p:cNvSpPr/>
          <p:nvPr/>
        </p:nvSpPr>
        <p:spPr>
          <a:xfrm>
            <a:off y="1661159" x="5334000"/>
            <a:ext cy="4423410" cx="33604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difference engine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1643350" x="449649"/>
            <a:ext cy="4919399" cx="46860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analytical engine was </a:t>
            </a:r>
            <a:b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more general - could in theory perform any calculation, not just useful for calculating tables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 many elements of a modern computer: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("mill")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store</a:t>
            </a:r>
          </a:p>
          <a:p>
            <a:pPr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branching</a:t>
            </a:r>
          </a:p>
          <a:p>
            <a:pPr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machine was not built while Babbage was alive</a:t>
            </a:r>
          </a:p>
        </p:txBody>
      </p:sp>
      <p:sp>
        <p:nvSpPr>
          <p:cNvPr id="90" name="Shape 90"/>
          <p:cNvSpPr/>
          <p:nvPr/>
        </p:nvSpPr>
        <p:spPr>
          <a:xfrm>
            <a:off y="1643355" x="5204580"/>
            <a:ext cy="2943092" cx="347843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1" name="Shape 91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analytical engine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