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>
        <p:scale>
          <a:sx n="100" d="100"/>
          <a:sy n="100" d="100"/>
        </p:scale>
        <p:origin x="2912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068-D067-A548-BFD4-E3FBDBDB443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B9B-8F9B-6B47-B6B1-0A7CC213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7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068-D067-A548-BFD4-E3FBDBDB443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B9B-8F9B-6B47-B6B1-0A7CC213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9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068-D067-A548-BFD4-E3FBDBDB443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B9B-8F9B-6B47-B6B1-0A7CC213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3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068-D067-A548-BFD4-E3FBDBDB443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B9B-8F9B-6B47-B6B1-0A7CC213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7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068-D067-A548-BFD4-E3FBDBDB443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B9B-8F9B-6B47-B6B1-0A7CC213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068-D067-A548-BFD4-E3FBDBDB443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B9B-8F9B-6B47-B6B1-0A7CC213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068-D067-A548-BFD4-E3FBDBDB443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B9B-8F9B-6B47-B6B1-0A7CC213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4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068-D067-A548-BFD4-E3FBDBDB443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B9B-8F9B-6B47-B6B1-0A7CC213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7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068-D067-A548-BFD4-E3FBDBDB443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B9B-8F9B-6B47-B6B1-0A7CC213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8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068-D067-A548-BFD4-E3FBDBDB443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B9B-8F9B-6B47-B6B1-0A7CC213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9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068-D067-A548-BFD4-E3FBDBDB443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B9B-8F9B-6B47-B6B1-0A7CC213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8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1E068-D067-A548-BFD4-E3FBDBDB443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80B9B-8F9B-6B47-B6B1-0A7CC213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1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E5C4D-C1C5-9C55-5D10-A6984D3A3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44" y="588935"/>
            <a:ext cx="6724856" cy="84930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846992-E614-3784-56E5-A8264E432FC3}"/>
              </a:ext>
            </a:extLst>
          </p:cNvPr>
          <p:cNvSpPr txBox="1"/>
          <p:nvPr/>
        </p:nvSpPr>
        <p:spPr>
          <a:xfrm>
            <a:off x="2018654" y="64621"/>
            <a:ext cx="282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Scaling to Millions of Users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ECE94-E71E-6476-FC1F-3067BC524B24}"/>
              </a:ext>
            </a:extLst>
          </p:cNvPr>
          <p:cNvSpPr txBox="1"/>
          <p:nvPr/>
        </p:nvSpPr>
        <p:spPr>
          <a:xfrm>
            <a:off x="-30997" y="537844"/>
            <a:ext cx="1611824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1000"/>
              </a:lnSpc>
            </a:pPr>
            <a:r>
              <a:rPr lang="en-US" sz="1100" i="1" dirty="0"/>
              <a:t>Domain name service –</a:t>
            </a:r>
          </a:p>
          <a:p>
            <a:pPr>
              <a:lnSpc>
                <a:spcPts val="1000"/>
              </a:lnSpc>
            </a:pPr>
            <a:r>
              <a:rPr lang="en-US" sz="1100" i="1" dirty="0"/>
              <a:t>converts </a:t>
            </a:r>
            <a:r>
              <a:rPr lang="en-US" sz="1100" i="1" dirty="0" err="1"/>
              <a:t>api.mysite.com</a:t>
            </a:r>
            <a:r>
              <a:rPr lang="en-US" sz="1100" i="1" dirty="0"/>
              <a:t> into </a:t>
            </a:r>
            <a:r>
              <a:rPr lang="en-US" sz="1100" b="1" i="1" dirty="0"/>
              <a:t>IP 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4D5AC-DE18-DCC3-A072-7CFD18C719FC}"/>
              </a:ext>
            </a:extLst>
          </p:cNvPr>
          <p:cNvSpPr txBox="1"/>
          <p:nvPr/>
        </p:nvSpPr>
        <p:spPr>
          <a:xfrm>
            <a:off x="0" y="2043193"/>
            <a:ext cx="1456841" cy="1071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US" sz="1050" b="1" i="1" dirty="0"/>
              <a:t>	WEB APP</a:t>
            </a:r>
          </a:p>
          <a:p>
            <a:pPr algn="r">
              <a:lnSpc>
                <a:spcPts val="1000"/>
              </a:lnSpc>
            </a:pPr>
            <a:r>
              <a:rPr lang="en-US" sz="1050" b="1" i="1" dirty="0"/>
              <a:t>Server-side</a:t>
            </a:r>
            <a:r>
              <a:rPr lang="en-US" sz="1050" i="1" dirty="0"/>
              <a:t> </a:t>
            </a:r>
            <a:r>
              <a:rPr lang="en-US" sz="1050" i="1" dirty="0" err="1"/>
              <a:t>langs</a:t>
            </a:r>
            <a:r>
              <a:rPr lang="en-US" sz="1050" i="1" dirty="0"/>
              <a:t> (Java, Python) for backend, storage, business logic + </a:t>
            </a:r>
            <a:r>
              <a:rPr lang="en-US" sz="1050" b="1" i="1" dirty="0"/>
              <a:t>client-side</a:t>
            </a:r>
            <a:r>
              <a:rPr lang="en-US" sz="1050" i="1" dirty="0"/>
              <a:t> </a:t>
            </a:r>
            <a:r>
              <a:rPr lang="en-US" sz="1050" i="1" dirty="0" err="1"/>
              <a:t>langs</a:t>
            </a:r>
            <a:r>
              <a:rPr lang="en-US" sz="1050" i="1" dirty="0"/>
              <a:t> (HTML and JavaScript) for 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BE61D1-A62B-797C-CF2E-1C9420144DB3}"/>
              </a:ext>
            </a:extLst>
          </p:cNvPr>
          <p:cNvSpPr txBox="1"/>
          <p:nvPr/>
        </p:nvSpPr>
        <p:spPr>
          <a:xfrm>
            <a:off x="4352441" y="2043193"/>
            <a:ext cx="1456841" cy="885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1000"/>
              </a:lnSpc>
            </a:pPr>
            <a:r>
              <a:rPr lang="en-US" sz="1050" b="1" i="1" dirty="0"/>
              <a:t>MOBILE APP</a:t>
            </a:r>
          </a:p>
          <a:p>
            <a:pPr>
              <a:lnSpc>
                <a:spcPts val="1000"/>
              </a:lnSpc>
            </a:pPr>
            <a:r>
              <a:rPr lang="en-US" sz="1050" i="1" dirty="0"/>
              <a:t>HTTP for communication, JSON – API response format for data transfer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6898F-A22F-640A-9E70-7548FE9E4324}"/>
              </a:ext>
            </a:extLst>
          </p:cNvPr>
          <p:cNvSpPr txBox="1"/>
          <p:nvPr/>
        </p:nvSpPr>
        <p:spPr>
          <a:xfrm rot="16200000">
            <a:off x="-1129928" y="4883334"/>
            <a:ext cx="2534126" cy="2066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sz="1050" i="1" dirty="0"/>
              <a:t>High availability, no single point of failure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CB0D2B-62A3-09ED-2DCF-C72031C88EEB}"/>
              </a:ext>
            </a:extLst>
          </p:cNvPr>
          <p:cNvCxnSpPr>
            <a:cxnSpLocks/>
          </p:cNvCxnSpPr>
          <p:nvPr/>
        </p:nvCxnSpPr>
        <p:spPr>
          <a:xfrm flipV="1">
            <a:off x="240457" y="4107051"/>
            <a:ext cx="797929" cy="852407"/>
          </a:xfrm>
          <a:prstGeom prst="straightConnector1">
            <a:avLst/>
          </a:prstGeom>
          <a:ln w="127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7ACD8F-DBAA-BC4F-362B-77D5C901A60B}"/>
              </a:ext>
            </a:extLst>
          </p:cNvPr>
          <p:cNvCxnSpPr>
            <a:cxnSpLocks/>
          </p:cNvCxnSpPr>
          <p:nvPr/>
        </p:nvCxnSpPr>
        <p:spPr>
          <a:xfrm>
            <a:off x="240457" y="5010549"/>
            <a:ext cx="534458" cy="584339"/>
          </a:xfrm>
          <a:prstGeom prst="straightConnector1">
            <a:avLst/>
          </a:prstGeom>
          <a:ln w="127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20F3F9-E9A8-3B9A-EC22-A463335CF151}"/>
              </a:ext>
            </a:extLst>
          </p:cNvPr>
          <p:cNvSpPr txBox="1"/>
          <p:nvPr/>
        </p:nvSpPr>
        <p:spPr>
          <a:xfrm>
            <a:off x="614768" y="7085309"/>
            <a:ext cx="1771973" cy="198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sz="1050" i="1" dirty="0"/>
              <a:t>DB replication and </a:t>
            </a:r>
            <a:r>
              <a:rPr lang="en-US" sz="1050" i="1" dirty="0" err="1"/>
              <a:t>sharding</a:t>
            </a:r>
            <a:endParaRPr lang="en-US" sz="105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6013FC-EDC2-CFC4-F733-238A44641B35}"/>
              </a:ext>
            </a:extLst>
          </p:cNvPr>
          <p:cNvSpPr txBox="1"/>
          <p:nvPr/>
        </p:nvSpPr>
        <p:spPr>
          <a:xfrm>
            <a:off x="2371243" y="6953858"/>
            <a:ext cx="1771973" cy="198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sz="1050" i="1" dirty="0"/>
              <a:t>Freq. used data in memory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424368-02F1-95CC-A161-2D1BAC2CFAE9}"/>
              </a:ext>
            </a:extLst>
          </p:cNvPr>
          <p:cNvSpPr txBox="1"/>
          <p:nvPr/>
        </p:nvSpPr>
        <p:spPr>
          <a:xfrm>
            <a:off x="4019230" y="6952852"/>
            <a:ext cx="1456842" cy="2773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sz="1050" i="1" dirty="0"/>
              <a:t>Doing tasks prescribed in messages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1C9CAE-5B8D-6C6C-01AD-175D7E8F7E16}"/>
              </a:ext>
            </a:extLst>
          </p:cNvPr>
          <p:cNvSpPr txBox="1"/>
          <p:nvPr/>
        </p:nvSpPr>
        <p:spPr>
          <a:xfrm>
            <a:off x="3706680" y="3438971"/>
            <a:ext cx="1660903" cy="2773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sz="1050" i="1" dirty="0"/>
              <a:t>Prescribe tasks to workers: crop resize, etc.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5FA103-C9B9-00E9-44CD-A28D5DDF371D}"/>
              </a:ext>
            </a:extLst>
          </p:cNvPr>
          <p:cNvSpPr txBox="1"/>
          <p:nvPr/>
        </p:nvSpPr>
        <p:spPr>
          <a:xfrm>
            <a:off x="5080860" y="381155"/>
            <a:ext cx="1777139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sz="1100" b="1" i="1" dirty="0"/>
              <a:t>Content delivery network </a:t>
            </a:r>
            <a:r>
              <a:rPr lang="en-US" sz="1100" i="1" dirty="0"/>
              <a:t>(CDN): geographically dispersed servers to deliver static content</a:t>
            </a:r>
            <a:endParaRPr lang="en-US" sz="1100" b="1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D718C6-0DE8-98E2-D8A6-1AD80C6FA856}"/>
              </a:ext>
            </a:extLst>
          </p:cNvPr>
          <p:cNvSpPr txBox="1"/>
          <p:nvPr/>
        </p:nvSpPr>
        <p:spPr>
          <a:xfrm>
            <a:off x="5259091" y="1679010"/>
            <a:ext cx="1611824" cy="3641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sz="1100" i="1" dirty="0"/>
              <a:t>Images, videos, CSS, JavaScript files, etc.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E55228-DF1B-CD23-DD3A-4F678FB57FAC}"/>
              </a:ext>
            </a:extLst>
          </p:cNvPr>
          <p:cNvSpPr txBox="1"/>
          <p:nvPr/>
        </p:nvSpPr>
        <p:spPr>
          <a:xfrm>
            <a:off x="1230234" y="3278679"/>
            <a:ext cx="803916" cy="2773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sz="1050" i="1" dirty="0" err="1"/>
              <a:t>Autoscale</a:t>
            </a:r>
            <a:endParaRPr lang="en-US" sz="1050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543D9-0D21-2B99-A5DE-7A353D9695E5}"/>
              </a:ext>
            </a:extLst>
          </p:cNvPr>
          <p:cNvSpPr txBox="1"/>
          <p:nvPr/>
        </p:nvSpPr>
        <p:spPr>
          <a:xfrm>
            <a:off x="5695627" y="4853727"/>
            <a:ext cx="1159557" cy="5843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sz="1050" i="1" dirty="0"/>
              <a:t>Client / session data to make web servers stateless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97F01E-931D-C59E-D291-4A6F9EFC0394}"/>
              </a:ext>
            </a:extLst>
          </p:cNvPr>
          <p:cNvSpPr txBox="1"/>
          <p:nvPr/>
        </p:nvSpPr>
        <p:spPr>
          <a:xfrm>
            <a:off x="2969060" y="2945391"/>
            <a:ext cx="2022899" cy="2773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1000"/>
              </a:lnSpc>
            </a:pPr>
            <a:r>
              <a:rPr lang="en-US" sz="1100" i="1" dirty="0"/>
              <a:t>Users are geo-(DNS)-routed  to closest data center (DC)</a:t>
            </a:r>
            <a:endParaRPr lang="en-US" sz="1100" b="1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E9778F-6E12-4A57-52D1-FB53B4ECC439}"/>
              </a:ext>
            </a:extLst>
          </p:cNvPr>
          <p:cNvCxnSpPr>
            <a:cxnSpLocks/>
          </p:cNvCxnSpPr>
          <p:nvPr/>
        </p:nvCxnSpPr>
        <p:spPr>
          <a:xfrm flipH="1">
            <a:off x="2386741" y="2904428"/>
            <a:ext cx="530093" cy="179659"/>
          </a:xfrm>
          <a:prstGeom prst="straightConnector1">
            <a:avLst/>
          </a:prstGeom>
          <a:ln w="127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78D6BBE-B873-74F5-7183-DB364EFBA446}"/>
              </a:ext>
            </a:extLst>
          </p:cNvPr>
          <p:cNvSpPr txBox="1"/>
          <p:nvPr/>
        </p:nvSpPr>
        <p:spPr>
          <a:xfrm>
            <a:off x="2014045" y="2997404"/>
            <a:ext cx="530094" cy="2453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1000"/>
              </a:lnSpc>
            </a:pPr>
            <a:r>
              <a:rPr lang="en-US" sz="1100" dirty="0"/>
              <a:t>DC2</a:t>
            </a:r>
            <a:endParaRPr 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C6D986-0F02-DF0C-02B7-67EEA57C7576}"/>
              </a:ext>
            </a:extLst>
          </p:cNvPr>
          <p:cNvSpPr txBox="1"/>
          <p:nvPr/>
        </p:nvSpPr>
        <p:spPr>
          <a:xfrm>
            <a:off x="2603776" y="3791558"/>
            <a:ext cx="1102904" cy="3353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sz="1050" i="1" dirty="0"/>
              <a:t>Decoupling more components for independent scaling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3ACF24-5EEC-AEA3-4D8E-B254C8A70394}"/>
              </a:ext>
            </a:extLst>
          </p:cNvPr>
          <p:cNvSpPr txBox="1"/>
          <p:nvPr/>
        </p:nvSpPr>
        <p:spPr>
          <a:xfrm>
            <a:off x="614768" y="7884761"/>
            <a:ext cx="1277434" cy="198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sz="1050" i="1" dirty="0"/>
              <a:t>Identifying errors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88C391-1ADF-4B09-CA8D-864689F96D25}"/>
              </a:ext>
            </a:extLst>
          </p:cNvPr>
          <p:cNvSpPr txBox="1"/>
          <p:nvPr/>
        </p:nvSpPr>
        <p:spPr>
          <a:xfrm>
            <a:off x="3967909" y="7830444"/>
            <a:ext cx="1277434" cy="198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1000"/>
              </a:lnSpc>
            </a:pPr>
            <a:r>
              <a:rPr lang="en-US" sz="1050" i="1" dirty="0"/>
              <a:t>Business insights, system health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B30EF1-559C-CD82-A452-45C1694AE128}"/>
              </a:ext>
            </a:extLst>
          </p:cNvPr>
          <p:cNvSpPr txBox="1"/>
          <p:nvPr/>
        </p:nvSpPr>
        <p:spPr>
          <a:xfrm>
            <a:off x="3997588" y="8351751"/>
            <a:ext cx="1277434" cy="198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1000"/>
              </a:lnSpc>
            </a:pPr>
            <a:r>
              <a:rPr lang="en-US" sz="1050" i="1" dirty="0"/>
              <a:t>Example: CI/CD</a:t>
            </a:r>
          </a:p>
        </p:txBody>
      </p:sp>
    </p:spTree>
    <p:extLst>
      <p:ext uri="{BB962C8B-B14F-4D97-AF65-F5344CB8AC3E}">
        <p14:creationId xmlns:p14="http://schemas.microsoft.com/office/powerpoint/2010/main" val="113241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7027</TotalTime>
  <Words>159</Words>
  <Application>Microsoft Macintosh PowerPoint</Application>
  <PresentationFormat>Letter Paper (8.5x11 in)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Nedilko</dc:creator>
  <cp:lastModifiedBy>Andrew Nedilko</cp:lastModifiedBy>
  <cp:revision>10</cp:revision>
  <cp:lastPrinted>2022-10-20T19:20:07Z</cp:lastPrinted>
  <dcterms:created xsi:type="dcterms:W3CDTF">2022-10-15T22:35:33Z</dcterms:created>
  <dcterms:modified xsi:type="dcterms:W3CDTF">2022-10-20T19:43:02Z</dcterms:modified>
</cp:coreProperties>
</file>