
<file path=[Content_Types].xml><?xml version="1.0" encoding="utf-8"?>
<Types xmlns="http://schemas.openxmlformats.org/package/2006/content-types">
  <Override PartName="/_rels/.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0.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 Id="rId3" Type="http://schemas.openxmlformats.org/officeDocument/2006/relationships/image" Target="../media/image15.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9.png"/><Relationship Id="rId3" Type="http://schemas.openxmlformats.org/officeDocument/2006/relationships/image" Target="../media/image20.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7"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8"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0"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1"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42" name="" descr=""/>
          <p:cNvPicPr/>
          <p:nvPr/>
        </p:nvPicPr>
        <p:blipFill>
          <a:blip r:embed="rId2"/>
          <a:stretch/>
        </p:blipFill>
        <p:spPr>
          <a:xfrm>
            <a:off x="3601800" y="1604520"/>
            <a:ext cx="4987080" cy="3977280"/>
          </a:xfrm>
          <a:prstGeom prst="rect">
            <a:avLst/>
          </a:prstGeom>
          <a:ln>
            <a:noFill/>
          </a:ln>
        </p:spPr>
      </p:pic>
      <p:pic>
        <p:nvPicPr>
          <p:cNvPr id="43" name="" descr=""/>
          <p:cNvPicPr/>
          <p:nvPr/>
        </p:nvPicPr>
        <p:blipFill>
          <a:blip r:embed="rId3"/>
          <a:stretch/>
        </p:blipFill>
        <p:spPr>
          <a:xfrm>
            <a:off x="3601800" y="1604520"/>
            <a:ext cx="498708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3"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5"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6"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0"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1"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3"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4"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85" name="" descr=""/>
          <p:cNvPicPr/>
          <p:nvPr/>
        </p:nvPicPr>
        <p:blipFill>
          <a:blip r:embed="rId2"/>
          <a:stretch/>
        </p:blipFill>
        <p:spPr>
          <a:xfrm>
            <a:off x="3601800" y="1604520"/>
            <a:ext cx="4987080" cy="3977280"/>
          </a:xfrm>
          <a:prstGeom prst="rect">
            <a:avLst/>
          </a:prstGeom>
          <a:ln>
            <a:noFill/>
          </a:ln>
        </p:spPr>
      </p:pic>
      <p:pic>
        <p:nvPicPr>
          <p:cNvPr id="86" name="" descr=""/>
          <p:cNvPicPr/>
          <p:nvPr/>
        </p:nvPicPr>
        <p:blipFill>
          <a:blip r:embed="rId3"/>
          <a:stretch/>
        </p:blipFill>
        <p:spPr>
          <a:xfrm>
            <a:off x="3601800" y="1604520"/>
            <a:ext cx="498708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7"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8"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0"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2"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6"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8"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9"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1"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2"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3"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4"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6"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7"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28" name="" descr=""/>
          <p:cNvPicPr/>
          <p:nvPr/>
        </p:nvPicPr>
        <p:blipFill>
          <a:blip r:embed="rId2"/>
          <a:stretch/>
        </p:blipFill>
        <p:spPr>
          <a:xfrm>
            <a:off x="3601800" y="1604520"/>
            <a:ext cx="4987080" cy="3977280"/>
          </a:xfrm>
          <a:prstGeom prst="rect">
            <a:avLst/>
          </a:prstGeom>
          <a:ln>
            <a:noFill/>
          </a:ln>
        </p:spPr>
      </p:pic>
      <p:pic>
        <p:nvPicPr>
          <p:cNvPr id="129" name="" descr=""/>
          <p:cNvPicPr/>
          <p:nvPr/>
        </p:nvPicPr>
        <p:blipFill>
          <a:blip r:embed="rId3"/>
          <a:stretch/>
        </p:blipFill>
        <p:spPr>
          <a:xfrm>
            <a:off x="3601800" y="1604520"/>
            <a:ext cx="498708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3"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5"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6"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0"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1"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2"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4"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5"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6"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9"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0"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2"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3"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5"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6"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7"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8"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0"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1"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72" name="" descr=""/>
          <p:cNvPicPr/>
          <p:nvPr/>
        </p:nvPicPr>
        <p:blipFill>
          <a:blip r:embed="rId2"/>
          <a:stretch/>
        </p:blipFill>
        <p:spPr>
          <a:xfrm>
            <a:off x="3601800" y="1604520"/>
            <a:ext cx="4987080" cy="3977280"/>
          </a:xfrm>
          <a:prstGeom prst="rect">
            <a:avLst/>
          </a:prstGeom>
          <a:ln>
            <a:noFill/>
          </a:ln>
        </p:spPr>
      </p:pic>
      <p:pic>
        <p:nvPicPr>
          <p:cNvPr id="173" name="" descr=""/>
          <p:cNvPicPr/>
          <p:nvPr/>
        </p:nvPicPr>
        <p:blipFill>
          <a:blip r:embed="rId3"/>
          <a:stretch/>
        </p:blipFill>
        <p:spPr>
          <a:xfrm>
            <a:off x="3601800" y="1604520"/>
            <a:ext cx="498708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07360" y="-144360"/>
            <a:ext cx="405000" cy="303480"/>
          </a:xfrm>
          <a:prstGeom prst="rect">
            <a:avLst/>
          </a:prstGeom>
          <a:noFill/>
          <a:ln>
            <a:noFill/>
          </a:ln>
        </p:spPr>
        <p:style>
          <a:lnRef idx="0"/>
          <a:fillRef idx="0"/>
          <a:effectRef idx="0"/>
          <a:fontRef idx="minor"/>
        </p:style>
      </p:sp>
      <p:sp>
        <p:nvSpPr>
          <p:cNvPr id="1" name="CustomShape 2"/>
          <p:cNvSpPr/>
          <p:nvPr/>
        </p:nvSpPr>
        <p:spPr>
          <a:xfrm>
            <a:off x="410760" y="7920"/>
            <a:ext cx="405000" cy="303480"/>
          </a:xfrm>
          <a:prstGeom prst="rect">
            <a:avLst/>
          </a:prstGeom>
          <a:noFill/>
          <a:ln>
            <a:noFill/>
          </a:ln>
        </p:spPr>
        <p:style>
          <a:lnRef idx="0"/>
          <a:fillRef idx="0"/>
          <a:effectRef idx="0"/>
          <a:fontRef idx="minor"/>
        </p:style>
      </p:sp>
      <p:sp>
        <p:nvSpPr>
          <p:cNvPr id="2" name="CustomShape 3"/>
          <p:cNvSpPr/>
          <p:nvPr/>
        </p:nvSpPr>
        <p:spPr>
          <a:xfrm>
            <a:off x="613800" y="160200"/>
            <a:ext cx="405000" cy="303480"/>
          </a:xfrm>
          <a:prstGeom prst="rect">
            <a:avLst/>
          </a:prstGeom>
          <a:noFill/>
          <a:ln>
            <a:noFill/>
          </a:ln>
        </p:spPr>
        <p:style>
          <a:lnRef idx="0"/>
          <a:fillRef idx="0"/>
          <a:effectRef idx="0"/>
          <a:fontRef idx="minor"/>
        </p:style>
      </p:sp>
      <p:pic>
        <p:nvPicPr>
          <p:cNvPr id="3" name="Picture 7" descr=""/>
          <p:cNvPicPr/>
          <p:nvPr/>
        </p:nvPicPr>
        <p:blipFill>
          <a:blip r:embed="rId2"/>
          <a:stretch/>
        </p:blipFill>
        <p:spPr>
          <a:xfrm>
            <a:off x="390240" y="6553080"/>
            <a:ext cx="2275200" cy="291960"/>
          </a:xfrm>
          <a:prstGeom prst="rect">
            <a:avLst/>
          </a:prstGeom>
          <a:ln>
            <a:noFill/>
          </a:ln>
        </p:spPr>
      </p:pic>
      <p:sp>
        <p:nvSpPr>
          <p:cNvPr id="4" name="CustomShape 4"/>
          <p:cNvSpPr/>
          <p:nvPr/>
        </p:nvSpPr>
        <p:spPr>
          <a:xfrm>
            <a:off x="817200" y="312840"/>
            <a:ext cx="405000" cy="303480"/>
          </a:xfrm>
          <a:prstGeom prst="rect">
            <a:avLst/>
          </a:prstGeom>
          <a:noFill/>
          <a:ln>
            <a:noFill/>
          </a:ln>
        </p:spPr>
        <p:style>
          <a:lnRef idx="0"/>
          <a:fillRef idx="0"/>
          <a:effectRef idx="0"/>
          <a:fontRef idx="minor"/>
        </p:style>
      </p:sp>
      <p:pic>
        <p:nvPicPr>
          <p:cNvPr id="5" name="Picture 15" descr=""/>
          <p:cNvPicPr/>
          <p:nvPr/>
        </p:nvPicPr>
        <p:blipFill>
          <a:blip r:embed="rId3"/>
          <a:stretch/>
        </p:blipFill>
        <p:spPr>
          <a:xfrm>
            <a:off x="4320" y="6564600"/>
            <a:ext cx="299160" cy="291960"/>
          </a:xfrm>
          <a:prstGeom prst="rect">
            <a:avLst/>
          </a:prstGeom>
          <a:ln>
            <a:noFill/>
          </a:ln>
        </p:spPr>
      </p:pic>
      <p:pic>
        <p:nvPicPr>
          <p:cNvPr id="6" name="Picture 4" descr=""/>
          <p:cNvPicPr/>
          <p:nvPr/>
        </p:nvPicPr>
        <p:blipFill>
          <a:blip r:embed="rId4"/>
          <a:stretch/>
        </p:blipFill>
        <p:spPr>
          <a:xfrm>
            <a:off x="2545560" y="6492240"/>
            <a:ext cx="1009080" cy="364320"/>
          </a:xfrm>
          <a:prstGeom prst="rect">
            <a:avLst/>
          </a:prstGeom>
          <a:ln>
            <a:noFill/>
          </a:ln>
        </p:spPr>
      </p:pic>
      <p:sp>
        <p:nvSpPr>
          <p:cNvPr id="7" name="CustomShape 5"/>
          <p:cNvSpPr/>
          <p:nvPr/>
        </p:nvSpPr>
        <p:spPr>
          <a:xfrm>
            <a:off x="3903120" y="6519600"/>
            <a:ext cx="5727600" cy="332640"/>
          </a:xfrm>
          <a:prstGeom prst="rect">
            <a:avLst/>
          </a:prstGeom>
          <a:noFill/>
          <a:ln>
            <a:noFill/>
          </a:ln>
        </p:spPr>
        <p:style>
          <a:lnRef idx="0"/>
          <a:fillRef idx="0"/>
          <a:effectRef idx="0"/>
          <a:fontRef idx="minor"/>
        </p:style>
        <p:txBody>
          <a:bodyPr wrap="none" lIns="90000" rIns="90000" tIns="45000" bIns="45000"/>
          <a:p>
            <a:pPr>
              <a:lnSpc>
                <a:spcPct val="100000"/>
              </a:lnSpc>
            </a:pPr>
            <a:r>
              <a:rPr b="0" i="1" lang="en-US" sz="1600" spc="-1" strike="noStrike">
                <a:solidFill>
                  <a:srgbClr val="000000"/>
                </a:solidFill>
                <a:uFill>
                  <a:solidFill>
                    <a:srgbClr val="ffffff"/>
                  </a:solidFill>
                </a:uFill>
                <a:latin typeface="Calibri"/>
                <a:ea typeface="DejaVu Sans"/>
              </a:rPr>
              <a:t>CS598DM Data Mining Capstone Seminar Presentation</a:t>
            </a:r>
            <a:endParaRPr b="0" lang="en-US" sz="1800" spc="-1" strike="noStrike">
              <a:solidFill>
                <a:srgbClr val="000000"/>
              </a:solidFill>
              <a:uFill>
                <a:solidFill>
                  <a:srgbClr val="ffffff"/>
                </a:solidFill>
              </a:uFill>
              <a:latin typeface="Arial"/>
            </a:endParaRPr>
          </a:p>
        </p:txBody>
      </p:sp>
      <p:sp>
        <p:nvSpPr>
          <p:cNvPr id="8" name="PlaceHolder 6"/>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9" name="PlaceHolder 7"/>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207360" y="-144360"/>
            <a:ext cx="405000" cy="303480"/>
          </a:xfrm>
          <a:prstGeom prst="rect">
            <a:avLst/>
          </a:prstGeom>
          <a:noFill/>
          <a:ln>
            <a:noFill/>
          </a:ln>
        </p:spPr>
        <p:style>
          <a:lnRef idx="0"/>
          <a:fillRef idx="0"/>
          <a:effectRef idx="0"/>
          <a:fontRef idx="minor"/>
        </p:style>
      </p:sp>
      <p:sp>
        <p:nvSpPr>
          <p:cNvPr id="45" name="CustomShape 2"/>
          <p:cNvSpPr/>
          <p:nvPr/>
        </p:nvSpPr>
        <p:spPr>
          <a:xfrm>
            <a:off x="410760" y="7920"/>
            <a:ext cx="405000" cy="303480"/>
          </a:xfrm>
          <a:prstGeom prst="rect">
            <a:avLst/>
          </a:prstGeom>
          <a:noFill/>
          <a:ln>
            <a:noFill/>
          </a:ln>
        </p:spPr>
        <p:style>
          <a:lnRef idx="0"/>
          <a:fillRef idx="0"/>
          <a:effectRef idx="0"/>
          <a:fontRef idx="minor"/>
        </p:style>
      </p:sp>
      <p:sp>
        <p:nvSpPr>
          <p:cNvPr id="46" name="CustomShape 3"/>
          <p:cNvSpPr/>
          <p:nvPr/>
        </p:nvSpPr>
        <p:spPr>
          <a:xfrm>
            <a:off x="613800" y="160200"/>
            <a:ext cx="405000" cy="303480"/>
          </a:xfrm>
          <a:prstGeom prst="rect">
            <a:avLst/>
          </a:prstGeom>
          <a:noFill/>
          <a:ln>
            <a:noFill/>
          </a:ln>
        </p:spPr>
        <p:style>
          <a:lnRef idx="0"/>
          <a:fillRef idx="0"/>
          <a:effectRef idx="0"/>
          <a:fontRef idx="minor"/>
        </p:style>
      </p:sp>
      <p:pic>
        <p:nvPicPr>
          <p:cNvPr id="47" name="Picture 7" descr=""/>
          <p:cNvPicPr/>
          <p:nvPr/>
        </p:nvPicPr>
        <p:blipFill>
          <a:blip r:embed="rId2"/>
          <a:stretch/>
        </p:blipFill>
        <p:spPr>
          <a:xfrm>
            <a:off x="390240" y="6553080"/>
            <a:ext cx="2275200" cy="291960"/>
          </a:xfrm>
          <a:prstGeom prst="rect">
            <a:avLst/>
          </a:prstGeom>
          <a:ln>
            <a:noFill/>
          </a:ln>
        </p:spPr>
      </p:pic>
      <p:sp>
        <p:nvSpPr>
          <p:cNvPr id="48" name="CustomShape 4"/>
          <p:cNvSpPr/>
          <p:nvPr/>
        </p:nvSpPr>
        <p:spPr>
          <a:xfrm>
            <a:off x="817200" y="312840"/>
            <a:ext cx="405000" cy="303480"/>
          </a:xfrm>
          <a:prstGeom prst="rect">
            <a:avLst/>
          </a:prstGeom>
          <a:noFill/>
          <a:ln>
            <a:noFill/>
          </a:ln>
        </p:spPr>
        <p:style>
          <a:lnRef idx="0"/>
          <a:fillRef idx="0"/>
          <a:effectRef idx="0"/>
          <a:fontRef idx="minor"/>
        </p:style>
      </p:sp>
      <p:pic>
        <p:nvPicPr>
          <p:cNvPr id="49" name="Picture 15" descr=""/>
          <p:cNvPicPr/>
          <p:nvPr/>
        </p:nvPicPr>
        <p:blipFill>
          <a:blip r:embed="rId3"/>
          <a:stretch/>
        </p:blipFill>
        <p:spPr>
          <a:xfrm>
            <a:off x="4320" y="6564600"/>
            <a:ext cx="299160" cy="291960"/>
          </a:xfrm>
          <a:prstGeom prst="rect">
            <a:avLst/>
          </a:prstGeom>
          <a:ln>
            <a:noFill/>
          </a:ln>
        </p:spPr>
      </p:pic>
      <p:pic>
        <p:nvPicPr>
          <p:cNvPr id="50" name="Picture 4" descr=""/>
          <p:cNvPicPr/>
          <p:nvPr/>
        </p:nvPicPr>
        <p:blipFill>
          <a:blip r:embed="rId4"/>
          <a:stretch/>
        </p:blipFill>
        <p:spPr>
          <a:xfrm>
            <a:off x="2545560" y="6492240"/>
            <a:ext cx="1009080" cy="364320"/>
          </a:xfrm>
          <a:prstGeom prst="rect">
            <a:avLst/>
          </a:prstGeom>
          <a:ln>
            <a:noFill/>
          </a:ln>
        </p:spPr>
      </p:pic>
      <p:sp>
        <p:nvSpPr>
          <p:cNvPr id="51" name="PlaceHolder 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52" name="PlaceHolder 6"/>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CustomShape 1"/>
          <p:cNvSpPr/>
          <p:nvPr/>
        </p:nvSpPr>
        <p:spPr>
          <a:xfrm>
            <a:off x="207360" y="-144360"/>
            <a:ext cx="405000" cy="303480"/>
          </a:xfrm>
          <a:prstGeom prst="rect">
            <a:avLst/>
          </a:prstGeom>
          <a:noFill/>
          <a:ln>
            <a:noFill/>
          </a:ln>
        </p:spPr>
        <p:style>
          <a:lnRef idx="0"/>
          <a:fillRef idx="0"/>
          <a:effectRef idx="0"/>
          <a:fontRef idx="minor"/>
        </p:style>
      </p:sp>
      <p:sp>
        <p:nvSpPr>
          <p:cNvPr id="88" name="CustomShape 2"/>
          <p:cNvSpPr/>
          <p:nvPr/>
        </p:nvSpPr>
        <p:spPr>
          <a:xfrm>
            <a:off x="410760" y="7920"/>
            <a:ext cx="405000" cy="303480"/>
          </a:xfrm>
          <a:prstGeom prst="rect">
            <a:avLst/>
          </a:prstGeom>
          <a:noFill/>
          <a:ln>
            <a:noFill/>
          </a:ln>
        </p:spPr>
        <p:style>
          <a:lnRef idx="0"/>
          <a:fillRef idx="0"/>
          <a:effectRef idx="0"/>
          <a:fontRef idx="minor"/>
        </p:style>
      </p:sp>
      <p:sp>
        <p:nvSpPr>
          <p:cNvPr id="89" name="CustomShape 3"/>
          <p:cNvSpPr/>
          <p:nvPr/>
        </p:nvSpPr>
        <p:spPr>
          <a:xfrm>
            <a:off x="613800" y="160200"/>
            <a:ext cx="405000" cy="303480"/>
          </a:xfrm>
          <a:prstGeom prst="rect">
            <a:avLst/>
          </a:prstGeom>
          <a:noFill/>
          <a:ln>
            <a:noFill/>
          </a:ln>
        </p:spPr>
        <p:style>
          <a:lnRef idx="0"/>
          <a:fillRef idx="0"/>
          <a:effectRef idx="0"/>
          <a:fontRef idx="minor"/>
        </p:style>
      </p:sp>
      <p:pic>
        <p:nvPicPr>
          <p:cNvPr id="90" name="Picture 7" descr=""/>
          <p:cNvPicPr/>
          <p:nvPr/>
        </p:nvPicPr>
        <p:blipFill>
          <a:blip r:embed="rId2"/>
          <a:stretch/>
        </p:blipFill>
        <p:spPr>
          <a:xfrm>
            <a:off x="390240" y="6553080"/>
            <a:ext cx="2275200" cy="291960"/>
          </a:xfrm>
          <a:prstGeom prst="rect">
            <a:avLst/>
          </a:prstGeom>
          <a:ln>
            <a:noFill/>
          </a:ln>
        </p:spPr>
      </p:pic>
      <p:sp>
        <p:nvSpPr>
          <p:cNvPr id="91" name="CustomShape 4"/>
          <p:cNvSpPr/>
          <p:nvPr/>
        </p:nvSpPr>
        <p:spPr>
          <a:xfrm>
            <a:off x="817200" y="312840"/>
            <a:ext cx="405000" cy="303480"/>
          </a:xfrm>
          <a:prstGeom prst="rect">
            <a:avLst/>
          </a:prstGeom>
          <a:noFill/>
          <a:ln>
            <a:noFill/>
          </a:ln>
        </p:spPr>
        <p:style>
          <a:lnRef idx="0"/>
          <a:fillRef idx="0"/>
          <a:effectRef idx="0"/>
          <a:fontRef idx="minor"/>
        </p:style>
      </p:sp>
      <p:pic>
        <p:nvPicPr>
          <p:cNvPr id="92" name="Picture 15" descr=""/>
          <p:cNvPicPr/>
          <p:nvPr/>
        </p:nvPicPr>
        <p:blipFill>
          <a:blip r:embed="rId3"/>
          <a:stretch/>
        </p:blipFill>
        <p:spPr>
          <a:xfrm>
            <a:off x="4320" y="6564600"/>
            <a:ext cx="299160" cy="291960"/>
          </a:xfrm>
          <a:prstGeom prst="rect">
            <a:avLst/>
          </a:prstGeom>
          <a:ln>
            <a:noFill/>
          </a:ln>
        </p:spPr>
      </p:pic>
      <p:pic>
        <p:nvPicPr>
          <p:cNvPr id="93" name="Picture 4" descr=""/>
          <p:cNvPicPr/>
          <p:nvPr/>
        </p:nvPicPr>
        <p:blipFill>
          <a:blip r:embed="rId4"/>
          <a:stretch/>
        </p:blipFill>
        <p:spPr>
          <a:xfrm>
            <a:off x="2545560" y="6492240"/>
            <a:ext cx="1009080" cy="364320"/>
          </a:xfrm>
          <a:prstGeom prst="rect">
            <a:avLst/>
          </a:prstGeom>
          <a:ln>
            <a:noFill/>
          </a:ln>
        </p:spPr>
      </p:pic>
      <p:sp>
        <p:nvSpPr>
          <p:cNvPr id="94" name="PlaceHolder 5"/>
          <p:cNvSpPr>
            <a:spLocks noGrp="1"/>
          </p:cNvSpPr>
          <p:nvPr>
            <p:ph type="title"/>
          </p:nvPr>
        </p:nvSpPr>
        <p:spPr>
          <a:xfrm>
            <a:off x="0" y="0"/>
            <a:ext cx="12190680" cy="9892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5" name="PlaceHolder 6"/>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0" name="CustomShape 1"/>
          <p:cNvSpPr/>
          <p:nvPr/>
        </p:nvSpPr>
        <p:spPr>
          <a:xfrm>
            <a:off x="207360" y="-144360"/>
            <a:ext cx="405000" cy="303480"/>
          </a:xfrm>
          <a:prstGeom prst="rect">
            <a:avLst/>
          </a:prstGeom>
          <a:noFill/>
          <a:ln>
            <a:noFill/>
          </a:ln>
        </p:spPr>
        <p:style>
          <a:lnRef idx="0"/>
          <a:fillRef idx="0"/>
          <a:effectRef idx="0"/>
          <a:fontRef idx="minor"/>
        </p:style>
      </p:sp>
      <p:sp>
        <p:nvSpPr>
          <p:cNvPr id="131" name="CustomShape 2"/>
          <p:cNvSpPr/>
          <p:nvPr/>
        </p:nvSpPr>
        <p:spPr>
          <a:xfrm>
            <a:off x="410760" y="7920"/>
            <a:ext cx="405000" cy="303480"/>
          </a:xfrm>
          <a:prstGeom prst="rect">
            <a:avLst/>
          </a:prstGeom>
          <a:noFill/>
          <a:ln>
            <a:noFill/>
          </a:ln>
        </p:spPr>
        <p:style>
          <a:lnRef idx="0"/>
          <a:fillRef idx="0"/>
          <a:effectRef idx="0"/>
          <a:fontRef idx="minor"/>
        </p:style>
      </p:sp>
      <p:sp>
        <p:nvSpPr>
          <p:cNvPr id="132" name="CustomShape 3"/>
          <p:cNvSpPr/>
          <p:nvPr/>
        </p:nvSpPr>
        <p:spPr>
          <a:xfrm>
            <a:off x="613800" y="160200"/>
            <a:ext cx="405000" cy="303480"/>
          </a:xfrm>
          <a:prstGeom prst="rect">
            <a:avLst/>
          </a:prstGeom>
          <a:noFill/>
          <a:ln>
            <a:noFill/>
          </a:ln>
        </p:spPr>
        <p:style>
          <a:lnRef idx="0"/>
          <a:fillRef idx="0"/>
          <a:effectRef idx="0"/>
          <a:fontRef idx="minor"/>
        </p:style>
      </p:sp>
      <p:pic>
        <p:nvPicPr>
          <p:cNvPr id="133" name="Picture 7" descr=""/>
          <p:cNvPicPr/>
          <p:nvPr/>
        </p:nvPicPr>
        <p:blipFill>
          <a:blip r:embed="rId2"/>
          <a:stretch/>
        </p:blipFill>
        <p:spPr>
          <a:xfrm>
            <a:off x="390240" y="6553080"/>
            <a:ext cx="2275200" cy="291960"/>
          </a:xfrm>
          <a:prstGeom prst="rect">
            <a:avLst/>
          </a:prstGeom>
          <a:ln>
            <a:noFill/>
          </a:ln>
        </p:spPr>
      </p:pic>
      <p:sp>
        <p:nvSpPr>
          <p:cNvPr id="134" name="CustomShape 4"/>
          <p:cNvSpPr/>
          <p:nvPr/>
        </p:nvSpPr>
        <p:spPr>
          <a:xfrm>
            <a:off x="817200" y="312840"/>
            <a:ext cx="405000" cy="303480"/>
          </a:xfrm>
          <a:prstGeom prst="rect">
            <a:avLst/>
          </a:prstGeom>
          <a:noFill/>
          <a:ln>
            <a:noFill/>
          </a:ln>
        </p:spPr>
        <p:style>
          <a:lnRef idx="0"/>
          <a:fillRef idx="0"/>
          <a:effectRef idx="0"/>
          <a:fontRef idx="minor"/>
        </p:style>
      </p:sp>
      <p:pic>
        <p:nvPicPr>
          <p:cNvPr id="135" name="Picture 15" descr=""/>
          <p:cNvPicPr/>
          <p:nvPr/>
        </p:nvPicPr>
        <p:blipFill>
          <a:blip r:embed="rId3"/>
          <a:stretch/>
        </p:blipFill>
        <p:spPr>
          <a:xfrm>
            <a:off x="4320" y="6564600"/>
            <a:ext cx="299160" cy="291960"/>
          </a:xfrm>
          <a:prstGeom prst="rect">
            <a:avLst/>
          </a:prstGeom>
          <a:ln>
            <a:noFill/>
          </a:ln>
        </p:spPr>
      </p:pic>
      <p:pic>
        <p:nvPicPr>
          <p:cNvPr id="136" name="Picture 4" descr=""/>
          <p:cNvPicPr/>
          <p:nvPr/>
        </p:nvPicPr>
        <p:blipFill>
          <a:blip r:embed="rId4"/>
          <a:stretch/>
        </p:blipFill>
        <p:spPr>
          <a:xfrm>
            <a:off x="2545560" y="6492240"/>
            <a:ext cx="1009080" cy="364320"/>
          </a:xfrm>
          <a:prstGeom prst="rect">
            <a:avLst/>
          </a:prstGeom>
          <a:ln>
            <a:noFill/>
          </a:ln>
        </p:spPr>
      </p:pic>
      <p:sp>
        <p:nvSpPr>
          <p:cNvPr id="137" name="PlaceHolder 5"/>
          <p:cNvSpPr>
            <a:spLocks noGrp="1"/>
          </p:cNvSpPr>
          <p:nvPr>
            <p:ph type="title"/>
          </p:nvPr>
        </p:nvSpPr>
        <p:spPr>
          <a:xfrm>
            <a:off x="0" y="0"/>
            <a:ext cx="12190680" cy="9892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8" name="PlaceHolder 6"/>
          <p:cNvSpPr>
            <a:spLocks noGrp="1"/>
          </p:cNvSpPr>
          <p:nvPr>
            <p:ph type="body"/>
          </p:nvPr>
        </p:nvSpPr>
        <p:spPr>
          <a:xfrm>
            <a:off x="609480" y="1346400"/>
            <a:ext cx="624960" cy="45244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139" name="PlaceHolder 7"/>
          <p:cNvSpPr>
            <a:spLocks noGrp="1"/>
          </p:cNvSpPr>
          <p:nvPr>
            <p:ph type="body"/>
          </p:nvPr>
        </p:nvSpPr>
        <p:spPr>
          <a:xfrm>
            <a:off x="1266480" y="1346400"/>
            <a:ext cx="624960" cy="45244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822960" y="1548000"/>
            <a:ext cx="1036188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c00000"/>
                </a:solidFill>
                <a:uFill>
                  <a:solidFill>
                    <a:srgbClr val="ffffff"/>
                  </a:solidFill>
                </a:uFill>
                <a:latin typeface="Calibri"/>
                <a:ea typeface="DejaVu Sans"/>
              </a:rPr>
              <a:t>Semantic expansion using word embedding clustering and</a:t>
            </a:r>
            <a:endParaRPr b="0" lang="en-US" sz="1800" spc="-1" strike="noStrike">
              <a:solidFill>
                <a:srgbClr val="000000"/>
              </a:solidFill>
              <a:uFill>
                <a:solidFill>
                  <a:srgbClr val="ffffff"/>
                </a:solidFill>
              </a:uFill>
              <a:latin typeface="Arial"/>
            </a:endParaRPr>
          </a:p>
          <a:p>
            <a:pPr algn="ctr">
              <a:lnSpc>
                <a:spcPct val="100000"/>
              </a:lnSpc>
            </a:pPr>
            <a:r>
              <a:rPr b="0" lang="en-US" sz="4400" spc="-1" strike="noStrike">
                <a:solidFill>
                  <a:srgbClr val="c00000"/>
                </a:solidFill>
                <a:uFill>
                  <a:solidFill>
                    <a:srgbClr val="ffffff"/>
                  </a:solidFill>
                </a:uFill>
                <a:latin typeface="Calibri"/>
                <a:ea typeface="DejaVu Sans"/>
              </a:rPr>
              <a:t>convolutional neural network for improving short text classification</a:t>
            </a:r>
            <a:endParaRPr b="0" lang="en-US" sz="1800" spc="-1" strike="noStrike">
              <a:solidFill>
                <a:srgbClr val="000000"/>
              </a:solidFill>
              <a:uFill>
                <a:solidFill>
                  <a:srgbClr val="ffffff"/>
                </a:solidFill>
              </a:uFill>
              <a:latin typeface="Arial"/>
            </a:endParaRPr>
          </a:p>
        </p:txBody>
      </p:sp>
      <p:sp>
        <p:nvSpPr>
          <p:cNvPr id="175" name="CustomShape 2"/>
          <p:cNvSpPr/>
          <p:nvPr/>
        </p:nvSpPr>
        <p:spPr>
          <a:xfrm>
            <a:off x="1828800" y="3931920"/>
            <a:ext cx="8533080" cy="17510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200" spc="-1" strike="noStrike">
                <a:solidFill>
                  <a:srgbClr val="000000"/>
                </a:solidFill>
                <a:uFill>
                  <a:solidFill>
                    <a:srgbClr val="ffffff"/>
                  </a:solidFill>
                </a:uFill>
                <a:latin typeface="Calibri"/>
                <a:ea typeface="DejaVu Sans"/>
              </a:rPr>
              <a:t>Presented by: Andrew Nedilko</a:t>
            </a:r>
            <a:endParaRPr b="0" lang="en-US" sz="1800" spc="-1" strike="noStrike">
              <a:solidFill>
                <a:srgbClr val="000000"/>
              </a:solidFill>
              <a:uFill>
                <a:solidFill>
                  <a:srgbClr val="ffffff"/>
                </a:solidFill>
              </a:uFill>
              <a:latin typeface="Arial"/>
            </a:endParaRPr>
          </a:p>
          <a:p>
            <a:pPr algn="ctr">
              <a:lnSpc>
                <a:spcPct val="100000"/>
              </a:lnSpc>
            </a:pPr>
            <a:r>
              <a:rPr b="0" lang="en-US" sz="3200" spc="-1" strike="noStrike">
                <a:solidFill>
                  <a:srgbClr val="000000"/>
                </a:solidFill>
                <a:uFill>
                  <a:solidFill>
                    <a:srgbClr val="ffffff"/>
                  </a:solidFill>
                </a:uFill>
                <a:latin typeface="Calibri"/>
                <a:ea typeface="DejaVu Sans"/>
              </a:rPr>
              <a:t>University of Illinois at Urbana-Champaign</a:t>
            </a:r>
            <a:endParaRPr b="0" lang="en-US" sz="1800" spc="-1" strike="noStrike">
              <a:solidFill>
                <a:srgbClr val="000000"/>
              </a:solidFill>
              <a:uFill>
                <a:solidFill>
                  <a:srgbClr val="ffffff"/>
                </a:solidFill>
              </a:u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274320" y="809280"/>
            <a:ext cx="11815920" cy="495144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Calibri"/>
                <a:ea typeface="DejaVu Sans"/>
              </a:rPr>
              <a:t>EXPANDED MATRICES = </a:t>
            </a:r>
            <a:r>
              <a:rPr b="1" lang="en-US" sz="2200" spc="-1" strike="noStrike">
                <a:solidFill>
                  <a:srgbClr val="000000"/>
                </a:solidFill>
                <a:uFill>
                  <a:solidFill>
                    <a:srgbClr val="ffffff"/>
                  </a:solidFill>
                </a:uFill>
                <a:latin typeface="Calibri"/>
                <a:ea typeface="DejaVu Sans"/>
              </a:rPr>
              <a:t>NEW DATA</a:t>
            </a:r>
            <a:r>
              <a:rPr b="0" lang="en-US" sz="2200" spc="-1" strike="noStrike">
                <a:solidFill>
                  <a:srgbClr val="000000"/>
                </a:solidFill>
                <a:uFill>
                  <a:solidFill>
                    <a:srgbClr val="ffffff"/>
                  </a:solidFill>
                </a:uFill>
                <a:latin typeface="Calibri"/>
                <a:ea typeface="DejaVu Sans"/>
              </a:rPr>
              <a:t> ADDED TO THE SHORT TEXT REPRESENTATION TO EXPAND IT AND IMPROVE CLASSIFICATION PERFORMANCE</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Calibri"/>
                <a:ea typeface="DejaVu Sans"/>
              </a:rPr>
              <a:t>The method proposed by the authors aims to introduce external knowledge by using high-quality pretrained word embeddings to obtain more contextual information for short texts in order to get better classification results (see Fig. 3)</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Calibri"/>
                <a:ea typeface="DejaVu Sans"/>
              </a:rPr>
              <a:t>First, a set of sentence-wide semantic units is discovered by using the inner product of the projected matrix and a special window matrix of varying width m.</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Calibri"/>
                <a:ea typeface="DejaVu Sans"/>
              </a:rPr>
              <a:t>Select only meaningful semantic units - each meaningful semantic unit is assumed to have at least one close embedding neighbor.</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Calibri"/>
                <a:ea typeface="DejaVu Sans"/>
              </a:rPr>
              <a:t>In the associated semantic cliques, find the restricted nearest word embeddings (NWE); restricted - because the distance to them should be smaller than a preset Euclidean distance.</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Calibri"/>
                <a:ea typeface="DejaVu Sans"/>
              </a:rPr>
              <a:t>Restricted NWEs for one value of the window matrix width constitute one expanded matrix (see Fig. 4)</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Calibri"/>
                <a:ea typeface="DejaVu Sans"/>
              </a:rPr>
              <a:t>Multiple expanded matrices can be computed in parallel by increasing the window matrices - this multi-scale contextual information is used to expand the input short text S MAKE TWO SLIDES, INSERT FIGURES 3 AND 4</a:t>
            </a:r>
            <a:endParaRPr b="0" lang="en-US" sz="1800" spc="-1" strike="noStrike">
              <a:solidFill>
                <a:srgbClr val="000000"/>
              </a:solidFill>
              <a:uFill>
                <a:solidFill>
                  <a:srgbClr val="ffffff"/>
                </a:solidFill>
              </a:uFill>
              <a:latin typeface="Arial"/>
            </a:endParaRPr>
          </a:p>
        </p:txBody>
      </p:sp>
      <p:sp>
        <p:nvSpPr>
          <p:cNvPr id="193" name="CustomShape 2"/>
          <p:cNvSpPr/>
          <p:nvPr/>
        </p:nvSpPr>
        <p:spPr>
          <a:xfrm>
            <a:off x="0" y="-182880"/>
            <a:ext cx="12190680" cy="989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c00000"/>
                </a:solidFill>
                <a:uFill>
                  <a:solidFill>
                    <a:srgbClr val="ffffff"/>
                  </a:solidFill>
                </a:uFill>
                <a:latin typeface="Calibri"/>
                <a:ea typeface="DejaVu Sans"/>
              </a:rPr>
              <a:t>Implementation: expanded matrices</a:t>
            </a:r>
            <a:endParaRPr b="0" lang="en-US" sz="18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254160" y="1143000"/>
            <a:ext cx="11682720" cy="495144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Calibri"/>
                <a:ea typeface="DejaVu Sans"/>
              </a:rPr>
              <a:t>Once the short text has been expanded, a convolutional layer is used to extract local features.</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Calibri"/>
                <a:ea typeface="DejaVu Sans"/>
              </a:rPr>
              <a:t>The projected matrix PM and expanded matrices EMs are fed into it in parallel.</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Calibri"/>
                <a:ea typeface="DejaVu Sans"/>
              </a:rPr>
              <a:t>Kernel matrices of weights k c R2xn with certain widths n are utilized to calculate the convolution with the input matrices (Fig. 3)</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Calibri"/>
                <a:ea typeface="DejaVu Sans"/>
              </a:rPr>
              <a:t>In order to obtain a feature map, the convolutional operation is defined as the inner product of the kernel matrices k with pair-wise rows of each input matrix denoted by X:</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Calibri"/>
                <a:ea typeface="DejaVu Sans"/>
              </a:rPr>
              <a:t>INSERT EQUATIONS 9 AND 10</a:t>
            </a:r>
            <a:endParaRPr b="0" lang="en-US" sz="1800" spc="-1" strike="noStrike">
              <a:solidFill>
                <a:srgbClr val="000000"/>
              </a:solidFill>
              <a:uFill>
                <a:solidFill>
                  <a:srgbClr val="ffffff"/>
                </a:solidFill>
              </a:uFill>
              <a:latin typeface="Arial"/>
            </a:endParaRPr>
          </a:p>
        </p:txBody>
      </p:sp>
      <p:sp>
        <p:nvSpPr>
          <p:cNvPr id="195" name="CustomShape 2"/>
          <p:cNvSpPr/>
          <p:nvPr/>
        </p:nvSpPr>
        <p:spPr>
          <a:xfrm>
            <a:off x="0" y="0"/>
            <a:ext cx="12190680" cy="989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c00000"/>
                </a:solidFill>
                <a:uFill>
                  <a:solidFill>
                    <a:srgbClr val="ffffff"/>
                  </a:solidFill>
                </a:uFill>
                <a:latin typeface="Calibri"/>
                <a:ea typeface="DejaVu Sans"/>
              </a:rPr>
              <a:t>Implementation: convolution layer</a:t>
            </a:r>
            <a:endParaRPr b="0" lang="en-US" sz="180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254160" y="1143000"/>
            <a:ext cx="11682720" cy="495144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Calibri"/>
                <a:ea typeface="DejaVu Sans"/>
              </a:rPr>
              <a:t>K-max pooling is used to obtain feature representations of input short texts</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Calibri"/>
                <a:ea typeface="DejaVu Sans"/>
              </a:rPr>
              <a:t>The feature map from the previous step is down-sampled to capture the most relevant global features of a fixed-length and enable the output features that can be adapted to various classifiers</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Calibri"/>
                <a:ea typeface="DejaVu Sans"/>
              </a:rPr>
              <a:t>A non-linear subsampling K-max pooling function returns a subsequence of K maximum values, where K is a hyper-parameter optimized during training</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Calibri"/>
                <a:ea typeface="DejaVu Sans"/>
              </a:rPr>
              <a:t>Then, a tangent function is applied to perform non-linear</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Calibri"/>
                <a:ea typeface="DejaVu Sans"/>
              </a:rPr>
              <a:t>and element-wise transformations</a:t>
            </a:r>
            <a:endParaRPr b="0" lang="en-US" sz="1800" spc="-1" strike="noStrike">
              <a:solidFill>
                <a:srgbClr val="000000"/>
              </a:solidFill>
              <a:uFill>
                <a:solidFill>
                  <a:srgbClr val="ffffff"/>
                </a:solidFill>
              </a:uFill>
              <a:latin typeface="Arial"/>
            </a:endParaRPr>
          </a:p>
        </p:txBody>
      </p:sp>
      <p:sp>
        <p:nvSpPr>
          <p:cNvPr id="197" name="CustomShape 2"/>
          <p:cNvSpPr/>
          <p:nvPr/>
        </p:nvSpPr>
        <p:spPr>
          <a:xfrm>
            <a:off x="0" y="0"/>
            <a:ext cx="12190680" cy="989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c00000"/>
                </a:solidFill>
                <a:uFill>
                  <a:solidFill>
                    <a:srgbClr val="ffffff"/>
                  </a:solidFill>
                </a:uFill>
                <a:latin typeface="Calibri"/>
                <a:ea typeface="DejaVu Sans"/>
              </a:rPr>
              <a:t>Implementation: K-max pooling</a:t>
            </a:r>
            <a:endParaRPr b="0" lang="en-US" sz="1800" spc="-1" strike="noStrike">
              <a:solidFill>
                <a:srgbClr val="000000"/>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254160" y="1143000"/>
            <a:ext cx="11682720" cy="495144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Calibri"/>
                <a:ea typeface="DejaVu Sans"/>
              </a:rPr>
              <a:t>Once the short text xi passes through the above sequence of layers, the following linear transformation is performed:</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Calibri"/>
                <a:ea typeface="DejaVu Sans"/>
              </a:rPr>
              <a:t>EQUATION 13</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Calibri"/>
                <a:ea typeface="DejaVu Sans"/>
              </a:rPr>
              <a:t>Where f^ are semantic representations and Wz are weights with which the output layer is fully connected</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Calibri"/>
                <a:ea typeface="DejaVu Sans"/>
              </a:rPr>
              <a:t>The resulting output vector contains possible scores for corresponding classes (its length equals the number of classes)</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Calibri"/>
                <a:ea typeface="DejaVu Sans"/>
              </a:rPr>
              <a:t>Then, the following softmax function is used to transform the score</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Calibri"/>
                <a:ea typeface="DejaVu Sans"/>
              </a:rPr>
              <a:t>vector into a probability distribution:</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Calibri"/>
                <a:ea typeface="DejaVu Sans"/>
              </a:rPr>
              <a:t>EQUATION 14</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Calibri"/>
                <a:ea typeface="DejaVu Sans"/>
              </a:rPr>
              <a:t>The class cj with maximum p(cj | xi, Wz) is selected as the predicted label for xi</a:t>
            </a:r>
            <a:endParaRPr b="0" lang="en-US" sz="1800" spc="-1" strike="noStrike">
              <a:solidFill>
                <a:srgbClr val="000000"/>
              </a:solidFill>
              <a:uFill>
                <a:solidFill>
                  <a:srgbClr val="ffffff"/>
                </a:solidFill>
              </a:uFill>
              <a:latin typeface="Arial"/>
            </a:endParaRPr>
          </a:p>
        </p:txBody>
      </p:sp>
      <p:sp>
        <p:nvSpPr>
          <p:cNvPr id="199" name="CustomShape 2"/>
          <p:cNvSpPr/>
          <p:nvPr/>
        </p:nvSpPr>
        <p:spPr>
          <a:xfrm>
            <a:off x="0" y="0"/>
            <a:ext cx="12190680" cy="989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c00000"/>
                </a:solidFill>
                <a:uFill>
                  <a:solidFill>
                    <a:srgbClr val="ffffff"/>
                  </a:solidFill>
                </a:uFill>
                <a:latin typeface="Calibri"/>
                <a:ea typeface="DejaVu Sans"/>
              </a:rPr>
              <a:t>Implementation: output layer</a:t>
            </a:r>
            <a:endParaRPr b="0" lang="en-US" sz="1800" spc="-1" strike="noStrike">
              <a:solidFill>
                <a:srgbClr val="000000"/>
              </a:solidFill>
              <a:uFill>
                <a:solidFill>
                  <a:srgbClr val="ffffff"/>
                </a:solidFill>
              </a:u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254160" y="1143000"/>
            <a:ext cx="11682720" cy="495144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Calibri"/>
                <a:ea typeface="DejaVu Sans"/>
              </a:rPr>
              <a:t>The network is trained with the aim to minimize the cross-entropy of the predicted distributions and the actual distributions for all samples</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Calibri"/>
                <a:ea typeface="DejaVu Sans"/>
              </a:rPr>
              <a:t>It is learned with mini-batches of samples by back-propagation</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Calibri"/>
                <a:ea typeface="DejaVu Sans"/>
              </a:rPr>
              <a:t>During training the</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Calibri"/>
                <a:ea typeface="DejaVu Sans"/>
              </a:rPr>
              <a:t>The set of parameters θ = {k, Wz} needs to be optimized in the process of training of the neural network, where k is the kernel weights from the convolutional layer and Wz is the connective weights from the output layer</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Calibri"/>
                <a:ea typeface="DejaVu Sans"/>
              </a:rPr>
              <a:t>The objective function is based on the cross-entropy loss function and an L2 regularization parameter that is introduced to prevent over-fitting</a:t>
            </a:r>
            <a:endParaRPr b="0" lang="en-US" sz="1800" spc="-1" strike="noStrike">
              <a:solidFill>
                <a:srgbClr val="000000"/>
              </a:solidFill>
              <a:uFill>
                <a:solidFill>
                  <a:srgbClr val="ffffff"/>
                </a:solidFill>
              </a:uFill>
              <a:latin typeface="Arial"/>
            </a:endParaRPr>
          </a:p>
        </p:txBody>
      </p:sp>
      <p:sp>
        <p:nvSpPr>
          <p:cNvPr id="201" name="CustomShape 2"/>
          <p:cNvSpPr/>
          <p:nvPr/>
        </p:nvSpPr>
        <p:spPr>
          <a:xfrm>
            <a:off x="0" y="0"/>
            <a:ext cx="12190680" cy="989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c00000"/>
                </a:solidFill>
                <a:uFill>
                  <a:solidFill>
                    <a:srgbClr val="ffffff"/>
                  </a:solidFill>
                </a:uFill>
                <a:latin typeface="Calibri"/>
                <a:ea typeface="DejaVu Sans"/>
              </a:rPr>
              <a:t>Implementation: network training</a:t>
            </a:r>
            <a:endParaRPr b="0" lang="en-US" sz="18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254160" y="1143000"/>
            <a:ext cx="11682720" cy="495144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Google Snippets: consists of 10,060 training snippets and 2280 test snippets from 8 categories, as shown in the table. On average, each snippet has 18.07 words.</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TREC: contains 6 different question types, including LOC., NUM., ENTY., and so on. The training dataset consists of 5452 labeled questions, and the test dataset consists of 500 questions</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The experiments were conducted with the lookup table initialized with three different pretrained word embeddings: Senna, Glove, and Word2Vec</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During the experiments, the words from the short texts that are not present in the corresponding pretrained vocabulary were simply discarded, since they are often low-frequency tokens</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Calibri"/>
                <a:ea typeface="DejaVu Sans"/>
              </a:rPr>
              <a:t>INSERT 3 TABLES (one here and 2 on the next standalone slide?)</a:t>
            </a:r>
            <a:endParaRPr b="0" lang="en-US" sz="1800" spc="-1" strike="noStrike">
              <a:solidFill>
                <a:srgbClr val="000000"/>
              </a:solidFill>
              <a:uFill>
                <a:solidFill>
                  <a:srgbClr val="ffffff"/>
                </a:solidFill>
              </a:uFill>
              <a:latin typeface="Arial"/>
            </a:endParaRPr>
          </a:p>
        </p:txBody>
      </p:sp>
      <p:sp>
        <p:nvSpPr>
          <p:cNvPr id="203" name="CustomShape 2"/>
          <p:cNvSpPr/>
          <p:nvPr/>
        </p:nvSpPr>
        <p:spPr>
          <a:xfrm>
            <a:off x="0" y="0"/>
            <a:ext cx="12190680" cy="989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c00000"/>
                </a:solidFill>
                <a:uFill>
                  <a:solidFill>
                    <a:srgbClr val="ffffff"/>
                  </a:solidFill>
                </a:uFill>
                <a:latin typeface="Calibri"/>
                <a:ea typeface="DejaVu Sans"/>
              </a:rPr>
              <a:t>Experiments: datasets</a:t>
            </a:r>
            <a:endParaRPr b="0" lang="en-US" sz="180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113040" y="1540800"/>
            <a:ext cx="4367520" cy="495144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INSERT TABLE 4</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Conclusion: as a whole, the proposed method CCNN achieves the best performance which validates its effectiveness.</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Future improvement can be obtained by supervised feature down-sampling, task-specific embeddings learning, and embedding affinity measurement in vector spaces</a:t>
            </a:r>
            <a:endParaRPr b="0" lang="en-US" sz="1800" spc="-1" strike="noStrike">
              <a:solidFill>
                <a:srgbClr val="000000"/>
              </a:solidFill>
              <a:uFill>
                <a:solidFill>
                  <a:srgbClr val="ffffff"/>
                </a:solidFill>
              </a:uFill>
              <a:latin typeface="Arial"/>
            </a:endParaRPr>
          </a:p>
        </p:txBody>
      </p:sp>
      <p:sp>
        <p:nvSpPr>
          <p:cNvPr id="205" name="CustomShape 2"/>
          <p:cNvSpPr/>
          <p:nvPr/>
        </p:nvSpPr>
        <p:spPr>
          <a:xfrm>
            <a:off x="-29160" y="199440"/>
            <a:ext cx="12190680" cy="989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c00000"/>
                </a:solidFill>
                <a:uFill>
                  <a:solidFill>
                    <a:srgbClr val="ffffff"/>
                  </a:solidFill>
                </a:uFill>
                <a:latin typeface="Calibri"/>
                <a:ea typeface="DejaVu Sans"/>
              </a:rPr>
              <a:t>Experiments: comparison with</a:t>
            </a:r>
            <a:endParaRPr b="0" lang="en-US" sz="1800" spc="-1" strike="noStrike">
              <a:solidFill>
                <a:srgbClr val="000000"/>
              </a:solidFill>
              <a:uFill>
                <a:solidFill>
                  <a:srgbClr val="ffffff"/>
                </a:solidFill>
              </a:uFill>
              <a:latin typeface="Arial"/>
            </a:endParaRPr>
          </a:p>
          <a:p>
            <a:pPr algn="ctr">
              <a:lnSpc>
                <a:spcPct val="100000"/>
              </a:lnSpc>
            </a:pPr>
            <a:r>
              <a:rPr b="0" lang="en-US" sz="4400" spc="-1" strike="noStrike">
                <a:solidFill>
                  <a:srgbClr val="c00000"/>
                </a:solidFill>
                <a:uFill>
                  <a:solidFill>
                    <a:srgbClr val="ffffff"/>
                  </a:solidFill>
                </a:uFill>
                <a:latin typeface="Calibri"/>
                <a:ea typeface="DejaVu Sans"/>
              </a:rPr>
              <a:t>state-of-the-art methods</a:t>
            </a:r>
            <a:endParaRPr b="0" lang="en-US" sz="1800" spc="-1" strike="noStrike">
              <a:solidFill>
                <a:srgbClr val="000000"/>
              </a:solidFill>
              <a:uFill>
                <a:solidFill>
                  <a:srgbClr val="ffffff"/>
                </a:solidFill>
              </a:u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254160" y="1143000"/>
            <a:ext cx="11682720" cy="495144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Calibri"/>
                <a:ea typeface="DejaVu Sans"/>
              </a:rPr>
              <a:t>This paper proposes a novel semantic hierarchy to model and classify short texts</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Calibri"/>
                <a:ea typeface="DejaVu Sans"/>
              </a:rPr>
              <a:t>A lookup table is initialized using pretrained words embeddings</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Calibri"/>
                <a:ea typeface="DejaVu Sans"/>
              </a:rPr>
              <a:t>This introduces additional knowledge and enables the estimation of word affinities by computing the Euclidean distance between vector representations.</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Calibri"/>
                <a:ea typeface="DejaVu Sans"/>
              </a:rPr>
              <a:t>Multi-scale semantic units are computed for short texts expansion.</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Calibri"/>
                <a:ea typeface="DejaVu Sans"/>
              </a:rPr>
              <a:t>Similar words are grouped together in the embedding spaces which helps learning algorithms to achieve better performance.</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Calibri"/>
                <a:ea typeface="DejaVu Sans"/>
              </a:rPr>
              <a:t>Experimental results on open benchmarks validated the effectiveness of the proposed method.</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Calibri"/>
                <a:ea typeface="DejaVu Sans"/>
              </a:rPr>
              <a:t>Possible future improvements have been mentioned on the previous slide</a:t>
            </a:r>
            <a:endParaRPr b="0" lang="en-US" sz="1800" spc="-1" strike="noStrike">
              <a:solidFill>
                <a:srgbClr val="000000"/>
              </a:solidFill>
              <a:uFill>
                <a:solidFill>
                  <a:srgbClr val="ffffff"/>
                </a:solidFill>
              </a:uFill>
              <a:latin typeface="Arial"/>
            </a:endParaRPr>
          </a:p>
        </p:txBody>
      </p:sp>
      <p:sp>
        <p:nvSpPr>
          <p:cNvPr id="207" name="CustomShape 2"/>
          <p:cNvSpPr/>
          <p:nvPr/>
        </p:nvSpPr>
        <p:spPr>
          <a:xfrm>
            <a:off x="0" y="0"/>
            <a:ext cx="12190680" cy="989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c00000"/>
                </a:solidFill>
                <a:uFill>
                  <a:solidFill>
                    <a:srgbClr val="ffffff"/>
                  </a:solidFill>
                </a:uFill>
                <a:latin typeface="Calibri"/>
                <a:ea typeface="DejaVu Sans"/>
              </a:rPr>
              <a:t>Summary</a:t>
            </a:r>
            <a:endParaRPr b="0" lang="en-US" sz="1800" spc="-1" strike="noStrike">
              <a:solidFill>
                <a:srgbClr val="000000"/>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254160" y="1143000"/>
            <a:ext cx="11682720" cy="495144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Font typeface="StarSymbol"/>
              <a:buAutoNum type="arabicParenR"/>
            </a:pPr>
            <a:r>
              <a:rPr b="0" lang="en-US" sz="2200" spc="-1" strike="noStrike">
                <a:solidFill>
                  <a:srgbClr val="000000"/>
                </a:solidFill>
                <a:uFill>
                  <a:solidFill>
                    <a:srgbClr val="ffffff"/>
                  </a:solidFill>
                </a:uFill>
                <a:latin typeface="Calibri"/>
                <a:ea typeface="DejaVu Sans"/>
              </a:rPr>
              <a:t> </a:t>
            </a:r>
            <a:r>
              <a:rPr b="0" lang="en-US" sz="2200" spc="-1" strike="noStrike">
                <a:solidFill>
                  <a:srgbClr val="000000"/>
                </a:solidFill>
                <a:uFill>
                  <a:solidFill>
                    <a:srgbClr val="ffffff"/>
                  </a:solidFill>
                </a:uFill>
                <a:latin typeface="Calibri"/>
                <a:ea typeface="DejaVu Sans"/>
              </a:rPr>
              <a:t>Convolutional neural networks offer significant flexibility and power based on their sophisticated architectures. Although the proposed CNN is well thought of, and the entire framework provides superior results compared to other state-of-the-art, I would still think about how the power of CNN can be utilized better to achieve the required objectives because the current CNN architecture seems to be somewhat simple</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Font typeface="StarSymbol"/>
              <a:buAutoNum type="arabicParenR"/>
            </a:pPr>
            <a:r>
              <a:rPr b="0" lang="en-US" sz="22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Font typeface="StarSymbol"/>
              <a:buAutoNum type="arabicParenR"/>
            </a:pPr>
            <a:r>
              <a:rPr b="0" lang="en-US" sz="2200" spc="-1" strike="noStrike">
                <a:solidFill>
                  <a:srgbClr val="000000"/>
                </a:solidFill>
                <a:uFill>
                  <a:solidFill>
                    <a:srgbClr val="ffffff"/>
                  </a:solidFill>
                </a:uFill>
                <a:latin typeface="Calibri"/>
                <a:ea typeface="DejaVu Sans"/>
              </a:rPr>
              <a:t> </a:t>
            </a:r>
            <a:r>
              <a:rPr b="0" lang="en-US" sz="2200" spc="-1" strike="noStrike">
                <a:solidFill>
                  <a:srgbClr val="000000"/>
                </a:solidFill>
                <a:uFill>
                  <a:solidFill>
                    <a:srgbClr val="ffffff"/>
                  </a:solidFill>
                </a:uFill>
                <a:latin typeface="Calibri"/>
                <a:ea typeface="DejaVu Sans"/>
              </a:rPr>
              <a:t>The paper does not mention anything about optimizing m = the window matrix width. Having a reasonable cutoff value may save some computing time when you know that any further increase of m will not provide a significant number of useful features</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Font typeface="StarSymbol"/>
              <a:buAutoNum type="arabicParenR"/>
            </a:pPr>
            <a:r>
              <a:rPr b="0" lang="en-US" sz="22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Font typeface="StarSymbol"/>
              <a:buAutoNum type="arabicParenR"/>
            </a:pPr>
            <a:r>
              <a:rPr b="0" lang="en-US" sz="2200" spc="-1" strike="noStrike">
                <a:solidFill>
                  <a:srgbClr val="000000"/>
                </a:solidFill>
                <a:uFill>
                  <a:solidFill>
                    <a:srgbClr val="ffffff"/>
                  </a:solidFill>
                </a:uFill>
                <a:latin typeface="Calibri"/>
                <a:ea typeface="DejaVu Sans"/>
              </a:rPr>
              <a:t> </a:t>
            </a:r>
            <a:r>
              <a:rPr b="0" lang="en-US" sz="2200" spc="-1" strike="noStrike">
                <a:solidFill>
                  <a:srgbClr val="000000"/>
                </a:solidFill>
                <a:uFill>
                  <a:solidFill>
                    <a:srgbClr val="ffffff"/>
                  </a:solidFill>
                </a:uFill>
                <a:latin typeface="Calibri"/>
                <a:ea typeface="DejaVu Sans"/>
              </a:rPr>
              <a:t>As the authors mentioned, learning task-specific embeddings may be an interesting way to improve the performance even further.</a:t>
            </a:r>
            <a:endParaRPr b="0" lang="en-US" sz="1800" spc="-1" strike="noStrike">
              <a:solidFill>
                <a:srgbClr val="000000"/>
              </a:solidFill>
              <a:uFill>
                <a:solidFill>
                  <a:srgbClr val="ffffff"/>
                </a:solidFill>
              </a:uFill>
              <a:latin typeface="Arial"/>
            </a:endParaRPr>
          </a:p>
        </p:txBody>
      </p:sp>
      <p:sp>
        <p:nvSpPr>
          <p:cNvPr id="209" name="CustomShape 2"/>
          <p:cNvSpPr/>
          <p:nvPr/>
        </p:nvSpPr>
        <p:spPr>
          <a:xfrm>
            <a:off x="0" y="0"/>
            <a:ext cx="12190680" cy="989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c00000"/>
                </a:solidFill>
                <a:uFill>
                  <a:solidFill>
                    <a:srgbClr val="ffffff"/>
                  </a:solidFill>
                </a:uFill>
                <a:latin typeface="Calibri"/>
                <a:ea typeface="DejaVu Sans"/>
              </a:rPr>
              <a:t>My opinion about the paper</a:t>
            </a:r>
            <a:endParaRPr b="0" lang="en-US" sz="18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295560" y="822960"/>
            <a:ext cx="11682720" cy="495144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[1] T. Mikolov, K. Chen, G. Corrado, J. Dean, Efficient estimation of word representations in vector space arxiv:hepth/1301.3781.</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[2] T. Mikolov, I. Sutskever, K. Chen, G.S. Corrado, J. Dean, Distributed representations of words and phrases and their compositionality, Adv. Neural Inf. Process. Syst. (2013) 3111–3119.</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[3] Q.V. Le, T. Mikolov, Distributed representations of sentences and documents, arxiv:hepth/1405.4053.</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[4] N. Kalchbrenner, E. Grefenstette, P. Blunsom, A convolutional neural network</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for modelling sentences, arxiv:hepth/1404.2188.</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[5] D. Zeng, K. Liu, S. Lai, G. Zhou, J. Zhao, Relation classification via convolutional deep neural network, in: Proceedings of the 25th International Conference on Computational Linguistics, 2014, pp. 2335–2344</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[6] R. Socher, A. Perelygin, J.Y. Wu, J. Chuang, C.D. Manning, A.Y. Ng, C. Potts, Recursive deep models for semantic compositionality over a sentiment tree-bank, in: Proceedings of the Conference on Empirical Methods in Natural Language Processing, vol. 1631, 2013, p. 1642.</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[7] S. Hochreiter, J. Schmidhuber, Long short-term memory, Neural Comput. 9 (8) (1997) 1735–1780.</a:t>
            </a:r>
            <a:endParaRPr b="0" lang="en-US" sz="1800" spc="-1" strike="noStrike">
              <a:solidFill>
                <a:srgbClr val="000000"/>
              </a:solidFill>
              <a:uFill>
                <a:solidFill>
                  <a:srgbClr val="ffffff"/>
                </a:solidFill>
              </a:uFill>
              <a:latin typeface="Arial"/>
            </a:endParaRPr>
          </a:p>
        </p:txBody>
      </p:sp>
      <p:sp>
        <p:nvSpPr>
          <p:cNvPr id="211" name="CustomShape 2"/>
          <p:cNvSpPr/>
          <p:nvPr/>
        </p:nvSpPr>
        <p:spPr>
          <a:xfrm>
            <a:off x="0" y="0"/>
            <a:ext cx="12190680" cy="989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c00000"/>
                </a:solidFill>
                <a:uFill>
                  <a:solidFill>
                    <a:srgbClr val="ffffff"/>
                  </a:solidFill>
                </a:uFill>
                <a:latin typeface="Calibri"/>
                <a:ea typeface="DejaVu Sans"/>
              </a:rPr>
              <a:t>Key References</a:t>
            </a:r>
            <a:endParaRPr b="0" lang="en-US"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254160" y="1143000"/>
            <a:ext cx="11682720" cy="495144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Calibri"/>
                <a:ea typeface="DejaVu Sans"/>
              </a:rPr>
              <a:t>Introduce semantic knowledge and expand short texts;</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Calibri"/>
                <a:ea typeface="DejaVu Sans"/>
              </a:rPr>
              <a:t>This is achieved by using word embeddings in the form of a model pre-trained over a large-scale external corpus;</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Calibri"/>
                <a:ea typeface="DejaVu Sans"/>
              </a:rPr>
              <a:t>The semantics of the original short texts which are being classified is preserved by integrating text understanding and vectorization into a joint framework </a:t>
            </a:r>
            <a:endParaRPr b="0" lang="en-US" sz="1800" spc="-1" strike="noStrike">
              <a:solidFill>
                <a:srgbClr val="000000"/>
              </a:solidFill>
              <a:uFill>
                <a:solidFill>
                  <a:srgbClr val="ffffff"/>
                </a:solidFill>
              </a:uFill>
              <a:latin typeface="Arial"/>
            </a:endParaRPr>
          </a:p>
        </p:txBody>
      </p:sp>
      <p:sp>
        <p:nvSpPr>
          <p:cNvPr id="177" name="CustomShape 2"/>
          <p:cNvSpPr/>
          <p:nvPr/>
        </p:nvSpPr>
        <p:spPr>
          <a:xfrm>
            <a:off x="0" y="0"/>
            <a:ext cx="12190680" cy="989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c00000"/>
                </a:solidFill>
                <a:uFill>
                  <a:solidFill>
                    <a:srgbClr val="ffffff"/>
                  </a:solidFill>
                </a:uFill>
                <a:latin typeface="Calibri"/>
                <a:ea typeface="DejaVu Sans"/>
              </a:rPr>
              <a:t>Motivation</a:t>
            </a:r>
            <a:endParaRPr b="0" lang="en-US" sz="1800" spc="-1" strike="noStrike">
              <a:solidFill>
                <a:srgbClr val="000000"/>
              </a:solidFill>
              <a:uFill>
                <a:solidFill>
                  <a:srgbClr val="ffffff"/>
                </a:solidFill>
              </a:uFill>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254160" y="1143000"/>
            <a:ext cx="11682720" cy="495144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Calibri"/>
                <a:ea typeface="DejaVu Sans"/>
              </a:rPr>
              <a:t>Follow the </a:t>
            </a:r>
            <a:r>
              <a:rPr b="1" lang="en-US" sz="2600" spc="-1" strike="noStrike">
                <a:solidFill>
                  <a:srgbClr val="000000"/>
                </a:solidFill>
                <a:uFill>
                  <a:solidFill>
                    <a:srgbClr val="ffffff"/>
                  </a:solidFill>
                </a:uFill>
                <a:latin typeface="Calibri"/>
                <a:ea typeface="DejaVu Sans"/>
              </a:rPr>
              <a:t>paper’s structure</a:t>
            </a:r>
            <a:r>
              <a:rPr b="0" lang="en-US" sz="26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Calibri"/>
                <a:ea typeface="DejaVu Sans"/>
              </a:rPr>
              <a:t> </a:t>
            </a:r>
            <a:r>
              <a:rPr b="0" lang="en-US" sz="2600" spc="-1" strike="noStrike">
                <a:solidFill>
                  <a:srgbClr val="000000"/>
                </a:solidFill>
                <a:uFill>
                  <a:solidFill>
                    <a:srgbClr val="ffffff"/>
                  </a:solidFill>
                </a:uFill>
                <a:latin typeface="Calibri"/>
                <a:ea typeface="DejaVu Sans"/>
              </a:rPr>
              <a:t>A relatively complete </a:t>
            </a:r>
            <a:r>
              <a:rPr b="1" lang="en-US" sz="2600" spc="-1" strike="noStrike">
                <a:solidFill>
                  <a:srgbClr val="000000"/>
                </a:solidFill>
                <a:uFill>
                  <a:solidFill>
                    <a:srgbClr val="ffffff"/>
                  </a:solidFill>
                </a:uFill>
                <a:latin typeface="Calibri"/>
                <a:ea typeface="DejaVu Sans"/>
              </a:rPr>
              <a:t>high-level</a:t>
            </a:r>
            <a:r>
              <a:rPr b="0" lang="en-US" sz="2600" spc="-1" strike="noStrike">
                <a:solidFill>
                  <a:srgbClr val="000000"/>
                </a:solidFill>
                <a:uFill>
                  <a:solidFill>
                    <a:srgbClr val="ffffff"/>
                  </a:solidFill>
                </a:uFill>
                <a:latin typeface="Calibri"/>
                <a:ea typeface="DejaVu Sans"/>
              </a:rPr>
              <a:t> intuitive </a:t>
            </a:r>
            <a:r>
              <a:rPr b="1" lang="en-US" sz="2600" spc="-1" strike="noStrike">
                <a:solidFill>
                  <a:srgbClr val="000000"/>
                </a:solidFill>
                <a:uFill>
                  <a:solidFill>
                    <a:srgbClr val="ffffff"/>
                  </a:solidFill>
                </a:uFill>
                <a:latin typeface="Calibri"/>
                <a:ea typeface="DejaVu Sans"/>
              </a:rPr>
              <a:t>coverage</a:t>
            </a:r>
            <a:r>
              <a:rPr b="0" lang="en-US" sz="2600" spc="-1" strike="noStrike">
                <a:solidFill>
                  <a:srgbClr val="000000"/>
                </a:solidFill>
                <a:uFill>
                  <a:solidFill>
                    <a:srgbClr val="ffffff"/>
                  </a:solidFill>
                </a:uFill>
                <a:latin typeface="Calibri"/>
                <a:ea typeface="DejaVu Sans"/>
              </a:rPr>
              <a:t> of main ideas and technical approaches + </a:t>
            </a:r>
            <a:r>
              <a:rPr b="1" lang="en-US" sz="2600" spc="-1" strike="noStrike">
                <a:solidFill>
                  <a:srgbClr val="000000"/>
                </a:solidFill>
                <a:uFill>
                  <a:solidFill>
                    <a:srgbClr val="ffffff"/>
                  </a:solidFill>
                </a:uFill>
                <a:latin typeface="Calibri"/>
                <a:ea typeface="DejaVu Sans"/>
              </a:rPr>
              <a:t>most interesting</a:t>
            </a:r>
            <a:r>
              <a:rPr b="0" lang="en-US" sz="2600" spc="-1" strike="noStrike">
                <a:solidFill>
                  <a:srgbClr val="000000"/>
                </a:solidFill>
                <a:uFill>
                  <a:solidFill>
                    <a:srgbClr val="ffffff"/>
                  </a:solidFill>
                </a:uFill>
                <a:latin typeface="Calibri"/>
                <a:ea typeface="DejaVu Sans"/>
              </a:rPr>
              <a:t> selective technical </a:t>
            </a:r>
            <a:r>
              <a:rPr b="1" lang="en-US" sz="2600" spc="-1" strike="noStrike">
                <a:solidFill>
                  <a:srgbClr val="000000"/>
                </a:solidFill>
                <a:uFill>
                  <a:solidFill>
                    <a:srgbClr val="ffffff"/>
                  </a:solidFill>
                </a:uFill>
                <a:latin typeface="Calibri"/>
                <a:ea typeface="DejaVu Sans"/>
              </a:rPr>
              <a:t>details</a:t>
            </a:r>
            <a:r>
              <a:rPr b="0" lang="en-US" sz="2600" spc="-1" strike="noStrike">
                <a:solidFill>
                  <a:srgbClr val="000000"/>
                </a:solidFill>
                <a:uFill>
                  <a:solidFill>
                    <a:srgbClr val="ffffff"/>
                  </a:solidFill>
                </a:uFill>
                <a:latin typeface="Calibri"/>
                <a:ea typeface="DejaVu Sans"/>
              </a:rPr>
              <a:t> (from your perspective) (not a lot)</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Calibri"/>
                <a:ea typeface="DejaVu Sans"/>
              </a:rPr>
              <a:t>Examples, </a:t>
            </a:r>
            <a:r>
              <a:rPr b="1" lang="en-US" sz="2600" spc="-1" strike="noStrike">
                <a:solidFill>
                  <a:srgbClr val="000000"/>
                </a:solidFill>
                <a:uFill>
                  <a:solidFill>
                    <a:srgbClr val="ffffff"/>
                  </a:solidFill>
                </a:uFill>
                <a:latin typeface="Calibri"/>
                <a:ea typeface="DejaVu Sans"/>
              </a:rPr>
              <a:t>illustrations</a:t>
            </a:r>
            <a:r>
              <a:rPr b="0" lang="en-US" sz="2600" spc="-1" strike="noStrike">
                <a:solidFill>
                  <a:srgbClr val="000000"/>
                </a:solidFill>
                <a:uFill>
                  <a:solidFill>
                    <a:srgbClr val="ffffff"/>
                  </a:solidFill>
                </a:uFill>
                <a:latin typeface="Calibri"/>
                <a:ea typeface="DejaVu Sans"/>
              </a:rPr>
              <a:t>, diagrams; avoid lots of small font on a slide</a:t>
            </a:r>
            <a:endParaRPr b="0" lang="en-US" sz="1800" spc="-1" strike="noStrike">
              <a:solidFill>
                <a:srgbClr val="000000"/>
              </a:solidFill>
              <a:uFill>
                <a:solidFill>
                  <a:srgbClr val="ffffff"/>
                </a:solidFill>
              </a:uFill>
              <a:latin typeface="Arial"/>
            </a:endParaRPr>
          </a:p>
        </p:txBody>
      </p:sp>
      <p:sp>
        <p:nvSpPr>
          <p:cNvPr id="213" name="CustomShape 2"/>
          <p:cNvSpPr/>
          <p:nvPr/>
        </p:nvSpPr>
        <p:spPr>
          <a:xfrm>
            <a:off x="0" y="0"/>
            <a:ext cx="12190680" cy="989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c00000"/>
                </a:solidFill>
                <a:uFill>
                  <a:solidFill>
                    <a:srgbClr val="ffffff"/>
                  </a:solidFill>
                </a:uFill>
                <a:latin typeface="Calibri"/>
                <a:ea typeface="DejaVu Sans"/>
              </a:rPr>
              <a:t>Guidelines</a:t>
            </a:r>
            <a:endParaRPr b="0" lang="en-US" sz="18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0" y="0"/>
            <a:ext cx="12190680" cy="989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c00000"/>
                </a:solidFill>
                <a:uFill>
                  <a:solidFill>
                    <a:srgbClr val="ffffff"/>
                  </a:solidFill>
                </a:uFill>
                <a:latin typeface="Calibri"/>
                <a:ea typeface="DejaVu Sans"/>
              </a:rPr>
              <a:t>Main tasks and objectives</a:t>
            </a:r>
            <a:endParaRPr b="0" lang="en-US" sz="1800" spc="-1" strike="noStrike">
              <a:solidFill>
                <a:srgbClr val="000000"/>
              </a:solidFill>
              <a:uFill>
                <a:solidFill>
                  <a:srgbClr val="ffffff"/>
                </a:solidFill>
              </a:uFill>
              <a:latin typeface="Arial"/>
            </a:endParaRPr>
          </a:p>
        </p:txBody>
      </p:sp>
      <p:sp>
        <p:nvSpPr>
          <p:cNvPr id="179" name="CustomShape 2"/>
          <p:cNvSpPr/>
          <p:nvPr/>
        </p:nvSpPr>
        <p:spPr>
          <a:xfrm>
            <a:off x="169200" y="990360"/>
            <a:ext cx="11682720" cy="5296320"/>
          </a:xfrm>
          <a:prstGeom prst="rect">
            <a:avLst/>
          </a:prstGeom>
          <a:noFill/>
          <a:ln>
            <a:noFill/>
          </a:ln>
        </p:spPr>
        <p:style>
          <a:lnRef idx="0"/>
          <a:fillRef idx="0"/>
          <a:effectRef idx="0"/>
          <a:fontRef idx="minor"/>
        </p:style>
        <p:txBody>
          <a:bodyPr lIns="90000" rIns="90000" tIns="45000" bIns="45000"/>
          <a:p>
            <a:pPr marL="343080" indent="-34164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The main problem/task being resolved in the paper is </a:t>
            </a:r>
            <a:r>
              <a:rPr b="1" lang="en-US" sz="2800" spc="-1" strike="noStrike">
                <a:solidFill>
                  <a:srgbClr val="000000"/>
                </a:solidFill>
                <a:uFill>
                  <a:solidFill>
                    <a:srgbClr val="ffffff"/>
                  </a:solidFill>
                </a:uFill>
                <a:latin typeface="Calibri"/>
                <a:ea typeface="DejaVu Sans"/>
              </a:rPr>
              <a:t>classification of short texts</a:t>
            </a:r>
            <a:r>
              <a:rPr b="0" lang="en-US" sz="2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a:p>
            <a:pPr lvl="1" marL="914760" indent="-4561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DejaVu Sans"/>
              </a:rPr>
              <a:t>micro-blogs</a:t>
            </a:r>
            <a:endParaRPr b="0" lang="en-US" sz="1800" spc="-1" strike="noStrike">
              <a:solidFill>
                <a:srgbClr val="000000"/>
              </a:solidFill>
              <a:uFill>
                <a:solidFill>
                  <a:srgbClr val="ffffff"/>
                </a:solidFill>
              </a:uFill>
              <a:latin typeface="Arial"/>
            </a:endParaRPr>
          </a:p>
          <a:p>
            <a:pPr lvl="1" marL="914760" indent="-4561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DejaVu Sans"/>
              </a:rPr>
              <a:t>product reviews (including the Yelp dataset used for our Capstone class!)</a:t>
            </a:r>
            <a:endParaRPr b="0" lang="en-US" sz="1800" spc="-1" strike="noStrike">
              <a:solidFill>
                <a:srgbClr val="000000"/>
              </a:solidFill>
              <a:uFill>
                <a:solidFill>
                  <a:srgbClr val="ffffff"/>
                </a:solidFill>
              </a:uFill>
              <a:latin typeface="Arial"/>
            </a:endParaRPr>
          </a:p>
          <a:p>
            <a:pPr lvl="1" marL="914760" indent="-4561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DejaVu Sans"/>
              </a:rPr>
              <a:t>search snippets</a:t>
            </a:r>
            <a:endParaRPr b="0" lang="en-US" sz="1800" spc="-1" strike="noStrike">
              <a:solidFill>
                <a:srgbClr val="000000"/>
              </a:solidFill>
              <a:uFill>
                <a:solidFill>
                  <a:srgbClr val="ffffff"/>
                </a:solidFill>
              </a:uFill>
              <a:latin typeface="Arial"/>
            </a:endParaRPr>
          </a:p>
          <a:p>
            <a:pPr lvl="1" marL="914760" indent="-4561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DejaVu Sans"/>
              </a:rPr>
              <a:t>short messages</a:t>
            </a:r>
            <a:endParaRPr b="0" lang="en-US" sz="1800" spc="-1" strike="noStrike">
              <a:solidFill>
                <a:srgbClr val="000000"/>
              </a:solidFill>
              <a:uFill>
                <a:solidFill>
                  <a:srgbClr val="ffffff"/>
                </a:solidFill>
              </a:uFill>
              <a:latin typeface="Arial"/>
            </a:endParaRPr>
          </a:p>
          <a:p>
            <a:pPr marL="343080" indent="-34164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This is important because, as we all have realized during this class, it enables </a:t>
            </a:r>
            <a:r>
              <a:rPr b="1" lang="en-US" sz="2800" spc="-1" strike="noStrike">
                <a:solidFill>
                  <a:srgbClr val="000000"/>
                </a:solidFill>
                <a:uFill>
                  <a:solidFill>
                    <a:srgbClr val="ffffff"/>
                  </a:solidFill>
                </a:uFill>
                <a:latin typeface="Calibri"/>
                <a:ea typeface="DejaVu Sans"/>
              </a:rPr>
              <a:t>intelligent information retrieval</a:t>
            </a:r>
            <a:r>
              <a:rPr b="0" lang="en-US" sz="2800" spc="-1" strike="noStrike">
                <a:solidFill>
                  <a:srgbClr val="000000"/>
                </a:solidFill>
                <a:uFill>
                  <a:solidFill>
                    <a:srgbClr val="ffffff"/>
                  </a:solidFill>
                </a:uFill>
                <a:latin typeface="Calibri"/>
                <a:ea typeface="DejaVu Sans"/>
              </a:rPr>
              <a:t> including intent understanding, development of question answering systems, etc.</a:t>
            </a:r>
            <a:endParaRPr b="0" lang="en-US" sz="1800" spc="-1" strike="noStrike">
              <a:solidFill>
                <a:srgbClr val="000000"/>
              </a:solidFill>
              <a:uFill>
                <a:solidFill>
                  <a:srgbClr val="ffffff"/>
                </a:solidFill>
              </a:uFill>
              <a:latin typeface="Arial"/>
            </a:endParaRPr>
          </a:p>
          <a:p>
            <a:pPr lvl="1" marL="914760" indent="-4561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DejaVu Sans"/>
              </a:rPr>
              <a:t>This is difficult (=interesting) since we deal with the </a:t>
            </a:r>
            <a:r>
              <a:rPr b="1" lang="en-US" sz="2400" spc="-1" strike="noStrike" u="sng">
                <a:solidFill>
                  <a:srgbClr val="000000"/>
                </a:solidFill>
                <a:uFill>
                  <a:solidFill>
                    <a:srgbClr val="ffffff"/>
                  </a:solidFill>
                </a:uFill>
                <a:latin typeface="Calibri"/>
                <a:ea typeface="DejaVu Sans"/>
              </a:rPr>
              <a:t>data sparsity</a:t>
            </a:r>
            <a:r>
              <a:rPr b="0" lang="en-US" sz="2400" spc="-1" strike="noStrike">
                <a:solidFill>
                  <a:srgbClr val="000000"/>
                </a:solidFill>
                <a:uFill>
                  <a:solidFill>
                    <a:srgbClr val="ffffff"/>
                  </a:solidFill>
                </a:uFill>
                <a:latin typeface="Calibri"/>
                <a:ea typeface="DejaVu Sans"/>
              </a:rPr>
              <a:t> problem - short texts do not have sufficient contextual information</a:t>
            </a:r>
            <a:endParaRPr b="0" lang="en-US" sz="1800" spc="-1" strike="noStrike">
              <a:solidFill>
                <a:srgbClr val="000000"/>
              </a:solidFill>
              <a:uFill>
                <a:solidFill>
                  <a:srgbClr val="ffffff"/>
                </a:solidFill>
              </a:uFill>
              <a:latin typeface="Arial"/>
            </a:endParaRPr>
          </a:p>
          <a:p>
            <a:pPr lvl="1" marL="914760" indent="-4561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DejaVu Sans"/>
              </a:rPr>
              <a:t>Bag-of-words (</a:t>
            </a:r>
            <a:r>
              <a:rPr b="1" lang="en-US" sz="2400" spc="-1" strike="noStrike">
                <a:solidFill>
                  <a:srgbClr val="000000"/>
                </a:solidFill>
                <a:uFill>
                  <a:solidFill>
                    <a:srgbClr val="ffffff"/>
                  </a:solidFill>
                </a:uFill>
                <a:latin typeface="Calibri"/>
                <a:ea typeface="DejaVu Sans"/>
              </a:rPr>
              <a:t>BoW) models cannot be applied directly </a:t>
            </a:r>
            <a:r>
              <a:rPr b="0" lang="en-US" sz="2400" spc="-1" strike="noStrike">
                <a:solidFill>
                  <a:srgbClr val="000000"/>
                </a:solidFill>
                <a:uFill>
                  <a:solidFill>
                    <a:srgbClr val="ffffff"/>
                  </a:solidFill>
                </a:uFill>
                <a:latin typeface="Calibri"/>
                <a:ea typeface="DejaVu Sans"/>
              </a:rPr>
              <a:t>because they ignore the order and semantic ties between words</a:t>
            </a:r>
            <a:endParaRPr b="0" lang="en-US" sz="18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0" y="0"/>
            <a:ext cx="12190680" cy="989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c00000"/>
                </a:solidFill>
                <a:uFill>
                  <a:solidFill>
                    <a:srgbClr val="ffffff"/>
                  </a:solidFill>
                </a:uFill>
                <a:latin typeface="Calibri"/>
                <a:ea typeface="DejaVu Sans"/>
              </a:rPr>
              <a:t>Basic idea and contributions</a:t>
            </a:r>
            <a:endParaRPr b="0" lang="en-US" sz="1800" spc="-1" strike="noStrike">
              <a:solidFill>
                <a:srgbClr val="000000"/>
              </a:solidFill>
              <a:uFill>
                <a:solidFill>
                  <a:srgbClr val="ffffff"/>
                </a:solidFill>
              </a:uFill>
              <a:latin typeface="Arial"/>
            </a:endParaRPr>
          </a:p>
        </p:txBody>
      </p:sp>
      <p:sp>
        <p:nvSpPr>
          <p:cNvPr id="181" name="CustomShape 2"/>
          <p:cNvSpPr/>
          <p:nvPr/>
        </p:nvSpPr>
        <p:spPr>
          <a:xfrm>
            <a:off x="131760" y="990360"/>
            <a:ext cx="11682720" cy="4951440"/>
          </a:xfrm>
          <a:prstGeom prst="rect">
            <a:avLst/>
          </a:prstGeom>
          <a:noFill/>
          <a:ln>
            <a:noFill/>
          </a:ln>
        </p:spPr>
        <p:style>
          <a:lnRef idx="0"/>
          <a:fillRef idx="0"/>
          <a:effectRef idx="0"/>
          <a:fontRef idx="minor"/>
        </p:style>
        <p:txBody>
          <a:bodyPr lIns="90000" rIns="90000" tIns="45000" bIns="45000"/>
          <a:p>
            <a:pPr marL="343080" indent="-341640">
              <a:lnSpc>
                <a:spcPct val="100000"/>
              </a:lnSpc>
              <a:buClr>
                <a:srgbClr val="000000"/>
              </a:buClr>
              <a:buFont typeface="Arial"/>
              <a:buChar char="•"/>
            </a:pPr>
            <a:r>
              <a:rPr b="0" lang="en-US" sz="2600" spc="-1" strike="noStrike">
                <a:solidFill>
                  <a:srgbClr val="000000"/>
                </a:solidFill>
                <a:uFill>
                  <a:solidFill>
                    <a:srgbClr val="ffffff"/>
                  </a:solidFill>
                </a:uFill>
                <a:latin typeface="Calibri"/>
                <a:ea typeface="DejaVu Sans"/>
              </a:rPr>
              <a:t>To overcome the data sparcity weakness, the authors propose a unified framework which expands short texts by using word embedding clustering and CNN.</a:t>
            </a:r>
            <a:endParaRPr b="0" lang="en-US" sz="1800" spc="-1" strike="noStrike">
              <a:solidFill>
                <a:srgbClr val="000000"/>
              </a:solidFill>
              <a:uFill>
                <a:solidFill>
                  <a:srgbClr val="ffffff"/>
                </a:solidFill>
              </a:uFill>
              <a:latin typeface="Arial"/>
            </a:endParaRPr>
          </a:p>
          <a:p>
            <a:pPr marL="343080" indent="-341640">
              <a:lnSpc>
                <a:spcPct val="100000"/>
              </a:lnSpc>
              <a:buClr>
                <a:srgbClr val="000000"/>
              </a:buClr>
              <a:buFont typeface="Arial"/>
              <a:buChar char="•"/>
            </a:pPr>
            <a:r>
              <a:rPr b="0" lang="en-US" sz="2600" spc="-1" strike="noStrike">
                <a:solidFill>
                  <a:srgbClr val="000000"/>
                </a:solidFill>
                <a:uFill>
                  <a:solidFill>
                    <a:srgbClr val="ffffff"/>
                  </a:solidFill>
                </a:uFill>
                <a:latin typeface="Calibri"/>
                <a:ea typeface="DejaVu Sans"/>
              </a:rPr>
              <a:t>Summary of main contributions of the article:</a:t>
            </a:r>
            <a:endParaRPr b="0" lang="en-US" sz="1800" spc="-1" strike="noStrike">
              <a:solidFill>
                <a:srgbClr val="000000"/>
              </a:solidFill>
              <a:uFill>
                <a:solidFill>
                  <a:srgbClr val="ffffff"/>
                </a:solidFill>
              </a:uFill>
              <a:latin typeface="Arial"/>
            </a:endParaRPr>
          </a:p>
          <a:p>
            <a:pPr lvl="1" marL="914760" indent="-456120">
              <a:lnSpc>
                <a:spcPct val="100000"/>
              </a:lnSpc>
              <a:buClr>
                <a:srgbClr val="000000"/>
              </a:buClr>
              <a:buFont typeface="Wingdings" charset="2"/>
              <a:buChar char=""/>
            </a:pPr>
            <a:r>
              <a:rPr b="0" lang="en-US" sz="2200" spc="-1" strike="noStrike">
                <a:solidFill>
                  <a:srgbClr val="000000"/>
                </a:solidFill>
                <a:uFill>
                  <a:solidFill>
                    <a:srgbClr val="ffffff"/>
                  </a:solidFill>
                </a:uFill>
                <a:latin typeface="Calibri"/>
                <a:ea typeface="DejaVu Sans"/>
              </a:rPr>
              <a:t>Via fast clustering based on density peaks, discover </a:t>
            </a:r>
            <a:r>
              <a:rPr b="1" lang="en-US" sz="2200" spc="-1" strike="noStrike">
                <a:solidFill>
                  <a:srgbClr val="000000"/>
                </a:solidFill>
                <a:uFill>
                  <a:solidFill>
                    <a:srgbClr val="ffffff"/>
                  </a:solidFill>
                </a:uFill>
                <a:latin typeface="Calibri"/>
                <a:ea typeface="DejaVu Sans"/>
              </a:rPr>
              <a:t>semantic cliques</a:t>
            </a:r>
            <a:r>
              <a:rPr b="0" lang="en-US" sz="2200" spc="-1" strike="noStrike">
                <a:solidFill>
                  <a:srgbClr val="000000"/>
                </a:solidFill>
                <a:uFill>
                  <a:solidFill>
                    <a:srgbClr val="ffffff"/>
                  </a:solidFill>
                </a:uFill>
                <a:latin typeface="Calibri"/>
                <a:ea typeface="DejaVu Sans"/>
              </a:rPr>
              <a:t> which are then used for supervised learning to extract fine-tuned semantics</a:t>
            </a:r>
            <a:endParaRPr b="0" lang="en-US" sz="1800" spc="-1" strike="noStrike">
              <a:solidFill>
                <a:srgbClr val="000000"/>
              </a:solidFill>
              <a:uFill>
                <a:solidFill>
                  <a:srgbClr val="ffffff"/>
                </a:solidFill>
              </a:uFill>
              <a:latin typeface="Arial"/>
            </a:endParaRPr>
          </a:p>
          <a:p>
            <a:pPr lvl="1" marL="914760" indent="-456120">
              <a:lnSpc>
                <a:spcPct val="100000"/>
              </a:lnSpc>
              <a:buClr>
                <a:srgbClr val="000000"/>
              </a:buClr>
              <a:buFont typeface="Wingdings" charset="2"/>
              <a:buChar char=""/>
            </a:pPr>
            <a:r>
              <a:rPr b="0" lang="en-US" sz="2200" spc="-1" strike="noStrike">
                <a:solidFill>
                  <a:srgbClr val="000000"/>
                </a:solidFill>
                <a:uFill>
                  <a:solidFill>
                    <a:srgbClr val="ffffff"/>
                  </a:solidFill>
                </a:uFill>
                <a:latin typeface="Calibri"/>
                <a:ea typeface="DejaVu Sans"/>
              </a:rPr>
              <a:t>Define </a:t>
            </a:r>
            <a:r>
              <a:rPr b="1" lang="en-US" sz="2200" spc="-1" strike="noStrike">
                <a:solidFill>
                  <a:srgbClr val="000000"/>
                </a:solidFill>
                <a:uFill>
                  <a:solidFill>
                    <a:srgbClr val="ffffff"/>
                  </a:solidFill>
                </a:uFill>
                <a:latin typeface="Calibri"/>
                <a:ea typeface="DejaVu Sans"/>
              </a:rPr>
              <a:t>multi-scale semantic units</a:t>
            </a:r>
            <a:r>
              <a:rPr b="0" lang="en-US" sz="2200" spc="-1" strike="noStrike">
                <a:solidFill>
                  <a:srgbClr val="000000"/>
                </a:solidFill>
                <a:uFill>
                  <a:solidFill>
                    <a:srgbClr val="ffffff"/>
                  </a:solidFill>
                </a:uFill>
                <a:latin typeface="Calibri"/>
                <a:ea typeface="DejaVu Sans"/>
              </a:rPr>
              <a:t> (the main novelty of this work) and compute their representations by using a one-dimensional convolution-like operation (using word embeddings from context)</a:t>
            </a:r>
            <a:endParaRPr b="0" lang="en-US" sz="1800" spc="-1" strike="noStrike">
              <a:solidFill>
                <a:srgbClr val="000000"/>
              </a:solidFill>
              <a:uFill>
                <a:solidFill>
                  <a:srgbClr val="ffffff"/>
                </a:solidFill>
              </a:uFill>
              <a:latin typeface="Arial"/>
            </a:endParaRPr>
          </a:p>
          <a:p>
            <a:pPr lvl="1" marL="914760" indent="-456120">
              <a:lnSpc>
                <a:spcPct val="100000"/>
              </a:lnSpc>
              <a:buClr>
                <a:srgbClr val="000000"/>
              </a:buClr>
              <a:buFont typeface="Wingdings" charset="2"/>
              <a:buChar char=""/>
            </a:pPr>
            <a:r>
              <a:rPr b="0" lang="en-US" sz="2200" spc="-1" strike="noStrike">
                <a:solidFill>
                  <a:srgbClr val="000000"/>
                </a:solidFill>
                <a:uFill>
                  <a:solidFill>
                    <a:srgbClr val="ffffff"/>
                  </a:solidFill>
                </a:uFill>
                <a:latin typeface="Calibri"/>
                <a:ea typeface="DejaVu Sans"/>
              </a:rPr>
              <a:t>Select the restricted </a:t>
            </a:r>
            <a:r>
              <a:rPr b="1" lang="en-US" sz="2200" spc="-1" strike="noStrike">
                <a:solidFill>
                  <a:srgbClr val="000000"/>
                </a:solidFill>
                <a:uFill>
                  <a:solidFill>
                    <a:srgbClr val="ffffff"/>
                  </a:solidFill>
                </a:uFill>
                <a:latin typeface="Calibri"/>
                <a:ea typeface="DejaVu Sans"/>
              </a:rPr>
              <a:t>nearest word embeddings (NWEs)</a:t>
            </a:r>
            <a:r>
              <a:rPr b="0" lang="en-US" sz="2200" spc="-1" strike="noStrike">
                <a:solidFill>
                  <a:srgbClr val="000000"/>
                </a:solidFill>
                <a:uFill>
                  <a:solidFill>
                    <a:srgbClr val="ffffff"/>
                  </a:solidFill>
                </a:uFill>
                <a:latin typeface="Calibri"/>
                <a:ea typeface="DejaVu Sans"/>
              </a:rPr>
              <a:t> in embedding spaces and construct </a:t>
            </a:r>
            <a:r>
              <a:rPr b="1" lang="en-US" sz="2200" spc="-1" strike="noStrike">
                <a:solidFill>
                  <a:srgbClr val="000000"/>
                </a:solidFill>
                <a:uFill>
                  <a:solidFill>
                    <a:srgbClr val="ffffff"/>
                  </a:solidFill>
                </a:uFill>
                <a:latin typeface="Calibri"/>
                <a:ea typeface="DejaVu Sans"/>
              </a:rPr>
              <a:t>expanded matrices</a:t>
            </a:r>
            <a:endParaRPr b="0" lang="en-US" sz="1800" spc="-1" strike="noStrike">
              <a:solidFill>
                <a:srgbClr val="000000"/>
              </a:solidFill>
              <a:uFill>
                <a:solidFill>
                  <a:srgbClr val="ffffff"/>
                </a:solidFill>
              </a:uFill>
              <a:latin typeface="Arial"/>
            </a:endParaRPr>
          </a:p>
          <a:p>
            <a:pPr lvl="1" marL="914760" indent="-456120">
              <a:lnSpc>
                <a:spcPct val="100000"/>
              </a:lnSpc>
              <a:buClr>
                <a:srgbClr val="000000"/>
              </a:buClr>
              <a:buFont typeface="Wingdings" charset="2"/>
              <a:buChar char=""/>
            </a:pPr>
            <a:r>
              <a:rPr b="0" lang="en-US" sz="2200" spc="-1" strike="noStrike">
                <a:solidFill>
                  <a:srgbClr val="000000"/>
                </a:solidFill>
                <a:uFill>
                  <a:solidFill>
                    <a:srgbClr val="ffffff"/>
                  </a:solidFill>
                </a:uFill>
                <a:latin typeface="Calibri"/>
                <a:ea typeface="DejaVu Sans"/>
              </a:rPr>
              <a:t>Feed the projected matrix combined with the expanded matrices into a </a:t>
            </a:r>
            <a:r>
              <a:rPr b="1" lang="en-US" sz="2200" spc="-1" strike="noStrike">
                <a:solidFill>
                  <a:srgbClr val="000000"/>
                </a:solidFill>
                <a:uFill>
                  <a:solidFill>
                    <a:srgbClr val="ffffff"/>
                  </a:solidFill>
                </a:uFill>
                <a:latin typeface="Calibri"/>
                <a:ea typeface="DejaVu Sans"/>
              </a:rPr>
              <a:t>CNN</a:t>
            </a:r>
            <a:r>
              <a:rPr b="0" lang="en-US" sz="2200" spc="-1" strike="noStrike">
                <a:solidFill>
                  <a:srgbClr val="000000"/>
                </a:solidFill>
                <a:uFill>
                  <a:solidFill>
                    <a:srgbClr val="ffffff"/>
                  </a:solidFill>
                </a:uFill>
                <a:latin typeface="Calibri"/>
                <a:ea typeface="DejaVu Sans"/>
              </a:rPr>
              <a:t> in parallel to extract high-level features and receive classifier output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214560" y="868680"/>
            <a:ext cx="11774160" cy="495144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Many popular solutions have been proposed for the data sparcity problem. The most recent neural network language models include</a:t>
            </a:r>
            <a:r>
              <a:rPr b="1" lang="en-US" sz="20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a:p>
            <a:pPr marL="228600">
              <a:lnSpc>
                <a:spcPct val="100000"/>
              </a:lnSpc>
              <a:buClr>
                <a:srgbClr val="000000"/>
              </a:buClr>
              <a:buSzPct val="45000"/>
              <a:buFont typeface="Wingdings" charset="2"/>
              <a:buChar char=""/>
            </a:pPr>
            <a:r>
              <a:rPr b="1" lang="en-US" sz="1800" spc="-1" strike="noStrike">
                <a:solidFill>
                  <a:srgbClr val="000000"/>
                </a:solidFill>
                <a:uFill>
                  <a:solidFill>
                    <a:srgbClr val="ffffff"/>
                  </a:solidFill>
                </a:uFill>
                <a:latin typeface="Calibri"/>
                <a:ea typeface="DejaVu Sans"/>
              </a:rPr>
              <a:t>Skip-gram model</a:t>
            </a:r>
            <a:r>
              <a:rPr b="0" lang="en-US" sz="1800" spc="-1" strike="noStrike">
                <a:solidFill>
                  <a:srgbClr val="000000"/>
                </a:solidFill>
                <a:uFill>
                  <a:solidFill>
                    <a:srgbClr val="ffffff"/>
                  </a:solidFill>
                </a:uFill>
                <a:latin typeface="Calibri"/>
                <a:ea typeface="DejaVu Sans"/>
              </a:rPr>
              <a:t> - efficiently learns high-quality word embeddings from large-scale unstructured text data [1, 2]</a:t>
            </a:r>
            <a:endParaRPr b="0" lang="en-US" sz="1800" spc="-1" strike="noStrike">
              <a:solidFill>
                <a:srgbClr val="000000"/>
              </a:solidFill>
              <a:uFill>
                <a:solidFill>
                  <a:srgbClr val="ffffff"/>
                </a:solidFill>
              </a:uFill>
              <a:latin typeface="Arial"/>
            </a:endParaRPr>
          </a:p>
          <a:p>
            <a:pPr marL="228600">
              <a:lnSpc>
                <a:spcPct val="100000"/>
              </a:lnSpc>
              <a:buClr>
                <a:srgbClr val="000000"/>
              </a:buClr>
              <a:buSzPct val="45000"/>
              <a:buFont typeface="Wingdings" charset="2"/>
              <a:buChar char=""/>
            </a:pPr>
            <a:r>
              <a:rPr b="1" lang="en-US" sz="1800" spc="-1" strike="noStrike">
                <a:solidFill>
                  <a:srgbClr val="000000"/>
                </a:solidFill>
                <a:uFill>
                  <a:solidFill>
                    <a:srgbClr val="ffffff"/>
                  </a:solidFill>
                </a:uFill>
                <a:latin typeface="Calibri"/>
                <a:ea typeface="DejaVu Sans"/>
              </a:rPr>
              <a:t>Paragraph vector model</a:t>
            </a:r>
            <a:r>
              <a:rPr b="0" lang="en-US" sz="1800" spc="-1" strike="noStrike">
                <a:solidFill>
                  <a:srgbClr val="000000"/>
                </a:solidFill>
                <a:uFill>
                  <a:solidFill>
                    <a:srgbClr val="ffffff"/>
                  </a:solidFill>
                </a:uFill>
                <a:latin typeface="Calibri"/>
                <a:ea typeface="DejaVu Sans"/>
              </a:rPr>
              <a:t> - learns fixed-size features for documents with variable length [3]</a:t>
            </a:r>
            <a:endParaRPr b="0" lang="en-US" sz="1800" spc="-1" strike="noStrike">
              <a:solidFill>
                <a:srgbClr val="000000"/>
              </a:solidFill>
              <a:uFill>
                <a:solidFill>
                  <a:srgbClr val="ffffff"/>
                </a:solidFill>
              </a:uFill>
              <a:latin typeface="Arial"/>
            </a:endParaRPr>
          </a:p>
          <a:p>
            <a:pPr marL="228600">
              <a:lnSpc>
                <a:spcPct val="100000"/>
              </a:lnSpc>
              <a:buClr>
                <a:srgbClr val="000000"/>
              </a:buClr>
              <a:buSzPct val="45000"/>
              <a:buFont typeface="Wingdings" charset="2"/>
              <a:buChar char=""/>
            </a:pPr>
            <a:r>
              <a:rPr b="1" lang="en-US" sz="1800" spc="-1" strike="noStrike">
                <a:solidFill>
                  <a:srgbClr val="000000"/>
                </a:solidFill>
                <a:uFill>
                  <a:solidFill>
                    <a:srgbClr val="ffffff"/>
                  </a:solidFill>
                </a:uFill>
                <a:latin typeface="Calibri"/>
                <a:ea typeface="DejaVu Sans"/>
              </a:rPr>
              <a:t>Dynamic convolutional neural network</a:t>
            </a:r>
            <a:r>
              <a:rPr b="0" lang="en-US" sz="1800" spc="-1" strike="noStrike">
                <a:solidFill>
                  <a:srgbClr val="000000"/>
                </a:solidFill>
                <a:uFill>
                  <a:solidFill>
                    <a:srgbClr val="ffffff"/>
                  </a:solidFill>
                </a:uFill>
                <a:latin typeface="Calibri"/>
                <a:ea typeface="DejaVu Sans"/>
              </a:rPr>
              <a:t> (DCNN)  - used for modeling sentences, most related to this article [4]</a:t>
            </a:r>
            <a:endParaRPr b="0" lang="en-US" sz="1800" spc="-1" strike="noStrike">
              <a:solidFill>
                <a:srgbClr val="000000"/>
              </a:solidFill>
              <a:uFill>
                <a:solidFill>
                  <a:srgbClr val="ffffff"/>
                </a:solidFill>
              </a:uFill>
              <a:latin typeface="Arial"/>
            </a:endParaRPr>
          </a:p>
          <a:p>
            <a:pPr marL="228600">
              <a:lnSpc>
                <a:spcPct val="100000"/>
              </a:lnSpc>
              <a:buClr>
                <a:srgbClr val="000000"/>
              </a:buClr>
              <a:buSzPct val="45000"/>
              <a:buFont typeface="Wingdings" charset="2"/>
              <a:buChar char=""/>
            </a:pPr>
            <a:r>
              <a:rPr b="1" lang="en-US" sz="1800" spc="-1" strike="noStrike">
                <a:solidFill>
                  <a:srgbClr val="000000"/>
                </a:solidFill>
                <a:uFill>
                  <a:solidFill>
                    <a:srgbClr val="ffffff"/>
                  </a:solidFill>
                </a:uFill>
                <a:latin typeface="Calibri"/>
                <a:ea typeface="DejaVu Sans"/>
              </a:rPr>
              <a:t>Deep convolutional neural network</a:t>
            </a:r>
            <a:r>
              <a:rPr b="0" lang="en-US" sz="1800" spc="-1" strike="noStrike">
                <a:solidFill>
                  <a:srgbClr val="000000"/>
                </a:solidFill>
                <a:uFill>
                  <a:solidFill>
                    <a:srgbClr val="ffffff"/>
                  </a:solidFill>
                </a:uFill>
                <a:latin typeface="Calibri"/>
                <a:ea typeface="DejaVu Sans"/>
              </a:rPr>
              <a:t> (DNN) - extracts lexical and sentence level features, used for relation classification [5]</a:t>
            </a:r>
            <a:endParaRPr b="0" lang="en-US" sz="1800" spc="-1" strike="noStrike">
              <a:solidFill>
                <a:srgbClr val="000000"/>
              </a:solidFill>
              <a:uFill>
                <a:solidFill>
                  <a:srgbClr val="ffffff"/>
                </a:solidFill>
              </a:uFill>
              <a:latin typeface="Arial"/>
            </a:endParaRPr>
          </a:p>
          <a:p>
            <a:pPr marL="228600">
              <a:lnSpc>
                <a:spcPct val="100000"/>
              </a:lnSpc>
              <a:buClr>
                <a:srgbClr val="000000"/>
              </a:buClr>
              <a:buSzPct val="45000"/>
              <a:buFont typeface="Wingdings" charset="2"/>
              <a:buChar char=""/>
            </a:pPr>
            <a:r>
              <a:rPr b="1" lang="en-US" sz="1800" spc="-1" strike="noStrike">
                <a:solidFill>
                  <a:srgbClr val="000000"/>
                </a:solidFill>
                <a:uFill>
                  <a:solidFill>
                    <a:srgbClr val="ffffff"/>
                  </a:solidFill>
                </a:uFill>
                <a:latin typeface="Calibri"/>
                <a:ea typeface="DejaVu Sans"/>
              </a:rPr>
              <a:t>Recursive neural network</a:t>
            </a:r>
            <a:r>
              <a:rPr b="0" lang="en-US" sz="1800" spc="-1" strike="noStrike">
                <a:solidFill>
                  <a:srgbClr val="000000"/>
                </a:solidFill>
                <a:uFill>
                  <a:solidFill>
                    <a:srgbClr val="ffffff"/>
                  </a:solidFill>
                </a:uFill>
                <a:latin typeface="Calibri"/>
                <a:ea typeface="DejaVu Sans"/>
              </a:rPr>
              <a:t> (RNN) - effective in sentiment prediction [6]</a:t>
            </a:r>
            <a:endParaRPr b="0" lang="en-US" sz="1800" spc="-1" strike="noStrike">
              <a:solidFill>
                <a:srgbClr val="000000"/>
              </a:solidFill>
              <a:uFill>
                <a:solidFill>
                  <a:srgbClr val="ffffff"/>
                </a:solidFill>
              </a:uFill>
              <a:latin typeface="Arial"/>
            </a:endParaRPr>
          </a:p>
          <a:p>
            <a:pPr marL="228600">
              <a:lnSpc>
                <a:spcPct val="100000"/>
              </a:lnSpc>
              <a:buClr>
                <a:srgbClr val="000000"/>
              </a:buClr>
              <a:buSzPct val="45000"/>
              <a:buFont typeface="Wingdings" charset="2"/>
              <a:buChar char=""/>
            </a:pPr>
            <a:r>
              <a:rPr b="1" lang="en-US" sz="1800" spc="-1" strike="noStrike">
                <a:solidFill>
                  <a:srgbClr val="000000"/>
                </a:solidFill>
                <a:uFill>
                  <a:solidFill>
                    <a:srgbClr val="ffffff"/>
                  </a:solidFill>
                </a:uFill>
                <a:latin typeface="Calibri"/>
                <a:ea typeface="DejaVu Sans"/>
              </a:rPr>
              <a:t>Long Short-Term Memory</a:t>
            </a:r>
            <a:r>
              <a:rPr b="0" lang="en-US" sz="1800" spc="-1" strike="noStrike">
                <a:solidFill>
                  <a:srgbClr val="000000"/>
                </a:solidFill>
                <a:uFill>
                  <a:solidFill>
                    <a:srgbClr val="ffffff"/>
                  </a:solidFill>
                </a:uFill>
                <a:latin typeface="Calibri"/>
                <a:ea typeface="DejaVu Sans"/>
              </a:rPr>
              <a:t> (LSTM) algorithm - improves recurrent neural network language models; currently widely used in spoken language understanding and sequence prediction [7]</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The above methods capture high-order n-grams and word order, but the small length of short texts still strongly affects the classification performance. That is why a novel method to expand the short text representation is needed</a:t>
            </a:r>
            <a:endParaRPr b="0" lang="en-US" sz="1800" spc="-1" strike="noStrike">
              <a:solidFill>
                <a:srgbClr val="000000"/>
              </a:solidFill>
              <a:uFill>
                <a:solidFill>
                  <a:srgbClr val="ffffff"/>
                </a:solidFill>
              </a:uFill>
              <a:latin typeface="Arial"/>
            </a:endParaRPr>
          </a:p>
        </p:txBody>
      </p:sp>
      <p:sp>
        <p:nvSpPr>
          <p:cNvPr id="183" name="CustomShape 2"/>
          <p:cNvSpPr/>
          <p:nvPr/>
        </p:nvSpPr>
        <p:spPr>
          <a:xfrm>
            <a:off x="0" y="0"/>
            <a:ext cx="12190680" cy="989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c00000"/>
                </a:solidFill>
                <a:uFill>
                  <a:solidFill>
                    <a:srgbClr val="ffffff"/>
                  </a:solidFill>
                </a:uFill>
                <a:latin typeface="Calibri"/>
                <a:ea typeface="DejaVu Sans"/>
              </a:rPr>
              <a:t>Background</a:t>
            </a:r>
            <a:endParaRPr b="0" lang="en-US" sz="1800" spc="-1" strike="noStrike">
              <a:solidFill>
                <a:srgbClr val="000000"/>
              </a:solidFill>
              <a:uFill>
                <a:solidFill>
                  <a:srgbClr val="ffffff"/>
                </a:solidFill>
              </a:u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254160" y="1143000"/>
            <a:ext cx="11682720" cy="49514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alibri"/>
                <a:ea typeface="DejaVu Sans"/>
              </a:rPr>
              <a:t>Word embeddings are trained to predict the surrounding words (e.g. Skip-gram model) =&gt; they encode an implicit distribution of the context.</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Calibri"/>
                <a:ea typeface="DejaVu Sans"/>
              </a:rPr>
              <a:t>Co-occurrence information can effectively describe each word</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Calibri"/>
                <a:ea typeface="DejaVu Sans"/>
              </a:rPr>
              <a:t>Word embeddings capture various syntactical and semantic relationships: INSERT capital, football player</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Calibri"/>
                <a:ea typeface="DejaVu Sans"/>
              </a:rPr>
              <a:t>Words often appearing in similar contexts have similar vector representations and form clusters or semantic cliques in embedding spaces (see Fig. 1)</a:t>
            </a:r>
            <a:endParaRPr b="0" lang="en-US" sz="1800" spc="-1" strike="noStrike">
              <a:solidFill>
                <a:srgbClr val="000000"/>
              </a:solidFill>
              <a:uFill>
                <a:solidFill>
                  <a:srgbClr val="ffffff"/>
                </a:solidFill>
              </a:uFill>
              <a:latin typeface="Arial"/>
            </a:endParaRPr>
          </a:p>
        </p:txBody>
      </p:sp>
      <p:sp>
        <p:nvSpPr>
          <p:cNvPr id="185" name="CustomShape 2"/>
          <p:cNvSpPr/>
          <p:nvPr/>
        </p:nvSpPr>
        <p:spPr>
          <a:xfrm>
            <a:off x="0" y="0"/>
            <a:ext cx="12190680" cy="989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c00000"/>
                </a:solidFill>
                <a:uFill>
                  <a:solidFill>
                    <a:srgbClr val="ffffff"/>
                  </a:solidFill>
                </a:uFill>
                <a:latin typeface="Calibri"/>
                <a:ea typeface="DejaVu Sans"/>
              </a:rPr>
              <a:t>Theory: semantic composition (1)</a:t>
            </a:r>
            <a:endParaRPr b="0" lang="en-US" sz="1800" spc="-1" strike="noStrike">
              <a:solidFill>
                <a:srgbClr val="000000"/>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254160" y="1143000"/>
            <a:ext cx="11682720" cy="49514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alibri"/>
                <a:ea typeface="DejaVu Sans"/>
              </a:rPr>
              <a:t>Methods based on semantic composition can be used to discover latent semantics and obtain vector representations of phrases or sentences (see Fig. 2.)</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Calibri"/>
                <a:ea typeface="DejaVu Sans"/>
              </a:rPr>
              <a:t>Semantic composition based on co-occurrences is very useful for language understanding, e.g. to analyze phrase similarities or as input features for classifiers </a:t>
            </a:r>
            <a:endParaRPr b="0" lang="en-US" sz="1800" spc="-1" strike="noStrike">
              <a:solidFill>
                <a:srgbClr val="000000"/>
              </a:solidFill>
              <a:uFill>
                <a:solidFill>
                  <a:srgbClr val="ffffff"/>
                </a:solidFill>
              </a:uFill>
              <a:latin typeface="Arial"/>
            </a:endParaRPr>
          </a:p>
        </p:txBody>
      </p:sp>
      <p:sp>
        <p:nvSpPr>
          <p:cNvPr id="187" name="CustomShape 2"/>
          <p:cNvSpPr/>
          <p:nvPr/>
        </p:nvSpPr>
        <p:spPr>
          <a:xfrm>
            <a:off x="0" y="0"/>
            <a:ext cx="12190680" cy="989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c00000"/>
                </a:solidFill>
                <a:uFill>
                  <a:solidFill>
                    <a:srgbClr val="ffffff"/>
                  </a:solidFill>
                </a:uFill>
                <a:latin typeface="Calibri"/>
                <a:ea typeface="DejaVu Sans"/>
              </a:rPr>
              <a:t>Theory: semantic composition (2)</a:t>
            </a:r>
            <a:endParaRPr b="0" lang="en-US" sz="1800" spc="-1" strike="noStrike">
              <a:solidFill>
                <a:srgbClr val="000000"/>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254160" y="1143000"/>
            <a:ext cx="11682720" cy="495144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Calibri"/>
                <a:ea typeface="DejaVu Sans"/>
              </a:rPr>
              <a:t>Semantic cliques can be effectively found in embedding spaces using clustering</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Calibri"/>
                <a:ea typeface="DejaVu Sans"/>
              </a:rPr>
              <a:t>BUT, the vocabulary size of word embeddings is usually large (e.g. the public Word2Vec dataset contains 3 million words)  </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Calibri"/>
                <a:ea typeface="DejaVu Sans"/>
              </a:rPr>
              <a:t>THEREFORE, a fast algorithm based on searching for </a:t>
            </a:r>
            <a:r>
              <a:rPr b="1" lang="en-US" sz="2200" spc="-1" strike="noStrike">
                <a:solidFill>
                  <a:srgbClr val="000000"/>
                </a:solidFill>
                <a:uFill>
                  <a:solidFill>
                    <a:srgbClr val="ffffff"/>
                  </a:solidFill>
                </a:uFill>
                <a:latin typeface="Calibri"/>
                <a:ea typeface="DejaVu Sans"/>
              </a:rPr>
              <a:t>density peaks</a:t>
            </a:r>
            <a:r>
              <a:rPr b="0" lang="en-US" sz="2200" spc="-1" strike="noStrike">
                <a:solidFill>
                  <a:srgbClr val="000000"/>
                </a:solidFill>
                <a:uFill>
                  <a:solidFill>
                    <a:srgbClr val="ffffff"/>
                  </a:solidFill>
                </a:uFill>
                <a:latin typeface="Calibri"/>
                <a:ea typeface="DejaVu Sans"/>
              </a:rPr>
              <a:t> is used for these purposes</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Calibri"/>
                <a:ea typeface="DejaVu Sans"/>
              </a:rPr>
              <a:t>Two properties of data point i are computed, include: local density ρi and distance δi from points of higher density</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Calibri"/>
                <a:ea typeface="DejaVu Sans"/>
              </a:rPr>
              <a:t>INSERT equations 3, 4, 5</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Calibri"/>
                <a:ea typeface="DejaVu Sans"/>
              </a:rPr>
              <a:t>A simple clustering example is shown in Fig. 1 above: the decision graph shows the two properties ρ and δ of each word embedding. The word embeddings with large ρ and δ are considered cluster centers and labeled using the corresponding words from the decision graph</a:t>
            </a:r>
            <a:endParaRPr b="0" lang="en-US" sz="1800" spc="-1" strike="noStrike">
              <a:solidFill>
                <a:srgbClr val="000000"/>
              </a:solidFill>
              <a:uFill>
                <a:solidFill>
                  <a:srgbClr val="ffffff"/>
                </a:solidFill>
              </a:uFill>
              <a:latin typeface="Arial"/>
            </a:endParaRPr>
          </a:p>
        </p:txBody>
      </p:sp>
      <p:sp>
        <p:nvSpPr>
          <p:cNvPr id="189" name="CustomShape 2"/>
          <p:cNvSpPr/>
          <p:nvPr/>
        </p:nvSpPr>
        <p:spPr>
          <a:xfrm>
            <a:off x="0" y="0"/>
            <a:ext cx="12190680" cy="989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c00000"/>
                </a:solidFill>
                <a:uFill>
                  <a:solidFill>
                    <a:srgbClr val="ffffff"/>
                  </a:solidFill>
                </a:uFill>
                <a:latin typeface="Calibri"/>
                <a:ea typeface="DejaVu Sans"/>
              </a:rPr>
              <a:t>Theory: word embedding clustering</a:t>
            </a:r>
            <a:endParaRPr b="0" lang="en-US" sz="18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254160" y="1143000"/>
            <a:ext cx="11682720" cy="495144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Calibri"/>
                <a:ea typeface="DejaVu Sans"/>
              </a:rPr>
              <a:t>PROJECTED MATRIX (PM) = </a:t>
            </a:r>
            <a:r>
              <a:rPr b="1" lang="en-US" sz="2600" spc="-1" strike="noStrike">
                <a:solidFill>
                  <a:srgbClr val="000000"/>
                </a:solidFill>
                <a:uFill>
                  <a:solidFill>
                    <a:srgbClr val="ffffff"/>
                  </a:solidFill>
                </a:uFill>
                <a:latin typeface="Calibri"/>
                <a:ea typeface="DejaVu Sans"/>
              </a:rPr>
              <a:t>EXISTING DATA</a:t>
            </a:r>
            <a:r>
              <a:rPr b="0" lang="en-US" sz="2600" spc="-1" strike="noStrike">
                <a:solidFill>
                  <a:srgbClr val="000000"/>
                </a:solidFill>
                <a:uFill>
                  <a:solidFill>
                    <a:srgbClr val="ffffff"/>
                  </a:solidFill>
                </a:uFill>
                <a:latin typeface="Calibri"/>
                <a:ea typeface="DejaVu Sans"/>
              </a:rPr>
              <a:t> IN THE FORM OF A VECTOR REPRESENTATION OF THE SHORT TEXT ITSELF </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Calibri"/>
                <a:ea typeface="DejaVu Sans"/>
              </a:rPr>
              <a:t>Short text S = {w1, w2, … wN}, D=finite vocabulary of size v (pretrained model), d=dimension of each word embedding</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Calibri"/>
                <a:ea typeface="DejaVu Sans"/>
              </a:rPr>
              <a:t>S is transformed into PM=LT x index(S) (PM c RdxN)</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Calibri"/>
                <a:ea typeface="DejaVu Sans"/>
              </a:rPr>
              <a:t>Where:</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Calibri"/>
                <a:ea typeface="DejaVu Sans"/>
              </a:rPr>
              <a:t>LT is a lookup table LT c Rdxv containing pretrained word embedding that encode word-level information (each word=word embedding has a dimension d, therefore LT contains embeddings for every word in the pretrained vocabulary D)</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Calibri"/>
                <a:ea typeface="DejaVu Sans"/>
              </a:rPr>
              <a:t>and index() is a function transforming each word in S into a one-hot representation that corresponds to the vocabulary D in LT</a:t>
            </a:r>
            <a:endParaRPr b="0" lang="en-US" sz="1800" spc="-1" strike="noStrike">
              <a:solidFill>
                <a:srgbClr val="000000"/>
              </a:solidFill>
              <a:uFill>
                <a:solidFill>
                  <a:srgbClr val="ffffff"/>
                </a:solidFill>
              </a:uFill>
              <a:latin typeface="Arial"/>
            </a:endParaRPr>
          </a:p>
        </p:txBody>
      </p:sp>
      <p:sp>
        <p:nvSpPr>
          <p:cNvPr id="191" name="CustomShape 2"/>
          <p:cNvSpPr/>
          <p:nvPr/>
        </p:nvSpPr>
        <p:spPr>
          <a:xfrm>
            <a:off x="0" y="0"/>
            <a:ext cx="12190680" cy="989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c00000"/>
                </a:solidFill>
                <a:uFill>
                  <a:solidFill>
                    <a:srgbClr val="ffffff"/>
                  </a:solidFill>
                </a:uFill>
                <a:latin typeface="Calibri"/>
                <a:ea typeface="DejaVu Sans"/>
              </a:rPr>
              <a:t>Implementation: projected matrix</a:t>
            </a:r>
            <a:endParaRPr b="0" lang="en-US"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986</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2013-09-17T19:36:26Z</dcterms:created>
  <dc:creator>zhai</dc:creator>
  <dc:description/>
  <dc:language>en-US</dc:language>
  <cp:lastModifiedBy/>
  <dcterms:modified xsi:type="dcterms:W3CDTF">2018-07-14T02:24:52Z</dcterms:modified>
  <cp:revision>57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y fmtid="{D5CDD505-2E9C-101B-9397-08002B2CF9AE}" pid="12" name="_AdHocReviewCycleID">
    <vt:i4>505931292</vt:i4>
  </property>
  <property fmtid="{D5CDD505-2E9C-101B-9397-08002B2CF9AE}" pid="13" name="_AuthorEmail">
    <vt:lpwstr>andrey.nedilko@exxonmobil.com</vt:lpwstr>
  </property>
  <property fmtid="{D5CDD505-2E9C-101B-9397-08002B2CF9AE}" pid="14" name="_AuthorEmailDisplayName">
    <vt:lpwstr>Nedilko, Andrey /C</vt:lpwstr>
  </property>
  <property fmtid="{D5CDD505-2E9C-101B-9397-08002B2CF9AE}" pid="15" name="_EmailSubject">
    <vt:lpwstr/>
  </property>
  <property fmtid="{D5CDD505-2E9C-101B-9397-08002B2CF9AE}" pid="16" name="_NewReviewCycle">
    <vt:lpwstr/>
  </property>
</Properties>
</file>