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20"/>
  </p:notesMasterIdLst>
  <p:sldIdLst>
    <p:sldId id="659" r:id="rId3"/>
    <p:sldId id="655" r:id="rId4"/>
    <p:sldId id="656" r:id="rId5"/>
    <p:sldId id="660" r:id="rId6"/>
    <p:sldId id="499" r:id="rId7"/>
    <p:sldId id="498" r:id="rId8"/>
    <p:sldId id="647" r:id="rId9"/>
    <p:sldId id="661" r:id="rId10"/>
    <p:sldId id="650" r:id="rId11"/>
    <p:sldId id="649" r:id="rId12"/>
    <p:sldId id="651" r:id="rId13"/>
    <p:sldId id="652" r:id="rId14"/>
    <p:sldId id="653" r:id="rId15"/>
    <p:sldId id="657" r:id="rId16"/>
    <p:sldId id="658" r:id="rId17"/>
    <p:sldId id="643" r:id="rId18"/>
    <p:sldId id="64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FFC000"/>
    <a:srgbClr val="505046"/>
    <a:srgbClr val="B22600"/>
    <a:srgbClr val="70AD47"/>
    <a:srgbClr val="4472C4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1"/>
    <p:restoredTop sz="94668"/>
  </p:normalViewPr>
  <p:slideViewPr>
    <p:cSldViewPr snapToGrid="0" snapToObjects="1">
      <p:cViewPr varScale="1">
        <p:scale>
          <a:sx n="117" d="100"/>
          <a:sy n="117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7/9/24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551349.355954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002.08155" TargetMode="External"/><Relationship Id="rId2" Type="http://schemas.openxmlformats.org/officeDocument/2006/relationships/hyperlink" Target="https://aclanthology.org/2020.findings-emnlp.139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code-search-net/code_search_n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ggingface.co/datasets/code-search-net/code_search_n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209.022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307.079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</a:rPr>
              <a:t>Andrew Nedilko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506E31-CD4B-FA3E-0D2E-F88977A666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6621" y="1772638"/>
            <a:ext cx="7770836" cy="1503959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Artificial Intelligence-Based System for Boosting Automated Documentation Generation from Code</a:t>
            </a:r>
          </a:p>
        </p:txBody>
      </p:sp>
    </p:spTree>
    <p:extLst>
      <p:ext uri="{BB962C8B-B14F-4D97-AF65-F5344CB8AC3E}">
        <p14:creationId xmlns:p14="http://schemas.microsoft.com/office/powerpoint/2010/main" val="17922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13733"/>
              </p:ext>
            </p:extLst>
          </p:nvPr>
        </p:nvGraphicFramePr>
        <p:xfrm>
          <a:off x="173736" y="1036308"/>
          <a:ext cx="8796528" cy="419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Khan, J. Y., &amp; Uddin, G. (2022).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Automatic Code Documentation Generation Using GPT-3.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Proceedings of the 37th IEEE/ACM International Conference on Automated Software Engineering. Article No. 174. 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pp. 1–6</a:t>
                      </a:r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https://dl.acm.org/doi/10.1145/3551349.3559548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employs Codex, a GPT-3 based model pre-trained on both natural and programming languages, for automatic code documentation creation.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Codex outperforms existing techniques, especially in one-shot learning, demonstrating significant improvements across six programming languages.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 research highlights Codex's potential and suggests future studies for in-depth evaluations and broader applications.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5028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Machine learning in the form of a GPT-3 based transformer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Goal: the study aims to evaluate Codex’s effectiveness in generating accurate and informative code documentation.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useful as Codex demonstrates state-of-the-art performance in automated documentation generation.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Codex achieved an overall BLEU score of 20.63, indicating high performance compared to previous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paper validates the use of large language models like GPT-3 for automated documentation.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will shape my research by demonstrating the importance of leveraging advanced AI models to improve documentation accuracy and efficiency, guiding the development of my proposed system.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provides a performance benchmark (BLEU score) for comparing and evaluating the effectiveness of the proposed AI-based documentation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70" y="167119"/>
            <a:ext cx="8246594" cy="703736"/>
          </a:xfrm>
        </p:spPr>
        <p:txBody>
          <a:bodyPr/>
          <a:lstStyle/>
          <a:p>
            <a:r>
              <a:rPr lang="en-US" sz="3600" dirty="0"/>
              <a:t>Annotated Bibliography (2 of 5)</a:t>
            </a:r>
          </a:p>
        </p:txBody>
      </p:sp>
    </p:spTree>
    <p:extLst>
      <p:ext uri="{BB962C8B-B14F-4D97-AF65-F5344CB8AC3E}">
        <p14:creationId xmlns:p14="http://schemas.microsoft.com/office/powerpoint/2010/main" val="283067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70625"/>
              </p:ext>
            </p:extLst>
          </p:nvPr>
        </p:nvGraphicFramePr>
        <p:xfrm>
          <a:off x="173736" y="947058"/>
          <a:ext cx="8796528" cy="4411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Feng, Z., Guo, D., Tang, D., Duan, N., Feng, X., Gong, M., Shou, L., Qin, B., Liu, T., Jiang, D., &amp; Zhou, M. (2020).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CodeBERT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: A Pre-Trained Model for Programming and Natural Languages. 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Findings of the Association for Computational Linguistics: EMNLP 2020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 pp. 1536—1547.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https://aclanthology.org/2020.findings-emnlp.139.pdf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https://doi.org/10.48550/arXiv.2002.08155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CodeBERT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is a bimodal model pre-trained on both natural languages (NL) and programming languages (PL)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supporting tasks like code search and documentation generation.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uses a hybrid objective function, combining masked language modeling and replaced token detection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 identify plausible alternatives sampled from generators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CodeBERT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achieves state-of-the-art performance in NL-PL tasks, evaluated through fine-tuning and zero-shot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3260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Machine learning using a transformer-based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Goal: The study aims to create a general-purpose model for NL and PL tasks.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is useful as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CodeBERT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demonstrates very high effectiveness in code-to-text generation tasks.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CodeBERT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achieved state-of-the-art performance with an average BLEU-4 score of 17.83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across six programming languages, an improvement over previous models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paper is relevant as it validates the use of large language models for documentation generation.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offers performance benchmarks for comparing the effectiveness of the AI-based documentation system being developed.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can shape my research because it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provides insights into different training objectives and evaluates the type of knowledge learned by the model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1" y="127501"/>
            <a:ext cx="7077218" cy="710700"/>
          </a:xfrm>
        </p:spPr>
        <p:txBody>
          <a:bodyPr/>
          <a:lstStyle/>
          <a:p>
            <a:r>
              <a:rPr lang="en-US" sz="3600" dirty="0"/>
              <a:t>Annotated Bibliography (3 of 5)</a:t>
            </a:r>
          </a:p>
        </p:txBody>
      </p:sp>
    </p:spTree>
    <p:extLst>
      <p:ext uri="{BB962C8B-B14F-4D97-AF65-F5344CB8AC3E}">
        <p14:creationId xmlns:p14="http://schemas.microsoft.com/office/powerpoint/2010/main" val="357635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11810"/>
              </p:ext>
            </p:extLst>
          </p:nvPr>
        </p:nvGraphicFramePr>
        <p:xfrm>
          <a:off x="173736" y="1031169"/>
          <a:ext cx="8796528" cy="423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Hu, X., Chen, Q., Wang, H., Xia, X., Lo, D., &amp; Zimmermann, T. (2023). Correlating automated and human evaluation of code documentation generation quality. 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ACM Transactions on Software Engineering and Methodology, Volume 31, Issue 4, Article No. 63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pp 1–28. https://doi.org/10.1145/3502853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study investigates the correlation between automated metrics, such as BLEU, METEOR, ROUGE-L, CIDEr, SPICE, and human evaluation in code documentation generation tasks.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results show a weak correlation between automated metrics and human judgment, indicating the need for improved evaluation methods that align more closely with human assessments.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Empirical Study with Deep Learning-based Techniques.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aims to bridge the gap between automated and human evaluations to improve the reliability of code documentation assessments.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useful because it captures the limitations of current automated metrics in describing human perspectives on code documentation quality.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best comment generation model achieved a METEOR score of 16.04%, BLEU score of 21.06%, and ROUGE-L score of 36.2%.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is helpful as it provides insights into the effectiveness of automated metrics, relevant for evaluating AI-based documentation generation systems.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relevant since the study's findings can be used to refine the evaluation process in AI-driven documentation generation, ensuring that the generated documentation meets human quality standards.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68" y="87123"/>
            <a:ext cx="8246594" cy="620448"/>
          </a:xfrm>
        </p:spPr>
        <p:txBody>
          <a:bodyPr/>
          <a:lstStyle/>
          <a:p>
            <a:r>
              <a:rPr lang="en-US" sz="3600" dirty="0"/>
              <a:t>Annotated Bibliography (4 of 5)</a:t>
            </a:r>
          </a:p>
        </p:txBody>
      </p:sp>
    </p:spTree>
    <p:extLst>
      <p:ext uri="{BB962C8B-B14F-4D97-AF65-F5344CB8AC3E}">
        <p14:creationId xmlns:p14="http://schemas.microsoft.com/office/powerpoint/2010/main" val="151482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426628"/>
              </p:ext>
            </p:extLst>
          </p:nvPr>
        </p:nvGraphicFramePr>
        <p:xfrm>
          <a:off x="173736" y="840667"/>
          <a:ext cx="8796528" cy="4528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Park, J. S., O'Brien, J. C., Cai, C. J., Morris, M. R., Liang, P., &amp; Bernstein, M. S. (2023). Generative agents: Interactive simulacra of human behavior. 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Proceedings of the 36th Annual ACM Symposium on User Interface Software and Technology. Article No.2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. pp. 1-22. https://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doi.org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/10.1145/3586183.3606763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Generative agents simulate human behavior by combining large language models with mechanisms for storing, synthesizing, and retrieving memories.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These agents display believable individual and group behaviors in a sandbox environment, showcasing memory retrieval, reflection, and planning capabilities.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Evaluations demonstrate the agents' ability to spread information, form relationships, and coordinate activities, highlighting the emergent social dynamics.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9600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LLM-based agents.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is useful as it provides a framework for creating believable AI agents capable of dynamic interaction.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Its goal is to simulate human behavior accurately for the use in interactive applications.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agent community formed new relationships during the simulation, with the network density increasing from 0.167 to 0.74.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is relevant because the techniques for memory retrieval and dynamic behavior can inform methods to keep documentation up-to-date and relevant, reducing developer effort in understanding code.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helpful because the detailed architecture and behavior analysis of generative agents offer valuable insights for developing AI systems for automated documentation.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will shape my research by highlighting the importance of memory management, planning, and reflection in AI behavior, which can be applied to enhance code documentation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69" y="119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(5 of 5)</a:t>
            </a:r>
          </a:p>
        </p:txBody>
      </p:sp>
    </p:spTree>
    <p:extLst>
      <p:ext uri="{BB962C8B-B14F-4D97-AF65-F5344CB8AC3E}">
        <p14:creationId xmlns:p14="http://schemas.microsoft.com/office/powerpoint/2010/main" val="32817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48625"/>
              </p:ext>
            </p:extLst>
          </p:nvPr>
        </p:nvGraphicFramePr>
        <p:xfrm>
          <a:off x="177165" y="1050294"/>
          <a:ext cx="8789670" cy="1828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527">
                  <a:extLst>
                    <a:ext uri="{9D8B030D-6E8A-4147-A177-3AD203B41FA5}">
                      <a16:colId xmlns:a16="http://schemas.microsoft.com/office/drawing/2014/main" val="3550450280"/>
                    </a:ext>
                  </a:extLst>
                </a:gridCol>
                <a:gridCol w="122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76">
                  <a:extLst>
                    <a:ext uri="{9D8B030D-6E8A-4147-A177-3AD203B41FA5}">
                      <a16:colId xmlns:a16="http://schemas.microsoft.com/office/drawing/2014/main" val="41591533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35235911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5134617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818843589"/>
                    </a:ext>
                  </a:extLst>
                </a:gridCol>
              </a:tblGrid>
              <a:tr h="455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Time Span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Num. of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Access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err="1"/>
                        <a:t>CodeSearchNet</a:t>
                      </a:r>
                      <a:r>
                        <a:rPr lang="en-US" sz="1200" dirty="0"/>
                        <a:t> Python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HuggingFace</a:t>
                      </a:r>
                      <a:r>
                        <a:rPr lang="en-US" sz="1200" dirty="0"/>
                        <a:t> Hub:</a:t>
                      </a:r>
                    </a:p>
                    <a:p>
                      <a:r>
                        <a:rPr lang="en-US" sz="1200" dirty="0">
                          <a:hlinkClick r:id="rId2"/>
                        </a:rPr>
                        <a:t>https://huggingface.co/datasets/code-search-net/code_search_net</a:t>
                      </a:r>
                      <a:r>
                        <a:rPr lang="en-US" sz="1200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/>
                        <a:t>A dataset of ~0.5 million code-documentation pairs from popular open-source GitHub repositories in the Python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HuggingFace</a:t>
                      </a:r>
                      <a:r>
                        <a:rPr lang="en-US" sz="1200" dirty="0"/>
                        <a:t> Dataset format; convertible 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or 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457,461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808" y="211294"/>
            <a:ext cx="7756263" cy="657386"/>
          </a:xfrm>
        </p:spPr>
        <p:txBody>
          <a:bodyPr/>
          <a:lstStyle/>
          <a:p>
            <a:r>
              <a:rPr lang="en-US" sz="3600" dirty="0">
                <a:solidFill>
                  <a:srgbClr val="B22600"/>
                </a:solidFill>
              </a:rPr>
              <a:t>Data Sources List</a:t>
            </a:r>
          </a:p>
        </p:txBody>
      </p:sp>
    </p:spTree>
    <p:extLst>
      <p:ext uri="{BB962C8B-B14F-4D97-AF65-F5344CB8AC3E}">
        <p14:creationId xmlns:p14="http://schemas.microsoft.com/office/powerpoint/2010/main" val="129183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836CC-FD00-C345-BAEB-837501B6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65321"/>
            <a:ext cx="8606790" cy="645437"/>
          </a:xfrm>
        </p:spPr>
        <p:txBody>
          <a:bodyPr/>
          <a:lstStyle/>
          <a:p>
            <a:r>
              <a:rPr lang="en-US" sz="3600" dirty="0">
                <a:solidFill>
                  <a:srgbClr val="B22600"/>
                </a:solidFill>
              </a:rPr>
              <a:t>Data Source Example</a:t>
            </a:r>
            <a:endParaRPr lang="en-US" sz="3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2F42877-0A5A-4E47-93CF-852B591BA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7374"/>
              </p:ext>
            </p:extLst>
          </p:nvPr>
        </p:nvGraphicFramePr>
        <p:xfrm>
          <a:off x="177165" y="785954"/>
          <a:ext cx="8789670" cy="16459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527">
                  <a:extLst>
                    <a:ext uri="{9D8B030D-6E8A-4147-A177-3AD203B41FA5}">
                      <a16:colId xmlns:a16="http://schemas.microsoft.com/office/drawing/2014/main" val="3550450280"/>
                    </a:ext>
                  </a:extLst>
                </a:gridCol>
                <a:gridCol w="122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027">
                  <a:extLst>
                    <a:ext uri="{9D8B030D-6E8A-4147-A177-3AD203B41FA5}">
                      <a16:colId xmlns:a16="http://schemas.microsoft.com/office/drawing/2014/main" val="4159153369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135235911"/>
                    </a:ext>
                  </a:extLst>
                </a:gridCol>
                <a:gridCol w="821558">
                  <a:extLst>
                    <a:ext uri="{9D8B030D-6E8A-4147-A177-3AD203B41FA5}">
                      <a16:colId xmlns:a16="http://schemas.microsoft.com/office/drawing/2014/main" val="5134617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818843589"/>
                    </a:ext>
                  </a:extLst>
                </a:gridCol>
              </a:tblGrid>
              <a:tr h="455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Brief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Time Span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Num. of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Access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2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err="1"/>
                        <a:t>CodeSearchNet</a:t>
                      </a:r>
                      <a:r>
                        <a:rPr lang="en-US" sz="1200" dirty="0"/>
                        <a:t> Python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HuggingFace</a:t>
                      </a:r>
                      <a:r>
                        <a:rPr lang="en-US" sz="1200" dirty="0"/>
                        <a:t> Hub:</a:t>
                      </a:r>
                    </a:p>
                    <a:p>
                      <a:r>
                        <a:rPr lang="en-US" sz="1200" dirty="0">
                          <a:hlinkClick r:id="rId2"/>
                        </a:rPr>
                        <a:t>https://huggingface.co/datasets/code-search-net/code_search_net</a:t>
                      </a:r>
                      <a:r>
                        <a:rPr lang="en-US" sz="1200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/>
                        <a:t>A dataset of ~0.5 million code-documentation pairs from popular open-source GitHub repositories in the Python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HuggingFace</a:t>
                      </a:r>
                      <a:r>
                        <a:rPr lang="en-US" sz="1200" dirty="0"/>
                        <a:t> Dataset format; convertible 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or 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457,461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87D6F4-2CF4-DC40-8E0F-EEDBB952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13198"/>
              </p:ext>
            </p:extLst>
          </p:nvPr>
        </p:nvGraphicFramePr>
        <p:xfrm>
          <a:off x="256651" y="2555363"/>
          <a:ext cx="8630695" cy="1610644"/>
        </p:xfrm>
        <a:graphic>
          <a:graphicData uri="http://schemas.openxmlformats.org/drawingml/2006/table">
            <a:tbl>
              <a:tblPr/>
              <a:tblGrid>
                <a:gridCol w="1223380">
                  <a:extLst>
                    <a:ext uri="{9D8B030D-6E8A-4147-A177-3AD203B41FA5}">
                      <a16:colId xmlns:a16="http://schemas.microsoft.com/office/drawing/2014/main" val="2080272933"/>
                    </a:ext>
                  </a:extLst>
                </a:gridCol>
                <a:gridCol w="6795868">
                  <a:extLst>
                    <a:ext uri="{9D8B030D-6E8A-4147-A177-3AD203B41FA5}">
                      <a16:colId xmlns:a16="http://schemas.microsoft.com/office/drawing/2014/main" val="3146173574"/>
                    </a:ext>
                  </a:extLst>
                </a:gridCol>
                <a:gridCol w="611447">
                  <a:extLst>
                    <a:ext uri="{9D8B030D-6E8A-4147-A177-3AD203B41FA5}">
                      <a16:colId xmlns:a16="http://schemas.microsoft.com/office/drawing/2014/main" val="2286285797"/>
                    </a:ext>
                  </a:extLst>
                </a:gridCol>
              </a:tblGrid>
              <a:tr h="34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3089"/>
                  </a:ext>
                </a:extLst>
              </a:tr>
              <a:tr h="506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containing annotated code-documentation pairs, this dataset will be used with the purpose of enabling the training and evaluation of systems for automatic code documentation generation.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54080"/>
                  </a:ext>
                </a:extLst>
              </a:tr>
              <a:tr h="754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Treatment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examples in which the number of tokens in the documents is less than 5 or greater than 512.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examples documented in a language other than English.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 or clean documentation that contains special tokens (e.g. “&lt;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...&gt;”, “https:”, and so on)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  <a:p>
                      <a:pPr lvl="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  <a:p>
                      <a:pPr lvl="0"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29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EF2A4E-4433-0995-30B1-BFC2FD1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" y="4311225"/>
            <a:ext cx="8858739" cy="11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608" y="1686063"/>
          <a:ext cx="8878824" cy="335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Machine learning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branch of artificial intelligence that enables systems to learn and improve from data or experience without being explicitly programmed.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Large language model (LLM)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type of ML model designed to understand, generate, and process human language by leveraging vast amounts of text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 autonomous system that perceives its environment and takes actions to achieve specific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LLM-based agents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 autonomous system that utilizes an LLM to understand and generate human language, enabling it to perform tasks and make decisions based on textual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Agentic workflow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 process in which autonomous agents execute tasks and make decisions independently to achieve specific objectives.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Ground truth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Accurate, real-world data or facts (sometimes referred to as correct labels in a labeled dataset) used to train and evaluate the performance of ML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417214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94904"/>
              </p:ext>
            </p:extLst>
          </p:nvPr>
        </p:nvGraphicFramePr>
        <p:xfrm>
          <a:off x="125605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Large language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Natural language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Natural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16862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24401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Leveraging Artificial Intelligence to Boost the Automated Documentation Generation from Code. Developing a </a:t>
            </a:r>
            <a:r>
              <a:rPr lang="en-US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System Using Large Language Model-Based Agents</a:t>
            </a:r>
            <a:r>
              <a:rPr lang="en-US" sz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to </a:t>
            </a:r>
            <a:r>
              <a:rPr lang="en-US" sz="1200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Improve the Automatic Creation of Documentation from Code in Python Software Engineering Projects.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55" y="293952"/>
            <a:ext cx="7874597" cy="740191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10556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11480"/>
              </p:ext>
            </p:extLst>
          </p:nvPr>
        </p:nvGraphicFramePr>
        <p:xfrm>
          <a:off x="131446" y="621690"/>
          <a:ext cx="8881108" cy="396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50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Manually generated documentation gets costly, time-consuming, and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outdated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with ongoing code modifications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(Khan et al., 2022).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Khan, J. Y., &amp; Uddin, G. (2022). Automatic code documentation generation using GPT-3.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https://doi.org/10.48550/arXiv.2209.02235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”so what”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Forcing developers to spend 30% more time understanding code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Zelkowitz et al., 1979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Zelkowitz, M. V., Shaw, A. C., &amp; Gannon, J. D. (1979). Principles of software engineering and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  <a:tr h="49714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Manually generated documentation gets costly, time-consuming, and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outdated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with ongoing code modifications, forcing developers to spend 30% more time understanding code.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34743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PS elaboration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complexity and dynamic nature of modern software systems, characterized by frequent updates, refactoring, and integration of new technologies, makes comprehension and working with existing codebases more challenging for developers.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PS elaboration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Manual documentation generation is particularly challenging in large, distributed teams, where multiple stakeholders contribute to codebases, making it difficult to maintain a unified understanding of the code's functionality and evolution.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2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446" y="0"/>
            <a:ext cx="7756263" cy="621690"/>
          </a:xfrm>
        </p:spPr>
        <p:txBody>
          <a:bodyPr/>
          <a:lstStyle/>
          <a:p>
            <a:r>
              <a:rPr lang="en-US" sz="1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37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441" y="442578"/>
          <a:ext cx="8847118" cy="46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88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Thesis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Large language model-based agents for automated documentation generation will reduce the time developers spend understanding and maintaining code by generating up-to-date, accurate, and informative documentation from source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LLM-based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Python script(s)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39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Deliverable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Python software developers will use this product to automatically generate up-to-date, accurate, and informative documentation from source code, reducing their time spent on understanding and maintaining code.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2122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Tie back 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By automating documentation generation, LLM-based agents address the problem of manual documentation being costly, time-consuming, and out-of-date, thereby reducing the extra time developers spend understanding code.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4452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New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This research introduces a novel approach by leveraging LLM-based agents to automate documentation generation from Python source code, surpassing existing methods in accuracy, speed, and adaptability to ongoing code modifications.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Developing an AI system using LLM-based agents to improve automated documentation generation from Python source code in software engineering.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28624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Main methodology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98693"/>
                  </a:ext>
                </a:extLst>
              </a:tr>
              <a:tr h="23629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Inputs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Functions: text, files with code: text, code repositories: folder of text files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76628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Docstrings: text, Readme files: text, documentation files: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6992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FA01919A-EAD0-434D-990E-2E4C06142748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67633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692478"/>
              </p:ext>
            </p:extLst>
          </p:nvPr>
        </p:nvGraphicFramePr>
        <p:xfrm>
          <a:off x="131446" y="692026"/>
          <a:ext cx="888078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Will fine-tuning Large Language Models used by agents result in higher documentation generation quality as measured by the BLEU, ROUGE, or METEOR score?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Will changing Large Language Model parameters, such as temperature and top-p, ensure greater code coverage in auto-generated documentation?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Question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Which agentic workflow, reflection or multi-agent collaboration, leads to greater semantic similarity between the auto-generated and ground truth documentation?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FC1D2AB2-2600-E247-AB3F-FCA58484E415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9965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66137"/>
              </p:ext>
            </p:extLst>
          </p:nvPr>
        </p:nvGraphicFramePr>
        <p:xfrm>
          <a:off x="121398" y="611642"/>
          <a:ext cx="88788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Hypothesis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Fine-tuning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Large Language Model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on domain-specific data will significantly increase the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BLEU, ROUGE, or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METEOR score compared to using an LLM without fine-tuning.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Fine-tuning of LLM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BLEU, ROUGE, or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METEOR score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Set up  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xperiments with the two LLMs and compare the METEOR scores.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Hypothesis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Adjusting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Large Language Model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parameters, such as temperature and top-p, will significantly improve code coverage in auto-generated documentation.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Temperature, top-p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Code coverage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Set up experiments when LLM parameters are adjusted and not adjusted and compare the code coverage.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5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Hypothesis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Multi-agent collaboration will lead to higher semantic similarity between auto-generated and ground truth documentation compared to the reflection agentic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95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Reflection, multi-agent collaboration agentic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9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Semantic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40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Set up experiments with two agentic workflows and compare the semantic similarities.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56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3CFF7CA-B4E9-9747-8737-F9518DA2EFAA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Hypotheses</a:t>
            </a:r>
          </a:p>
        </p:txBody>
      </p:sp>
    </p:spTree>
    <p:extLst>
      <p:ext uri="{BB962C8B-B14F-4D97-AF65-F5344CB8AC3E}">
        <p14:creationId xmlns:p14="http://schemas.microsoft.com/office/powerpoint/2010/main" val="135118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03979"/>
              </p:ext>
            </p:extLst>
          </p:nvPr>
        </p:nvGraphicFramePr>
        <p:xfrm>
          <a:off x="173736" y="751112"/>
          <a:ext cx="8796528" cy="471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Qian, C., Cong, X., Liu, W., Yang, C., Chen, W., Su, Y., Dang, Y., Li, J., Xu, J., Li, D., Liu, Z., &amp; Sun, M. (2024).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ChatDev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: Communicative agents for software development.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https://doi.org/10.48550/arXiv.2307.07924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proposed system utilizes large language models (LLMs) to automate the entire software development process through a chat-based framework.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process is divided into designing, coding, testing, and documenting phases, with the agents collaborating via multi-turn dialogues.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chat chain mechanism breaks down tasks into atomic subtasks, enhancing collaboration and precision.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3408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Machine learning in the form of LLMs for collaborative, multi-agent dialogues.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proposed system is useful  because it effectively reduces software development time and costs, completing projects in under seven minutes for less than one dollar.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Its goal is to streamline software development through natural language communication, minimizing the need for any specialized models.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The proposed LLM-powered software development methods achieved an improved completeness of 0.5600 and executability of 0.8800.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is relevant because it highlights the integration of LLMs into different phases of software development including documentation.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very helpful because it provides insights into using LLMs for automated, collaborative processes, relevant for automated documentation generation.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can shape my research because the proposed mechanism and thought instruction methods offer potential techniques for improving AI-driven documentation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87114"/>
            <a:ext cx="8246594" cy="685770"/>
          </a:xfrm>
        </p:spPr>
        <p:txBody>
          <a:bodyPr/>
          <a:lstStyle/>
          <a:p>
            <a:r>
              <a:rPr lang="en-US" sz="3600" dirty="0"/>
              <a:t>Annotated Bibliography (1 of 5)</a:t>
            </a:r>
          </a:p>
        </p:txBody>
      </p:sp>
    </p:spTree>
    <p:extLst>
      <p:ext uri="{BB962C8B-B14F-4D97-AF65-F5344CB8AC3E}">
        <p14:creationId xmlns:p14="http://schemas.microsoft.com/office/powerpoint/2010/main" val="16767179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2918</Words>
  <Application>Microsoft Macintosh PowerPoint</Application>
  <PresentationFormat>On-screen Show (4:3)</PresentationFormat>
  <Paragraphs>393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Circular-Bold</vt:lpstr>
      <vt:lpstr>Custom Design</vt:lpstr>
      <vt:lpstr>1_Custom Design</vt:lpstr>
      <vt:lpstr>Artificial Intelligence-Based System for Boosting Automated Documentation Generation from Code</vt:lpstr>
      <vt:lpstr>Glossary of Terms</vt:lpstr>
      <vt:lpstr>Acronyms</vt:lpstr>
      <vt:lpstr>Scope of Work (SOW)</vt:lpstr>
      <vt:lpstr>Problem Statement</vt:lpstr>
      <vt:lpstr>PowerPoint Presentation</vt:lpstr>
      <vt:lpstr>PowerPoint Presentation</vt:lpstr>
      <vt:lpstr>PowerPoint Presentation</vt:lpstr>
      <vt:lpstr>Annotated Bibliography (1 of 5)</vt:lpstr>
      <vt:lpstr>Annotated Bibliography (2 of 5)</vt:lpstr>
      <vt:lpstr>Annotated Bibliography (3 of 5)</vt:lpstr>
      <vt:lpstr>Annotated Bibliography (4 of 5)</vt:lpstr>
      <vt:lpstr>Annotated Bibliography (5 of 5)</vt:lpstr>
      <vt:lpstr>Data Sources List</vt:lpstr>
      <vt:lpstr>Data Source Example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Nedilko, Andrew</cp:lastModifiedBy>
  <cp:revision>253</cp:revision>
  <dcterms:created xsi:type="dcterms:W3CDTF">2020-01-15T21:27:56Z</dcterms:created>
  <dcterms:modified xsi:type="dcterms:W3CDTF">2024-07-10T00:10:49Z</dcterms:modified>
  <cp:category/>
</cp:coreProperties>
</file>