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64" r:id="rId4"/>
    <p:sldId id="258" r:id="rId5"/>
    <p:sldId id="259" r:id="rId6"/>
    <p:sldId id="266"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86"/>
    <p:restoredTop sz="94681"/>
  </p:normalViewPr>
  <p:slideViewPr>
    <p:cSldViewPr snapToGrid="0">
      <p:cViewPr varScale="1">
        <p:scale>
          <a:sx n="111" d="100"/>
          <a:sy n="111"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7B393-F539-B049-AF5E-74F8709E9A25}" type="datetimeFigureOut">
              <a:rPr lang="en-US" smtClean="0"/>
              <a:t>7/5/25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9213C-6463-B34A-A66F-34F857D40089}" type="slidenum">
              <a:rPr lang="en-US" smtClean="0"/>
              <a:t>‹#›</a:t>
            </a:fld>
            <a:endParaRPr lang="en-US"/>
          </a:p>
        </p:txBody>
      </p:sp>
    </p:spTree>
    <p:extLst>
      <p:ext uri="{BB962C8B-B14F-4D97-AF65-F5344CB8AC3E}">
        <p14:creationId xmlns:p14="http://schemas.microsoft.com/office/powerpoint/2010/main" val="2431025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AA2C-0836-5061-D5E4-6E9C55760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804A0D-19B0-7C09-C922-A97F97D87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E3D735-C1A2-39E1-B2AF-9B4C0C27D792}"/>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630E87E8-C6A5-E094-FC9D-CB9B7BF4E6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DEE5-E195-7B4A-EF07-737CC4BE65B6}"/>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427247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D31A-B69A-F344-D98E-FC5ADFA9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07BB17-98B5-D8DB-B6A2-C8899E5F6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0FDB-1D9A-D772-A48B-F775AB6B5CD9}"/>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FED8EE7E-A98B-FD04-0CDA-5C4F76DA5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AA506-D2C6-2B94-C7DB-1A2910CFFE70}"/>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977887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4AA20-5AF1-40E9-38C7-50A11C3835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516E9F-673E-465C-4128-1230B50F1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FBAA-9E4A-7672-CEF1-C76FB44FC22C}"/>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E6813B07-181E-5617-A88C-FBB48A981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D1219-A45C-43A3-048A-CA593AC0A2C7}"/>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299300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9E9B-980A-F2F5-DA72-683919594C92}"/>
              </a:ext>
            </a:extLst>
          </p:cNvPr>
          <p:cNvSpPr>
            <a:spLocks noGrp="1"/>
          </p:cNvSpPr>
          <p:nvPr>
            <p:ph type="title"/>
          </p:nvPr>
        </p:nvSpPr>
        <p:spPr>
          <a:xfrm>
            <a:off x="838200" y="187738"/>
            <a:ext cx="10515600" cy="98659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478BADD-0849-EDB0-2134-B73B1424CDA4}"/>
              </a:ext>
            </a:extLst>
          </p:cNvPr>
          <p:cNvSpPr>
            <a:spLocks noGrp="1"/>
          </p:cNvSpPr>
          <p:nvPr>
            <p:ph idx="1"/>
          </p:nvPr>
        </p:nvSpPr>
        <p:spPr>
          <a:xfrm>
            <a:off x="838200" y="1391478"/>
            <a:ext cx="10515600" cy="4785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7FF1A-154F-DFA5-AC33-C15D72382EC5}"/>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F809999C-EFC1-7AC4-45E3-68B10820A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7D8BA-C759-B82F-F6B8-DCF36834FEBC}"/>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220866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FE8A-E05C-318E-591A-34BDD295DA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A77D0-2E76-9F47-387B-C1B436BAF4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6763C5-3630-4F55-4B64-B3A87F413265}"/>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D37833D3-E7F8-006C-FAFC-3D27DE851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1949B-70FD-872A-7214-78B3CDBB81A7}"/>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346734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FB79-2479-4444-ED98-9459A77BC3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BB543-46E2-A9AD-CA7F-185A33A0A6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83D704-0927-8037-D268-61CDA87CF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7E9B1-4FCF-E054-6E29-C8202EEF48E9}"/>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6" name="Footer Placeholder 5">
            <a:extLst>
              <a:ext uri="{FF2B5EF4-FFF2-40B4-BE49-F238E27FC236}">
                <a16:creationId xmlns:a16="http://schemas.microsoft.com/office/drawing/2014/main" id="{78B87DE1-B11C-544E-35C2-F03F75CA5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B2BB0-5E52-0FEC-8EDB-E8633468606A}"/>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391527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4737-2151-E06F-6C5C-F543D2A9AC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B01AB-01D2-BADB-86D1-FC2567A52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E68B6B-92D0-DDCC-4ADB-09B5EA904B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7EC981-519A-CA44-4446-6D8F0FC678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97BBE-6B4E-04A4-0CE3-F9BCDBBD4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9FDD4F-FB03-F7CA-5E04-FEBEDAC7DA9C}"/>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8" name="Footer Placeholder 7">
            <a:extLst>
              <a:ext uri="{FF2B5EF4-FFF2-40B4-BE49-F238E27FC236}">
                <a16:creationId xmlns:a16="http://schemas.microsoft.com/office/drawing/2014/main" id="{F3652432-46EE-796D-CC5C-D419502F5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41E188-7F09-BFF1-7073-FA85803EA47B}"/>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52467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01CA-329B-F78F-D23F-8D8FD96FB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E6CC28-44F3-F325-04B7-8B2CF63AB208}"/>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4" name="Footer Placeholder 3">
            <a:extLst>
              <a:ext uri="{FF2B5EF4-FFF2-40B4-BE49-F238E27FC236}">
                <a16:creationId xmlns:a16="http://schemas.microsoft.com/office/drawing/2014/main" id="{0C6E54DC-B9A0-9904-F7CC-FBAF734E18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7A26E-A04A-6582-4BC9-5BAA263B21A5}"/>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242622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55EB3-49E9-EF47-32B0-92A4EEC561FC}"/>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3" name="Footer Placeholder 2">
            <a:extLst>
              <a:ext uri="{FF2B5EF4-FFF2-40B4-BE49-F238E27FC236}">
                <a16:creationId xmlns:a16="http://schemas.microsoft.com/office/drawing/2014/main" id="{6E80E775-0AF8-427B-6CC2-C38F3EA056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7A54CA-2FB6-8C74-0769-B29C1989F12D}"/>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15698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7160-EBF7-9453-0724-494211545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830468-5915-2EA7-DDAD-A782C3F7D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F909D-17F8-3581-DE39-30F7FF73B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15AA6-0510-C86F-6D8D-29D14C95E296}"/>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6" name="Footer Placeholder 5">
            <a:extLst>
              <a:ext uri="{FF2B5EF4-FFF2-40B4-BE49-F238E27FC236}">
                <a16:creationId xmlns:a16="http://schemas.microsoft.com/office/drawing/2014/main" id="{BFD12AF6-AA62-D407-FDB6-4EECB5265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F72DE-7C64-8654-8C4B-648B8853D683}"/>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208364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572D-0567-4C3C-48DA-B90C3FDA2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E2FD0-6DA3-BE44-D34A-A2EB47715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31DF1-D410-9356-6308-FFE667CC7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145D3-026C-A9FD-1A3C-DE33EC11BE7D}"/>
              </a:ext>
            </a:extLst>
          </p:cNvPr>
          <p:cNvSpPr>
            <a:spLocks noGrp="1"/>
          </p:cNvSpPr>
          <p:nvPr>
            <p:ph type="dt" sz="half" idx="10"/>
          </p:nvPr>
        </p:nvSpPr>
        <p:spPr/>
        <p:txBody>
          <a:bodyPr/>
          <a:lstStyle/>
          <a:p>
            <a:fld id="{EBEB1F40-A3FC-9F41-BE1C-7AD3C5927407}" type="datetimeFigureOut">
              <a:rPr lang="en-US" smtClean="0"/>
              <a:t>7/5/25</a:t>
            </a:fld>
            <a:endParaRPr lang="en-US"/>
          </a:p>
        </p:txBody>
      </p:sp>
      <p:sp>
        <p:nvSpPr>
          <p:cNvPr id="6" name="Footer Placeholder 5">
            <a:extLst>
              <a:ext uri="{FF2B5EF4-FFF2-40B4-BE49-F238E27FC236}">
                <a16:creationId xmlns:a16="http://schemas.microsoft.com/office/drawing/2014/main" id="{6C0BBDEB-5EBE-77EA-DA91-97A3C8717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70021-2083-B84E-9A7E-D24631EC677D}"/>
              </a:ext>
            </a:extLst>
          </p:cNvPr>
          <p:cNvSpPr>
            <a:spLocks noGrp="1"/>
          </p:cNvSpPr>
          <p:nvPr>
            <p:ph type="sldNum" sz="quarter" idx="12"/>
          </p:nvPr>
        </p:nvSpPr>
        <p:spPr/>
        <p:txBody>
          <a:bodyPr/>
          <a:lstStyle/>
          <a:p>
            <a:fld id="{08CE14AD-3B4A-A44E-9853-E699F35D8E9D}" type="slidenum">
              <a:rPr lang="en-US" smtClean="0"/>
              <a:t>‹#›</a:t>
            </a:fld>
            <a:endParaRPr lang="en-US"/>
          </a:p>
        </p:txBody>
      </p:sp>
    </p:spTree>
    <p:extLst>
      <p:ext uri="{BB962C8B-B14F-4D97-AF65-F5344CB8AC3E}">
        <p14:creationId xmlns:p14="http://schemas.microsoft.com/office/powerpoint/2010/main" val="197436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5B805-0A03-8C4A-2EE7-7A0B565E6C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1759E-D7F6-E562-6619-D75FE7FA8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85CD81-A6D3-1428-9041-D0B54BC64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EB1F40-A3FC-9F41-BE1C-7AD3C5927407}" type="datetimeFigureOut">
              <a:rPr lang="en-US" smtClean="0"/>
              <a:t>7/5/25</a:t>
            </a:fld>
            <a:endParaRPr lang="en-US"/>
          </a:p>
        </p:txBody>
      </p:sp>
      <p:sp>
        <p:nvSpPr>
          <p:cNvPr id="5" name="Footer Placeholder 4">
            <a:extLst>
              <a:ext uri="{FF2B5EF4-FFF2-40B4-BE49-F238E27FC236}">
                <a16:creationId xmlns:a16="http://schemas.microsoft.com/office/drawing/2014/main" id="{FA35710D-5F14-8ECC-EFC0-CB352227F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6C2057-AA0C-11DE-6551-2F3740CAA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CE14AD-3B4A-A44E-9853-E699F35D8E9D}" type="slidenum">
              <a:rPr lang="en-US" smtClean="0"/>
              <a:t>‹#›</a:t>
            </a:fld>
            <a:endParaRPr lang="en-US"/>
          </a:p>
        </p:txBody>
      </p:sp>
    </p:spTree>
    <p:extLst>
      <p:ext uri="{BB962C8B-B14F-4D97-AF65-F5344CB8AC3E}">
        <p14:creationId xmlns:p14="http://schemas.microsoft.com/office/powerpoint/2010/main" val="1725258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37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5097-EAF1-4338-57D0-A21C5981CBA0}"/>
              </a:ext>
            </a:extLst>
          </p:cNvPr>
          <p:cNvSpPr>
            <a:spLocks noGrp="1"/>
          </p:cNvSpPr>
          <p:nvPr>
            <p:ph type="ctrTitle"/>
          </p:nvPr>
        </p:nvSpPr>
        <p:spPr>
          <a:xfrm>
            <a:off x="633046" y="1122363"/>
            <a:ext cx="11071274" cy="2387600"/>
          </a:xfrm>
        </p:spPr>
        <p:txBody>
          <a:bodyPr>
            <a:noAutofit/>
          </a:bodyPr>
          <a:lstStyle/>
          <a:p>
            <a:r>
              <a:rPr lang="en-US" sz="4400" b="1" dirty="0">
                <a:solidFill>
                  <a:schemeClr val="bg1"/>
                </a:solidFill>
              </a:rPr>
              <a:t>Artificial Intelligence-Based System for Boosting Automated Code Generation from Natural Language Descriptions</a:t>
            </a:r>
            <a:r>
              <a:rPr lang="en-US" sz="4400" b="1" dirty="0">
                <a:solidFill>
                  <a:schemeClr val="bg1"/>
                </a:solidFill>
                <a:effectLst/>
              </a:rPr>
              <a:t> </a:t>
            </a:r>
            <a:endParaRPr lang="en-US" sz="4400" b="1" dirty="0">
              <a:solidFill>
                <a:schemeClr val="bg1"/>
              </a:solidFill>
            </a:endParaRPr>
          </a:p>
        </p:txBody>
      </p:sp>
      <p:sp>
        <p:nvSpPr>
          <p:cNvPr id="3" name="Subtitle 2">
            <a:extLst>
              <a:ext uri="{FF2B5EF4-FFF2-40B4-BE49-F238E27FC236}">
                <a16:creationId xmlns:a16="http://schemas.microsoft.com/office/drawing/2014/main" id="{9F940B16-12F4-BF01-1ED3-B3C85F3EA074}"/>
              </a:ext>
            </a:extLst>
          </p:cNvPr>
          <p:cNvSpPr>
            <a:spLocks noGrp="1"/>
          </p:cNvSpPr>
          <p:nvPr>
            <p:ph type="subTitle" idx="1"/>
          </p:nvPr>
        </p:nvSpPr>
        <p:spPr>
          <a:xfrm>
            <a:off x="1524000" y="3869324"/>
            <a:ext cx="9144000" cy="1655762"/>
          </a:xfrm>
        </p:spPr>
        <p:txBody>
          <a:bodyPr>
            <a:normAutofit fontScale="92500" lnSpcReduction="10000"/>
          </a:bodyPr>
          <a:lstStyle/>
          <a:p>
            <a:r>
              <a:rPr lang="en-US" dirty="0">
                <a:solidFill>
                  <a:schemeClr val="bg1"/>
                </a:solidFill>
              </a:rPr>
              <a:t>By Andrew Nedilko (2025)</a:t>
            </a:r>
          </a:p>
          <a:p>
            <a:endParaRPr lang="en-US" dirty="0">
              <a:solidFill>
                <a:schemeClr val="bg1"/>
              </a:solidFill>
            </a:endParaRPr>
          </a:p>
          <a:p>
            <a:r>
              <a:rPr lang="en-US" dirty="0">
                <a:solidFill>
                  <a:schemeClr val="bg1"/>
                </a:solidFill>
              </a:rPr>
              <a:t>Praxis directed by</a:t>
            </a:r>
          </a:p>
          <a:p>
            <a:r>
              <a:rPr lang="en-US" dirty="0">
                <a:solidFill>
                  <a:schemeClr val="bg1"/>
                </a:solidFill>
              </a:rPr>
              <a:t>Dr. Kevin Abreu-Castellanos, D.Eng.</a:t>
            </a:r>
          </a:p>
          <a:p>
            <a:endParaRPr lang="en-US" dirty="0">
              <a:solidFill>
                <a:schemeClr val="bg1"/>
              </a:solidFill>
            </a:endParaRPr>
          </a:p>
        </p:txBody>
      </p:sp>
    </p:spTree>
    <p:extLst>
      <p:ext uri="{BB962C8B-B14F-4D97-AF65-F5344CB8AC3E}">
        <p14:creationId xmlns:p14="http://schemas.microsoft.com/office/powerpoint/2010/main" val="71583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391F0-41BD-6F72-912C-D840336366E1}"/>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BFC4058-064B-7D8E-07EC-ADE6BDD08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EB98DAA-D308-606A-9720-8FDF1DB75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C7D02B-1635-EC53-8351-688D64A26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0F1AC-5891-0394-1ACD-1438F21B6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61B932-359B-84EF-9C6C-A0A8C422E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CE3DE-AA7B-94D9-DD64-47F76225D9A4}"/>
              </a:ext>
            </a:extLst>
          </p:cNvPr>
          <p:cNvSpPr>
            <a:spLocks noGrp="1"/>
          </p:cNvSpPr>
          <p:nvPr>
            <p:ph type="title"/>
          </p:nvPr>
        </p:nvSpPr>
        <p:spPr>
          <a:xfrm>
            <a:off x="1371599" y="294538"/>
            <a:ext cx="9895951" cy="1033669"/>
          </a:xfrm>
        </p:spPr>
        <p:txBody>
          <a:bodyPr>
            <a:normAutofit/>
          </a:bodyPr>
          <a:lstStyle/>
          <a:p>
            <a:endParaRPr lang="en-US" sz="4000">
              <a:solidFill>
                <a:srgbClr val="FFFFFF"/>
              </a:solidFill>
            </a:endParaRPr>
          </a:p>
        </p:txBody>
      </p:sp>
      <p:sp>
        <p:nvSpPr>
          <p:cNvPr id="4" name="Content Placeholder 2">
            <a:extLst>
              <a:ext uri="{FF2B5EF4-FFF2-40B4-BE49-F238E27FC236}">
                <a16:creationId xmlns:a16="http://schemas.microsoft.com/office/drawing/2014/main" id="{B35AEDDA-6004-2F65-7BBF-22E23790CE33}"/>
              </a:ext>
            </a:extLst>
          </p:cNvPr>
          <p:cNvSpPr>
            <a:spLocks noGrp="1"/>
          </p:cNvSpPr>
          <p:nvPr>
            <p:ph idx="1"/>
          </p:nvPr>
        </p:nvSpPr>
        <p:spPr>
          <a:xfrm>
            <a:off x="1371599" y="2318197"/>
            <a:ext cx="9724031" cy="3683358"/>
          </a:xfrm>
        </p:spPr>
        <p:txBody>
          <a:bodyPr anchor="t" anchorCtr="0">
            <a:noAutofit/>
          </a:bodyPr>
          <a:lstStyle/>
          <a:p>
            <a:endParaRPr lang="en-US" sz="2000" dirty="0"/>
          </a:p>
        </p:txBody>
      </p:sp>
    </p:spTree>
    <p:extLst>
      <p:ext uri="{BB962C8B-B14F-4D97-AF65-F5344CB8AC3E}">
        <p14:creationId xmlns:p14="http://schemas.microsoft.com/office/powerpoint/2010/main" val="327943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9714F3-BC61-6BF4-1B80-09ACB1E24D8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FCBF05-31FC-989A-EC2F-120CFC819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D0259BC-2F75-8290-B17B-CD15CC4FD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AC4E393-3176-2374-2106-DE7089550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DD4A86-76D2-401A-3998-942756386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A69F7-C5B3-D36D-B241-1BD5451A3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D9C4A-449F-FCFC-AFFA-3954C5452CEB}"/>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Research Motivation</a:t>
            </a:r>
          </a:p>
        </p:txBody>
      </p:sp>
      <p:sp>
        <p:nvSpPr>
          <p:cNvPr id="3" name="Content Placeholder 2">
            <a:extLst>
              <a:ext uri="{FF2B5EF4-FFF2-40B4-BE49-F238E27FC236}">
                <a16:creationId xmlns:a16="http://schemas.microsoft.com/office/drawing/2014/main" id="{397BFB3D-9848-CACF-40D5-D9FD581AD8E8}"/>
              </a:ext>
            </a:extLst>
          </p:cNvPr>
          <p:cNvSpPr>
            <a:spLocks noGrp="1"/>
          </p:cNvSpPr>
          <p:nvPr>
            <p:ph idx="1"/>
          </p:nvPr>
        </p:nvSpPr>
        <p:spPr>
          <a:xfrm>
            <a:off x="348594" y="2035775"/>
            <a:ext cx="11157546" cy="3786291"/>
          </a:xfrm>
        </p:spPr>
        <p:txBody>
          <a:bodyPr anchor="t" anchorCtr="0">
            <a:noAutofit/>
          </a:bodyPr>
          <a:lstStyle/>
          <a:p>
            <a:r>
              <a:rPr lang="en-US" sz="1600" b="1" dirty="0"/>
              <a:t>High labor costs</a:t>
            </a:r>
            <a:r>
              <a:rPr lang="en-US" sz="1600" dirty="0"/>
              <a:t> in software development drive the push for automated code generation.</a:t>
            </a:r>
          </a:p>
          <a:p>
            <a:r>
              <a:rPr lang="en-US" sz="1600" b="1" dirty="0"/>
              <a:t>LLM-powered tools</a:t>
            </a:r>
            <a:r>
              <a:rPr lang="en-US" sz="1600" dirty="0"/>
              <a:t> can cut coding time by up to 45–55%, improve consistency, reduce bugs, and accelerate time-to-market, giving companies a competitive edge.</a:t>
            </a:r>
          </a:p>
          <a:p>
            <a:r>
              <a:rPr lang="en-US" sz="1600" b="1" dirty="0"/>
              <a:t>Widespread adoption</a:t>
            </a:r>
            <a:r>
              <a:rPr lang="en-US" sz="1600" dirty="0"/>
              <a:t>: over 62% of developers actively use AI coding tools, and Google reports &gt;25% of its new code is AI-generated.</a:t>
            </a:r>
          </a:p>
          <a:p>
            <a:r>
              <a:rPr lang="en-US" sz="1600" b="1" dirty="0"/>
              <a:t>Data privacy and security risks</a:t>
            </a:r>
            <a:r>
              <a:rPr lang="en-US" sz="1600" dirty="0"/>
              <a:t> of proprietary LLMs (sending confidential code to third-party servers) motivate in-house alternatives.</a:t>
            </a:r>
          </a:p>
          <a:p>
            <a:r>
              <a:rPr lang="en-US" sz="1600" b="1" dirty="0"/>
              <a:t>Deploying small language models (SLMs) in secure in-house environments</a:t>
            </a:r>
            <a:r>
              <a:rPr lang="en-US" sz="1600" dirty="0"/>
              <a:t> offers a cost-effective, privacy-preserving way to automate routine coding tasks and boost productivity.</a:t>
            </a:r>
          </a:p>
          <a:p>
            <a:r>
              <a:rPr lang="en-US" sz="1600" dirty="0"/>
              <a:t>Cost and resource advantages of SLMs: lower licensing fees, smaller disk footprint, and no need for large GPU clusters to fine-tune.</a:t>
            </a:r>
          </a:p>
          <a:p>
            <a:r>
              <a:rPr lang="en-US" sz="1600" b="1" dirty="0"/>
              <a:t>Agent-enhanced SLMs</a:t>
            </a:r>
            <a:r>
              <a:rPr lang="en-US" sz="1600" dirty="0"/>
              <a:t> enforce coding best practices, cut human errors, speed development cycles, and enable understaffed teams to automate routine tasks without extra hires.</a:t>
            </a:r>
          </a:p>
        </p:txBody>
      </p:sp>
    </p:spTree>
    <p:extLst>
      <p:ext uri="{BB962C8B-B14F-4D97-AF65-F5344CB8AC3E}">
        <p14:creationId xmlns:p14="http://schemas.microsoft.com/office/powerpoint/2010/main" val="36383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0CB79C-342D-7380-C37A-CD87575AA21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9BC1E33-8094-4698-3D73-D0E21947D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90AB512-2BC5-0658-EB34-667BB4FBE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946B95-2B63-57E4-87BE-EEA903E7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40EA43-324C-D0BD-CD12-DC308FC7A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0D3CC1-2E71-0731-B62D-63B998E05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8341A-A7FF-8470-02F1-E2FEE5B93F1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Initial Assumptions</a:t>
            </a:r>
          </a:p>
        </p:txBody>
      </p:sp>
      <p:sp>
        <p:nvSpPr>
          <p:cNvPr id="3" name="Content Placeholder 2">
            <a:extLst>
              <a:ext uri="{FF2B5EF4-FFF2-40B4-BE49-F238E27FC236}">
                <a16:creationId xmlns:a16="http://schemas.microsoft.com/office/drawing/2014/main" id="{D7689461-D3FB-1C9F-C069-E6C6340A3E7E}"/>
              </a:ext>
            </a:extLst>
          </p:cNvPr>
          <p:cNvSpPr>
            <a:spLocks noGrp="1"/>
          </p:cNvSpPr>
          <p:nvPr>
            <p:ph idx="1"/>
          </p:nvPr>
        </p:nvSpPr>
        <p:spPr>
          <a:xfrm>
            <a:off x="429617" y="1769557"/>
            <a:ext cx="10951146" cy="3683358"/>
          </a:xfrm>
        </p:spPr>
        <p:txBody>
          <a:bodyPr anchor="t" anchorCtr="0">
            <a:normAutofit/>
          </a:bodyPr>
          <a:lstStyle/>
          <a:p>
            <a:pPr algn="just"/>
            <a:r>
              <a:rPr lang="en-US" sz="2000" b="1" dirty="0"/>
              <a:t>Problem Statement: </a:t>
            </a:r>
            <a:r>
              <a:rPr lang="en-US" sz="2000" i="1" dirty="0"/>
              <a:t>Using proprietary large language models (LLMs) to automatically generate code is costly and not safe from the sensitive data protection and intellectual property standpoints forcing developers to spend twice as much time writing code manually</a:t>
            </a:r>
            <a:r>
              <a:rPr lang="en-US" sz="2000" dirty="0">
                <a:effectLst/>
              </a:rPr>
              <a:t> </a:t>
            </a:r>
          </a:p>
          <a:p>
            <a:pPr algn="just"/>
            <a:r>
              <a:rPr lang="en-US" sz="2000" b="1" dirty="0"/>
              <a:t>Thesis Statement: </a:t>
            </a:r>
            <a:r>
              <a:rPr lang="en-US" sz="2000" i="1" dirty="0"/>
              <a:t>Agents based on open-source small language models (SLM) deployed in resource-constrained environments for automated code generation will ensure lower costs and sensitive data protection, reducing the manual coding time and speeding up development cycle</a:t>
            </a:r>
            <a:r>
              <a:rPr lang="en-US" sz="2000" dirty="0">
                <a:effectLst/>
              </a:rPr>
              <a:t> </a:t>
            </a:r>
          </a:p>
          <a:p>
            <a:r>
              <a:rPr lang="en-US" sz="2000" b="1" dirty="0"/>
              <a:t>Research Objectives: </a:t>
            </a:r>
            <a:r>
              <a:rPr lang="en-US" sz="2000" dirty="0"/>
              <a:t>The main objective of this research is to develop and evaluate an agent-based system utilizing SLMs to automatically generate code from natural language descriptions. The study aims to bridge the performance gap between SLMs and proprietary LLMs in code generation tasks while ensuring data privacy and cost efficiency</a:t>
            </a:r>
            <a:r>
              <a:rPr lang="en-US" sz="2000" dirty="0">
                <a:effectLst/>
              </a:rPr>
              <a:t> </a:t>
            </a:r>
            <a:endParaRPr lang="en-US" sz="2000" dirty="0"/>
          </a:p>
        </p:txBody>
      </p:sp>
    </p:spTree>
    <p:extLst>
      <p:ext uri="{BB962C8B-B14F-4D97-AF65-F5344CB8AC3E}">
        <p14:creationId xmlns:p14="http://schemas.microsoft.com/office/powerpoint/2010/main" val="254038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A36908-10DA-6123-A188-4747DA94CEF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0C624D4-04E9-9AF7-7BE9-C6E1A4693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32CB22C-C48A-D329-9676-4858CA154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161B93-745E-B8D3-5E47-CA256C028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1FE26C-9C69-7503-F3C2-C54D68A79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413A29-27D5-26C6-88F6-C182318FF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3E841-7565-F940-3DC7-627FD26EF9D8}"/>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Research Questions and Hypotheses</a:t>
            </a:r>
          </a:p>
        </p:txBody>
      </p:sp>
      <p:sp>
        <p:nvSpPr>
          <p:cNvPr id="3" name="Content Placeholder 2">
            <a:extLst>
              <a:ext uri="{FF2B5EF4-FFF2-40B4-BE49-F238E27FC236}">
                <a16:creationId xmlns:a16="http://schemas.microsoft.com/office/drawing/2014/main" id="{174DD5AA-1539-9FBA-66B1-4B16712F5157}"/>
              </a:ext>
            </a:extLst>
          </p:cNvPr>
          <p:cNvSpPr>
            <a:spLocks noGrp="1"/>
          </p:cNvSpPr>
          <p:nvPr>
            <p:ph idx="1"/>
          </p:nvPr>
        </p:nvSpPr>
        <p:spPr>
          <a:xfrm>
            <a:off x="429617" y="1748353"/>
            <a:ext cx="10837933" cy="3683358"/>
          </a:xfrm>
        </p:spPr>
        <p:txBody>
          <a:bodyPr anchor="t" anchorCtr="0">
            <a:noAutofit/>
          </a:bodyPr>
          <a:lstStyle/>
          <a:p>
            <a:r>
              <a:rPr lang="en-US" sz="1600" b="1" dirty="0"/>
              <a:t>Research question 1:</a:t>
            </a:r>
            <a:r>
              <a:rPr lang="en-US" sz="1600" dirty="0"/>
              <a:t> Will the use of agentic workflows, such as reflection or multi‐agent collaboration, improve code‐generation quality, as measured by test‐case pass rates across multiple benchmarks?</a:t>
            </a:r>
          </a:p>
          <a:p>
            <a:r>
              <a:rPr lang="en-US" sz="1600" b="1" dirty="0"/>
              <a:t>Research question 2:</a:t>
            </a:r>
            <a:r>
              <a:rPr lang="en-US" sz="1600" dirty="0"/>
              <a:t> Will adjusting SLM inference parameters, such as temperature and top-p, ensure greater code-generation quality, as measured by test-case pass rates across multiple benchmarks?</a:t>
            </a:r>
          </a:p>
          <a:p>
            <a:r>
              <a:rPr lang="en-US" sz="1600" b="1" dirty="0"/>
              <a:t>Research question 3:</a:t>
            </a:r>
            <a:r>
              <a:rPr lang="en-US" sz="1600" dirty="0"/>
              <a:t> Will fine-tuning SLMs enhance code-generation quality, as measured by test-case pass rates across multiple benchmarks?</a:t>
            </a:r>
          </a:p>
          <a:p>
            <a:endParaRPr lang="en-US" sz="1600" dirty="0"/>
          </a:p>
          <a:p>
            <a:r>
              <a:rPr lang="en-US" sz="1600" b="1" dirty="0"/>
              <a:t>Hypothesis 1</a:t>
            </a:r>
            <a:r>
              <a:rPr lang="en-US" sz="1600" dirty="0"/>
              <a:t>: Agentic workflows will result in higher test-case pass rates than single-pass SLM inference, as measured across multiple benchmarks.</a:t>
            </a:r>
          </a:p>
          <a:p>
            <a:r>
              <a:rPr lang="en-US" sz="1600" b="1" dirty="0"/>
              <a:t>Hypothesis 2</a:t>
            </a:r>
            <a:r>
              <a:rPr lang="en-US" sz="1600" dirty="0"/>
              <a:t>: Adjusting SLM parameters, such as temperature and top-p, will improve code generation quality, as measured by test-case pass rates across multiple benchmarks.</a:t>
            </a:r>
          </a:p>
          <a:p>
            <a:r>
              <a:rPr lang="en-US" sz="1600" b="1" dirty="0"/>
              <a:t>Hypothesis 3:</a:t>
            </a:r>
            <a:r>
              <a:rPr lang="en-US" sz="1600" dirty="0"/>
              <a:t> Fine-tuning SLMs on domain-specific data will increase test-case pass rates across multiple benchmarks compared to using SLMs without fine-tuning.</a:t>
            </a:r>
          </a:p>
          <a:p>
            <a:endParaRPr lang="en-US" sz="1600" dirty="0"/>
          </a:p>
          <a:p>
            <a:endParaRPr lang="en-US" sz="1600" dirty="0"/>
          </a:p>
        </p:txBody>
      </p:sp>
    </p:spTree>
    <p:extLst>
      <p:ext uri="{BB962C8B-B14F-4D97-AF65-F5344CB8AC3E}">
        <p14:creationId xmlns:p14="http://schemas.microsoft.com/office/powerpoint/2010/main" val="367551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81B0B-78AD-01B1-DD25-36F004C27431}"/>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20BE12-5496-A553-82C9-4557F3FF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9C4FBF2-4F89-0567-18C0-A018520C5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06BA723-13C8-592A-51E5-B18D2F02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C458D0-3069-F98A-EAC6-984D7BEA68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3F3E8E-2732-AD7B-4A3C-8439DB565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A0267-1AC9-4DA6-CAE6-E96FB8EC188A}"/>
              </a:ext>
            </a:extLst>
          </p:cNvPr>
          <p:cNvSpPr>
            <a:spLocks noGrp="1"/>
          </p:cNvSpPr>
          <p:nvPr>
            <p:ph type="title"/>
          </p:nvPr>
        </p:nvSpPr>
        <p:spPr>
          <a:xfrm>
            <a:off x="1371599" y="294538"/>
            <a:ext cx="9895951" cy="1033669"/>
          </a:xfrm>
        </p:spPr>
        <p:txBody>
          <a:bodyPr>
            <a:normAutofit/>
          </a:bodyPr>
          <a:lstStyle/>
          <a:p>
            <a:r>
              <a:rPr lang="en-US" b="1" dirty="0">
                <a:solidFill>
                  <a:schemeClr val="bg1"/>
                </a:solidFill>
              </a:rPr>
              <a:t>Scope of Research (merge w/</a:t>
            </a:r>
            <a:r>
              <a:rPr lang="en-US" b="1" dirty="0" err="1">
                <a:solidFill>
                  <a:schemeClr val="bg1"/>
                </a:solidFill>
              </a:rPr>
              <a:t>methodol</a:t>
            </a:r>
            <a:r>
              <a:rPr lang="en-US" b="1" dirty="0">
                <a:solidFill>
                  <a:schemeClr val="bg1"/>
                </a:solidFill>
              </a:rPr>
              <a:t>?)</a:t>
            </a:r>
            <a:r>
              <a:rPr lang="en-US" sz="4000" b="1" dirty="0">
                <a:solidFill>
                  <a:schemeClr val="bg1"/>
                </a:solidFill>
                <a:effectLst/>
              </a:rPr>
              <a:t> </a:t>
            </a:r>
            <a:endParaRPr lang="en-US" sz="4000" b="1" dirty="0">
              <a:solidFill>
                <a:schemeClr val="bg1"/>
              </a:solidFill>
            </a:endParaRPr>
          </a:p>
        </p:txBody>
      </p:sp>
      <p:sp>
        <p:nvSpPr>
          <p:cNvPr id="3" name="Content Placeholder 2">
            <a:extLst>
              <a:ext uri="{FF2B5EF4-FFF2-40B4-BE49-F238E27FC236}">
                <a16:creationId xmlns:a16="http://schemas.microsoft.com/office/drawing/2014/main" id="{D7D9D2BB-784A-3C98-7C75-A4CBFAB4D277}"/>
              </a:ext>
            </a:extLst>
          </p:cNvPr>
          <p:cNvSpPr>
            <a:spLocks noGrp="1"/>
          </p:cNvSpPr>
          <p:nvPr>
            <p:ph idx="1"/>
          </p:nvPr>
        </p:nvSpPr>
        <p:spPr>
          <a:xfrm>
            <a:off x="811973" y="1885279"/>
            <a:ext cx="10455577" cy="3683358"/>
          </a:xfrm>
        </p:spPr>
        <p:txBody>
          <a:bodyPr anchor="t" anchorCtr="0">
            <a:noAutofit/>
          </a:bodyPr>
          <a:lstStyle/>
          <a:p>
            <a:pPr marL="0" indent="0">
              <a:buNone/>
            </a:pPr>
            <a:r>
              <a:rPr lang="en-US" sz="1600" b="1" dirty="0"/>
              <a:t>Scope</a:t>
            </a:r>
          </a:p>
          <a:p>
            <a:r>
              <a:rPr lang="en-US" sz="1600" dirty="0"/>
              <a:t>Establish code generation benchmarks using public leaderboards.</a:t>
            </a:r>
          </a:p>
          <a:p>
            <a:r>
              <a:rPr lang="en-US" sz="1600" dirty="0"/>
              <a:t>Select several SLMs for code generation experiments.</a:t>
            </a:r>
          </a:p>
          <a:p>
            <a:r>
              <a:rPr lang="en-US" sz="1600" dirty="0"/>
              <a:t>Enhance SLMs with agents, vary model parameters, fine-tune models </a:t>
            </a:r>
          </a:p>
          <a:p>
            <a:r>
              <a:rPr lang="en-US" sz="1600" dirty="0"/>
              <a:t>Conduct systematic experiments to assess the quality of generated code using quantifiable metrics</a:t>
            </a:r>
          </a:p>
          <a:p>
            <a:r>
              <a:rPr lang="en-US" sz="1600" dirty="0"/>
              <a:t>Document the experiments.</a:t>
            </a:r>
          </a:p>
          <a:p>
            <a:pPr marL="0" indent="0">
              <a:buNone/>
            </a:pPr>
            <a:r>
              <a:rPr lang="en-US" sz="1600" b="1" dirty="0"/>
              <a:t>Limitations</a:t>
            </a:r>
          </a:p>
          <a:p>
            <a:r>
              <a:rPr lang="en-US" sz="1600" dirty="0"/>
              <a:t>Due to smaller size (fewer training parameters) SLMs may not achieve the same level of sophistication, contextual understanding, and code generation quality as LLMs, no direct LLM experiments - using benchmarks.</a:t>
            </a:r>
          </a:p>
          <a:p>
            <a:r>
              <a:rPr lang="en-US" sz="1600" dirty="0"/>
              <a:t>Scope constraints: limited hardware and computational resources – imitating resource-constrained environments which restricts model fine-tuning capabilities, evaluation and training dataset size, and depth of evaluation</a:t>
            </a:r>
          </a:p>
          <a:p>
            <a:r>
              <a:rPr lang="en-US" sz="1600" dirty="0"/>
              <a:t>One-year timeframe =&gt; focus on Python and two agentic workflows.</a:t>
            </a:r>
          </a:p>
          <a:p>
            <a:r>
              <a:rPr lang="en-US" sz="1600" dirty="0"/>
              <a:t>Rapidly evolving AI landscape - new models or methods may emerge before publication, affecting the relevance of the findings.</a:t>
            </a:r>
          </a:p>
        </p:txBody>
      </p:sp>
    </p:spTree>
    <p:extLst>
      <p:ext uri="{BB962C8B-B14F-4D97-AF65-F5344CB8AC3E}">
        <p14:creationId xmlns:p14="http://schemas.microsoft.com/office/powerpoint/2010/main" val="175765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3E2ED1-69A7-428D-D801-5555572D0EB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5C4EF8-A717-076A-6DB6-62CE22948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A47AF60-65E4-3FE0-D672-98B0B6EE4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BE259F-9ECB-11CE-4D11-ABA4CD896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74411C-A5F0-FEEA-CA7C-55CD86255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D99E1F-94FE-0D7B-E56B-317135194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D4A20-173C-499A-9CF5-6E551E7F6E78}"/>
              </a:ext>
            </a:extLst>
          </p:cNvPr>
          <p:cNvSpPr>
            <a:spLocks noGrp="1"/>
          </p:cNvSpPr>
          <p:nvPr>
            <p:ph type="title"/>
          </p:nvPr>
        </p:nvSpPr>
        <p:spPr>
          <a:xfrm>
            <a:off x="1371599" y="294538"/>
            <a:ext cx="9895951" cy="1033669"/>
          </a:xfrm>
        </p:spPr>
        <p:txBody>
          <a:bodyPr>
            <a:normAutofit/>
          </a:bodyPr>
          <a:lstStyle/>
          <a:p>
            <a:r>
              <a:rPr lang="en-US" b="1" dirty="0">
                <a:solidFill>
                  <a:schemeClr val="bg1"/>
                </a:solidFill>
              </a:rPr>
              <a:t>Literature: Important Sources</a:t>
            </a:r>
            <a:endParaRPr lang="en-US" sz="4000" b="1" dirty="0">
              <a:solidFill>
                <a:schemeClr val="bg1"/>
              </a:solidFill>
            </a:endParaRPr>
          </a:p>
        </p:txBody>
      </p:sp>
      <p:sp>
        <p:nvSpPr>
          <p:cNvPr id="8" name="Content Placeholder 2">
            <a:extLst>
              <a:ext uri="{FF2B5EF4-FFF2-40B4-BE49-F238E27FC236}">
                <a16:creationId xmlns:a16="http://schemas.microsoft.com/office/drawing/2014/main" id="{BC21AD04-6C0C-C3C5-BB53-F9134BD8EE55}"/>
              </a:ext>
            </a:extLst>
          </p:cNvPr>
          <p:cNvSpPr txBox="1">
            <a:spLocks/>
          </p:cNvSpPr>
          <p:nvPr/>
        </p:nvSpPr>
        <p:spPr>
          <a:xfrm>
            <a:off x="429617" y="1746383"/>
            <a:ext cx="11098768" cy="4029384"/>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err="1"/>
              <a:t>Ciniselli</a:t>
            </a:r>
            <a:r>
              <a:rPr lang="en-US" sz="1600" b="1" dirty="0"/>
              <a:t> et al. (2024) </a:t>
            </a:r>
            <a:r>
              <a:rPr lang="en-US" sz="1600" dirty="0"/>
              <a:t>- transition from human-led coding toward orchestrating AI-driven ecosystems leading to more efficient, secure, and sustainable software engineering.</a:t>
            </a:r>
          </a:p>
          <a:p>
            <a:r>
              <a:rPr lang="en-US" sz="1600" b="1" dirty="0"/>
              <a:t>Chen &amp; Varoquaux (2024)</a:t>
            </a:r>
            <a:br>
              <a:rPr lang="en-US" sz="1600" dirty="0"/>
            </a:br>
            <a:r>
              <a:rPr lang="en-US" sz="1600" i="1" dirty="0"/>
              <a:t>“Small vs. Large Models for Code Generation”</a:t>
            </a:r>
            <a:br>
              <a:rPr lang="en-US" sz="1600" dirty="0"/>
            </a:br>
            <a:r>
              <a:rPr lang="en-US" sz="1600" dirty="0"/>
              <a:t>Establishes the core argument that SLMs—when paired with prompt optimization and domain-specific tuning—can match LLM performance on code tasks, laying the foundation for all follow-on SLM work.</a:t>
            </a:r>
          </a:p>
          <a:p>
            <a:r>
              <a:rPr lang="en-US" sz="1600" dirty="0"/>
              <a:t>Williams, 2024 - explores the growing popularity of locally hosted SLMs for coding tasks with such advantages as cost savings, customization, optimized speed, lower hardware requirements, providing developers with control, privacy, and flexibility. The study covers ways to evaluate these models including </a:t>
            </a:r>
            <a:r>
              <a:rPr lang="en-US" sz="1600" dirty="0" err="1"/>
              <a:t>HumanEval</a:t>
            </a:r>
            <a:r>
              <a:rPr lang="en-US" sz="1600" dirty="0"/>
              <a:t>, MBPP, </a:t>
            </a:r>
            <a:r>
              <a:rPr lang="en-US" sz="1600" dirty="0" err="1"/>
              <a:t>BigCodeBench</a:t>
            </a:r>
            <a:r>
              <a:rPr lang="en-US" sz="1600" dirty="0"/>
              <a:t>, </a:t>
            </a:r>
            <a:r>
              <a:rPr lang="en-US" sz="1600" dirty="0" err="1"/>
              <a:t>LiveCodeBench</a:t>
            </a:r>
            <a:r>
              <a:rPr lang="en-US" sz="1600" dirty="0"/>
              <a:t> and lists several top contenders: Qwen2.5-Coder-32B-Instruct (by Alibaba), Nxcode-CQ-7B-orpo, OpenCodeInterpreter-DS-33B, Artigenz-Coder-DS-6.7B, etc.</a:t>
            </a:r>
          </a:p>
          <a:p>
            <a:r>
              <a:rPr lang="en-US" sz="1600" b="1" dirty="0"/>
              <a:t>Hong et al. (2023)</a:t>
            </a:r>
            <a:br>
              <a:rPr lang="en-US" sz="1600" dirty="0"/>
            </a:br>
            <a:r>
              <a:rPr lang="en-US" sz="1600" i="1" dirty="0"/>
              <a:t>“</a:t>
            </a:r>
            <a:r>
              <a:rPr lang="en-US" sz="1600" i="1" dirty="0" err="1"/>
              <a:t>MetaGPT</a:t>
            </a:r>
            <a:r>
              <a:rPr lang="en-US" sz="1600" i="1" dirty="0"/>
              <a:t>: SOP-Driven Multi-Agent Code Generation”</a:t>
            </a:r>
            <a:br>
              <a:rPr lang="en-US" sz="1600" dirty="0"/>
            </a:br>
            <a:r>
              <a:rPr lang="en-US" sz="1600" dirty="0"/>
              <a:t>Demonstrates a modular, role-based multi-agent framework—product managers, architects, engineers, testers—each handling a slice of the code workflow, and shows clear gains in coherence and reliability over monolithic prompts.</a:t>
            </a:r>
          </a:p>
          <a:p>
            <a:r>
              <a:rPr lang="en-US" sz="1600" b="1" dirty="0"/>
              <a:t>Zhang et al. (2024)</a:t>
            </a:r>
            <a:r>
              <a:rPr lang="en-US" sz="1600" dirty="0"/>
              <a:t> introduces CODEAGENT, a framework designed to tackle code generation tasks at the level of entire software repositories, going beyond the simpler function- or statement-level generation. This work highlights the importance of an agent-based approach paired with domain-specific tools for enabling LLMs to handle more complex, context-rich code generation scenarios.</a:t>
            </a:r>
          </a:p>
          <a:p>
            <a:endParaRPr lang="en-US" sz="1600" dirty="0"/>
          </a:p>
        </p:txBody>
      </p:sp>
    </p:spTree>
    <p:extLst>
      <p:ext uri="{BB962C8B-B14F-4D97-AF65-F5344CB8AC3E}">
        <p14:creationId xmlns:p14="http://schemas.microsoft.com/office/powerpoint/2010/main" val="249452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B36036-893A-0C67-5F82-C4182241832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84C35A-98EC-7C3C-4368-5A3478F83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F86CEE9-93C7-5E0D-6C44-CCE1CDAF5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06E53EC-0096-90FB-A5A1-65899A354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DA4D042-2D04-7FAD-3F73-3A4192F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E49815-7644-5BCE-1A17-21257A49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43208-1B32-F433-F54D-8235E6644794}"/>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rPr>
              <a:t>Methodology</a:t>
            </a:r>
          </a:p>
        </p:txBody>
      </p:sp>
      <p:sp>
        <p:nvSpPr>
          <p:cNvPr id="4" name="Content Placeholder 2">
            <a:extLst>
              <a:ext uri="{FF2B5EF4-FFF2-40B4-BE49-F238E27FC236}">
                <a16:creationId xmlns:a16="http://schemas.microsoft.com/office/drawing/2014/main" id="{2BEDB5D1-688A-9F12-EAB4-43839B66617F}"/>
              </a:ext>
            </a:extLst>
          </p:cNvPr>
          <p:cNvSpPr>
            <a:spLocks noGrp="1"/>
          </p:cNvSpPr>
          <p:nvPr>
            <p:ph idx="1"/>
          </p:nvPr>
        </p:nvSpPr>
        <p:spPr>
          <a:xfrm>
            <a:off x="1371599" y="2318197"/>
            <a:ext cx="9724031" cy="3683358"/>
          </a:xfrm>
        </p:spPr>
        <p:txBody>
          <a:bodyPr anchor="t" anchorCtr="0">
            <a:noAutofit/>
          </a:bodyPr>
          <a:lstStyle/>
          <a:p>
            <a:endParaRPr lang="en-US" sz="2000" dirty="0"/>
          </a:p>
        </p:txBody>
      </p:sp>
    </p:spTree>
    <p:extLst>
      <p:ext uri="{BB962C8B-B14F-4D97-AF65-F5344CB8AC3E}">
        <p14:creationId xmlns:p14="http://schemas.microsoft.com/office/powerpoint/2010/main" val="162941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74C546-EEC4-2165-92E5-F34D908A6B58}"/>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2FA7B09-7F5C-41AC-AF37-C09DCC9CA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EE47E5-E156-5872-8194-D02D4F5DA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AB99111-699C-0063-C21F-25774392C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965ED1-9F1C-572E-FBE0-4B03E667A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8D0DA6E-87BE-832B-C02A-467CF2734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4226F-974F-9DAC-6F1E-E5326276A044}"/>
              </a:ext>
            </a:extLst>
          </p:cNvPr>
          <p:cNvSpPr>
            <a:spLocks noGrp="1"/>
          </p:cNvSpPr>
          <p:nvPr>
            <p:ph type="title"/>
          </p:nvPr>
        </p:nvSpPr>
        <p:spPr>
          <a:xfrm>
            <a:off x="1371599" y="294538"/>
            <a:ext cx="9895951" cy="1033669"/>
          </a:xfrm>
        </p:spPr>
        <p:txBody>
          <a:bodyPr>
            <a:normAutofit/>
          </a:bodyPr>
          <a:lstStyle/>
          <a:p>
            <a:endParaRPr lang="en-US" sz="4000">
              <a:solidFill>
                <a:srgbClr val="FFFFFF"/>
              </a:solidFill>
            </a:endParaRPr>
          </a:p>
        </p:txBody>
      </p:sp>
      <p:sp>
        <p:nvSpPr>
          <p:cNvPr id="6" name="Content Placeholder 5">
            <a:extLst>
              <a:ext uri="{FF2B5EF4-FFF2-40B4-BE49-F238E27FC236}">
                <a16:creationId xmlns:a16="http://schemas.microsoft.com/office/drawing/2014/main" id="{8A40E989-731F-7BFC-BBC1-8E732050CF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5749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88BFCC-B09D-5CA1-78F7-6E5C2E55D09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8F97985-D4D8-362A-192D-2D664EECD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8471B2-934A-150B-9F47-CDA4DE7E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C492FC6-F579-8CF7-41B4-87ABB11C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1E46C5-0DAC-FE23-FCA9-72F92BA9E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DE1005-2E89-7553-E337-4BAAFBA83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8EA13-C847-9666-6581-BFBD02B7B63E}"/>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rPr>
              <a:t>Results</a:t>
            </a:r>
          </a:p>
        </p:txBody>
      </p:sp>
      <p:sp>
        <p:nvSpPr>
          <p:cNvPr id="4" name="Content Placeholder 2">
            <a:extLst>
              <a:ext uri="{FF2B5EF4-FFF2-40B4-BE49-F238E27FC236}">
                <a16:creationId xmlns:a16="http://schemas.microsoft.com/office/drawing/2014/main" id="{C20BBAF0-A2DD-13F1-0B91-C0AB669D1A86}"/>
              </a:ext>
            </a:extLst>
          </p:cNvPr>
          <p:cNvSpPr>
            <a:spLocks noGrp="1"/>
          </p:cNvSpPr>
          <p:nvPr>
            <p:ph idx="1"/>
          </p:nvPr>
        </p:nvSpPr>
        <p:spPr>
          <a:xfrm>
            <a:off x="1371599" y="2318197"/>
            <a:ext cx="9724031" cy="3683358"/>
          </a:xfrm>
        </p:spPr>
        <p:txBody>
          <a:bodyPr anchor="t" anchorCtr="0">
            <a:noAutofit/>
          </a:bodyPr>
          <a:lstStyle/>
          <a:p>
            <a:endParaRPr lang="en-US" sz="2000" dirty="0"/>
          </a:p>
        </p:txBody>
      </p:sp>
    </p:spTree>
    <p:extLst>
      <p:ext uri="{BB962C8B-B14F-4D97-AF65-F5344CB8AC3E}">
        <p14:creationId xmlns:p14="http://schemas.microsoft.com/office/powerpoint/2010/main" val="269581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7341</TotalTime>
  <Words>930</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Artificial Intelligence-Based System for Boosting Automated Code Generation from Natural Language Descriptions </vt:lpstr>
      <vt:lpstr>Research Motivation</vt:lpstr>
      <vt:lpstr>Initial Assumptions</vt:lpstr>
      <vt:lpstr>Research Questions and Hypotheses</vt:lpstr>
      <vt:lpstr>Scope of Research (merge w/methodol?) </vt:lpstr>
      <vt:lpstr>Literature: Important Sources</vt:lpstr>
      <vt:lpstr>Methodology</vt:lpstr>
      <vt:lpstr>PowerPoint Presentation</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Nedilko, Andrew</dc:creator>
  <cp:lastModifiedBy>Nedilko, Andrew</cp:lastModifiedBy>
  <cp:revision>12</cp:revision>
  <dcterms:created xsi:type="dcterms:W3CDTF">2025-07-04T08:51:43Z</dcterms:created>
  <dcterms:modified xsi:type="dcterms:W3CDTF">2025-07-10T11:46:10Z</dcterms:modified>
</cp:coreProperties>
</file>