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 id="2147483694" r:id="rId2"/>
  </p:sldMasterIdLst>
  <p:notesMasterIdLst>
    <p:notesMasterId r:id="rId68"/>
  </p:notesMasterIdLst>
  <p:sldIdLst>
    <p:sldId id="659" r:id="rId3"/>
    <p:sldId id="655" r:id="rId4"/>
    <p:sldId id="656" r:id="rId5"/>
    <p:sldId id="660" r:id="rId6"/>
    <p:sldId id="499" r:id="rId7"/>
    <p:sldId id="498" r:id="rId8"/>
    <p:sldId id="647" r:id="rId9"/>
    <p:sldId id="661" r:id="rId10"/>
    <p:sldId id="650" r:id="rId11"/>
    <p:sldId id="649" r:id="rId12"/>
    <p:sldId id="651" r:id="rId13"/>
    <p:sldId id="652" r:id="rId14"/>
    <p:sldId id="653" r:id="rId15"/>
    <p:sldId id="657" r:id="rId16"/>
    <p:sldId id="658" r:id="rId17"/>
    <p:sldId id="643" r:id="rId18"/>
    <p:sldId id="642" r:id="rId19"/>
    <p:sldId id="662" r:id="rId20"/>
    <p:sldId id="666" r:id="rId21"/>
    <p:sldId id="663" r:id="rId22"/>
    <p:sldId id="664" r:id="rId23"/>
    <p:sldId id="665" r:id="rId24"/>
    <p:sldId id="667" r:id="rId25"/>
    <p:sldId id="668" r:id="rId26"/>
    <p:sldId id="669" r:id="rId27"/>
    <p:sldId id="670" r:id="rId28"/>
    <p:sldId id="671" r:id="rId29"/>
    <p:sldId id="672" r:id="rId30"/>
    <p:sldId id="673" r:id="rId31"/>
    <p:sldId id="682" r:id="rId32"/>
    <p:sldId id="674" r:id="rId33"/>
    <p:sldId id="683" r:id="rId34"/>
    <p:sldId id="684" r:id="rId35"/>
    <p:sldId id="690" r:id="rId36"/>
    <p:sldId id="678" r:id="rId37"/>
    <p:sldId id="679" r:id="rId38"/>
    <p:sldId id="675" r:id="rId39"/>
    <p:sldId id="676" r:id="rId40"/>
    <p:sldId id="680" r:id="rId41"/>
    <p:sldId id="691" r:id="rId42"/>
    <p:sldId id="685" r:id="rId43"/>
    <p:sldId id="686" r:id="rId44"/>
    <p:sldId id="687" r:id="rId45"/>
    <p:sldId id="688" r:id="rId46"/>
    <p:sldId id="689" r:id="rId47"/>
    <p:sldId id="700" r:id="rId48"/>
    <p:sldId id="707" r:id="rId49"/>
    <p:sldId id="706" r:id="rId50"/>
    <p:sldId id="693" r:id="rId51"/>
    <p:sldId id="701" r:id="rId52"/>
    <p:sldId id="702" r:id="rId53"/>
    <p:sldId id="708" r:id="rId54"/>
    <p:sldId id="709" r:id="rId55"/>
    <p:sldId id="703" r:id="rId56"/>
    <p:sldId id="704" r:id="rId57"/>
    <p:sldId id="712" r:id="rId58"/>
    <p:sldId id="705" r:id="rId59"/>
    <p:sldId id="710" r:id="rId60"/>
    <p:sldId id="711" r:id="rId61"/>
    <p:sldId id="713" r:id="rId62"/>
    <p:sldId id="714" r:id="rId63"/>
    <p:sldId id="715" r:id="rId64"/>
    <p:sldId id="720" r:id="rId65"/>
    <p:sldId id="716" r:id="rId66"/>
    <p:sldId id="717"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E84C22"/>
    <a:srgbClr val="FFC000"/>
    <a:srgbClr val="505046"/>
    <a:srgbClr val="B22600"/>
    <a:srgbClr val="70AD47"/>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81"/>
    <p:restoredTop sz="94668"/>
  </p:normalViewPr>
  <p:slideViewPr>
    <p:cSldViewPr snapToGrid="0" snapToObjects="1">
      <p:cViewPr varScale="1">
        <p:scale>
          <a:sx n="117" d="100"/>
          <a:sy n="117" d="100"/>
        </p:scale>
        <p:origin x="1704" y="17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CF2B60-A650-A240-9969-3833CC7E6942}" type="datetimeFigureOut">
              <a:rPr lang="en-US" smtClean="0"/>
              <a:t>11/1/24</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EB8F1-786E-1E4C-8521-6592BFBA63DE}" type="slidenum">
              <a:rPr lang="en-US" smtClean="0"/>
              <a:t>‹#›</a:t>
            </a:fld>
            <a:endParaRPr lang="en-US" dirty="0"/>
          </a:p>
        </p:txBody>
      </p:sp>
    </p:spTree>
    <p:extLst>
      <p:ext uri="{BB962C8B-B14F-4D97-AF65-F5344CB8AC3E}">
        <p14:creationId xmlns:p14="http://schemas.microsoft.com/office/powerpoint/2010/main" val="2452586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360379" y="601091"/>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9" name="Subtitle 2"/>
          <p:cNvSpPr>
            <a:spLocks noGrp="1"/>
          </p:cNvSpPr>
          <p:nvPr>
            <p:ph type="subTitle" idx="1" hasCustomPrompt="1"/>
          </p:nvPr>
        </p:nvSpPr>
        <p:spPr>
          <a:xfrm>
            <a:off x="360379"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Tree>
    <p:extLst>
      <p:ext uri="{BB962C8B-B14F-4D97-AF65-F5344CB8AC3E}">
        <p14:creationId xmlns:p14="http://schemas.microsoft.com/office/powerpoint/2010/main" val="2948828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360379" y="601091"/>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9" name="Subtitle 2"/>
          <p:cNvSpPr>
            <a:spLocks noGrp="1"/>
          </p:cNvSpPr>
          <p:nvPr>
            <p:ph type="subTitle" idx="1" hasCustomPrompt="1"/>
          </p:nvPr>
        </p:nvSpPr>
        <p:spPr>
          <a:xfrm>
            <a:off x="360379"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Tree>
    <p:extLst>
      <p:ext uri="{BB962C8B-B14F-4D97-AF65-F5344CB8AC3E}">
        <p14:creationId xmlns:p14="http://schemas.microsoft.com/office/powerpoint/2010/main" val="1649556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699248" y="1264358"/>
            <a:ext cx="7745505" cy="4007555"/>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688490" y="366958"/>
            <a:ext cx="7756263" cy="739355"/>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2064273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690041"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Master title style</a:t>
            </a:r>
          </a:p>
        </p:txBody>
      </p:sp>
      <p:sp>
        <p:nvSpPr>
          <p:cNvPr id="9" name="Text Placeholder 2"/>
          <p:cNvSpPr>
            <a:spLocks noGrp="1"/>
          </p:cNvSpPr>
          <p:nvPr>
            <p:ph type="body" idx="1"/>
          </p:nvPr>
        </p:nvSpPr>
        <p:spPr>
          <a:xfrm>
            <a:off x="699248" y="3324433"/>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28425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2"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3645936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6"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7" name="Text Placeholder 2"/>
          <p:cNvSpPr>
            <a:spLocks noGrp="1"/>
          </p:cNvSpPr>
          <p:nvPr>
            <p:ph type="body" idx="1"/>
          </p:nvPr>
        </p:nvSpPr>
        <p:spPr>
          <a:xfrm>
            <a:off x="688491"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3"/>
          <p:cNvSpPr>
            <a:spLocks noGrp="1"/>
          </p:cNvSpPr>
          <p:nvPr>
            <p:ph sz="half" idx="2"/>
          </p:nvPr>
        </p:nvSpPr>
        <p:spPr>
          <a:xfrm>
            <a:off x="688489"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9" name="Text Placeholder 4"/>
          <p:cNvSpPr>
            <a:spLocks noGrp="1"/>
          </p:cNvSpPr>
          <p:nvPr>
            <p:ph type="body" sz="quarter" idx="3"/>
          </p:nvPr>
        </p:nvSpPr>
        <p:spPr>
          <a:xfrm>
            <a:off x="4785879"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3675812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p:nvPr>
        </p:nvSpPr>
        <p:spPr>
          <a:xfrm>
            <a:off x="692003" y="559401"/>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6" name="Text Placeholder 3"/>
          <p:cNvSpPr>
            <a:spLocks noGrp="1"/>
          </p:cNvSpPr>
          <p:nvPr>
            <p:ph type="body" sz="half" idx="2"/>
          </p:nvPr>
        </p:nvSpPr>
        <p:spPr>
          <a:xfrm>
            <a:off x="4889813"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04888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8" name="Picture Placeholder 2"/>
          <p:cNvSpPr>
            <a:spLocks noGrp="1"/>
          </p:cNvSpPr>
          <p:nvPr>
            <p:ph type="pic" idx="1"/>
          </p:nvPr>
        </p:nvSpPr>
        <p:spPr>
          <a:xfrm rot="344365">
            <a:off x="773476" y="536674"/>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9" name="Text Placeholder 3"/>
          <p:cNvSpPr>
            <a:spLocks noGrp="1"/>
          </p:cNvSpPr>
          <p:nvPr>
            <p:ph type="body" sz="half" idx="2"/>
          </p:nvPr>
        </p:nvSpPr>
        <p:spPr>
          <a:xfrm>
            <a:off x="688490"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18096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104842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 Custom Photo">
    <p:spTree>
      <p:nvGrpSpPr>
        <p:cNvPr id="1" name=""/>
        <p:cNvGrpSpPr/>
        <p:nvPr/>
      </p:nvGrpSpPr>
      <p:grpSpPr>
        <a:xfrm>
          <a:off x="0" y="0"/>
          <a:ext cx="0" cy="0"/>
          <a:chOff x="0" y="0"/>
          <a:chExt cx="0" cy="0"/>
        </a:xfrm>
      </p:grpSpPr>
      <p:pic>
        <p:nvPicPr>
          <p:cNvPr id="7" name="Picture 6" descr="bgblueonephot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ubtitle 2"/>
          <p:cNvSpPr>
            <a:spLocks noGrp="1"/>
          </p:cNvSpPr>
          <p:nvPr>
            <p:ph type="subTitle" idx="1" hasCustomPrompt="1"/>
          </p:nvPr>
        </p:nvSpPr>
        <p:spPr>
          <a:xfrm>
            <a:off x="360378" y="3137687"/>
            <a:ext cx="3658798"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9" name="Title 1"/>
          <p:cNvSpPr>
            <a:spLocks noGrp="1"/>
          </p:cNvSpPr>
          <p:nvPr>
            <p:ph type="ctrTitle" hasCustomPrompt="1"/>
          </p:nvPr>
        </p:nvSpPr>
        <p:spPr>
          <a:xfrm>
            <a:off x="360379" y="601091"/>
            <a:ext cx="4480563"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Picture Placeholder 8"/>
          <p:cNvSpPr>
            <a:spLocks noGrp="1" noChangeAspect="1"/>
          </p:cNvSpPr>
          <p:nvPr>
            <p:ph type="pic" sz="quarter" idx="10" hasCustomPrompt="1"/>
          </p:nvPr>
        </p:nvSpPr>
        <p:spPr>
          <a:xfrm>
            <a:off x="1954870" y="0"/>
            <a:ext cx="7201580"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2549265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699248" y="1861441"/>
            <a:ext cx="7745505" cy="3170264"/>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688490" y="570156"/>
            <a:ext cx="7756263" cy="1054250"/>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786147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690041"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Master title style</a:t>
            </a:r>
          </a:p>
        </p:txBody>
      </p:sp>
      <p:sp>
        <p:nvSpPr>
          <p:cNvPr id="9" name="Text Placeholder 2"/>
          <p:cNvSpPr>
            <a:spLocks noGrp="1"/>
          </p:cNvSpPr>
          <p:nvPr>
            <p:ph type="body" idx="1"/>
          </p:nvPr>
        </p:nvSpPr>
        <p:spPr>
          <a:xfrm>
            <a:off x="699248" y="3324433"/>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54003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2"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3423993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6"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7" name="Text Placeholder 2"/>
          <p:cNvSpPr>
            <a:spLocks noGrp="1"/>
          </p:cNvSpPr>
          <p:nvPr>
            <p:ph type="body" idx="1"/>
          </p:nvPr>
        </p:nvSpPr>
        <p:spPr>
          <a:xfrm>
            <a:off x="688491"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3"/>
          <p:cNvSpPr>
            <a:spLocks noGrp="1"/>
          </p:cNvSpPr>
          <p:nvPr>
            <p:ph sz="half" idx="2"/>
          </p:nvPr>
        </p:nvSpPr>
        <p:spPr>
          <a:xfrm>
            <a:off x="688489"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9" name="Text Placeholder 4"/>
          <p:cNvSpPr>
            <a:spLocks noGrp="1"/>
          </p:cNvSpPr>
          <p:nvPr>
            <p:ph type="body" sz="quarter" idx="3"/>
          </p:nvPr>
        </p:nvSpPr>
        <p:spPr>
          <a:xfrm>
            <a:off x="4785879"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949256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p:nvPr>
        </p:nvSpPr>
        <p:spPr>
          <a:xfrm>
            <a:off x="692003" y="559401"/>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6" name="Text Placeholder 3"/>
          <p:cNvSpPr>
            <a:spLocks noGrp="1"/>
          </p:cNvSpPr>
          <p:nvPr>
            <p:ph type="body" sz="half" idx="2"/>
          </p:nvPr>
        </p:nvSpPr>
        <p:spPr>
          <a:xfrm>
            <a:off x="4889813"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59519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8" name="Picture Placeholder 2"/>
          <p:cNvSpPr>
            <a:spLocks noGrp="1"/>
          </p:cNvSpPr>
          <p:nvPr>
            <p:ph type="pic" idx="1"/>
          </p:nvPr>
        </p:nvSpPr>
        <p:spPr>
          <a:xfrm rot="344365">
            <a:off x="773476" y="536674"/>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9" name="Text Placeholder 3"/>
          <p:cNvSpPr>
            <a:spLocks noGrp="1"/>
          </p:cNvSpPr>
          <p:nvPr>
            <p:ph type="body" sz="half" idx="2"/>
          </p:nvPr>
        </p:nvSpPr>
        <p:spPr>
          <a:xfrm>
            <a:off x="688490"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4766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106529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Custom Photo">
    <p:spTree>
      <p:nvGrpSpPr>
        <p:cNvPr id="1" name=""/>
        <p:cNvGrpSpPr/>
        <p:nvPr/>
      </p:nvGrpSpPr>
      <p:grpSpPr>
        <a:xfrm>
          <a:off x="0" y="0"/>
          <a:ext cx="0" cy="0"/>
          <a:chOff x="0" y="0"/>
          <a:chExt cx="0" cy="0"/>
        </a:xfrm>
      </p:grpSpPr>
      <p:pic>
        <p:nvPicPr>
          <p:cNvPr id="7" name="Picture 6" descr="bgblueonephot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ubtitle 2"/>
          <p:cNvSpPr>
            <a:spLocks noGrp="1"/>
          </p:cNvSpPr>
          <p:nvPr>
            <p:ph type="subTitle" idx="1" hasCustomPrompt="1"/>
          </p:nvPr>
        </p:nvSpPr>
        <p:spPr>
          <a:xfrm>
            <a:off x="360378" y="3137687"/>
            <a:ext cx="3658798"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9" name="Title 1"/>
          <p:cNvSpPr>
            <a:spLocks noGrp="1"/>
          </p:cNvSpPr>
          <p:nvPr>
            <p:ph type="ctrTitle" hasCustomPrompt="1"/>
          </p:nvPr>
        </p:nvSpPr>
        <p:spPr>
          <a:xfrm>
            <a:off x="360379" y="601091"/>
            <a:ext cx="4480563"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Picture Placeholder 8"/>
          <p:cNvSpPr>
            <a:spLocks noGrp="1" noChangeAspect="1"/>
          </p:cNvSpPr>
          <p:nvPr>
            <p:ph type="pic" sz="quarter" idx="10" hasCustomPrompt="1"/>
          </p:nvPr>
        </p:nvSpPr>
        <p:spPr>
          <a:xfrm>
            <a:off x="1954870" y="0"/>
            <a:ext cx="7201580"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891787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jpe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6307993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4949645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l.acm.org/doi/10.1145/3551349.3559548"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48550/arXiv.2002.08155" TargetMode="External"/><Relationship Id="rId2" Type="http://schemas.openxmlformats.org/officeDocument/2006/relationships/hyperlink" Target="https://aclanthology.org/2020.findings-emnlp.139.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huggingface.co/datasets/code-search-net/code_search_ne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huggingface.co/datasets/code-search-net/code_search_ne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huggingface.co/spaces/bigcode/bigcode-models-leaderboard"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arxiv.org/abs/2107.03374" TargetMode="External"/><Relationship Id="rId7" Type="http://schemas.openxmlformats.org/officeDocument/2006/relationships/hyperlink" Target="https://evalplus.github.io/leaderboard.html" TargetMode="External"/><Relationship Id="rId2" Type="http://schemas.openxmlformats.org/officeDocument/2006/relationships/hyperlink" Target="https://arxiv.org/pdf/2406.12655v1" TargetMode="External"/><Relationship Id="rId1" Type="http://schemas.openxmlformats.org/officeDocument/2006/relationships/slideLayout" Target="../slideLayouts/slideLayout2.xml"/><Relationship Id="rId6" Type="http://schemas.openxmlformats.org/officeDocument/2006/relationships/hyperlink" Target="https://dl.acm.org/doi/10.1145/3583131.3590481" TargetMode="External"/><Relationship Id="rId5" Type="http://schemas.openxmlformats.org/officeDocument/2006/relationships/hyperlink" Target="https://arxiv.org/abs/2108.07732" TargetMode="External"/><Relationship Id="rId4" Type="http://schemas.openxmlformats.org/officeDocument/2006/relationships/hyperlink" Target="https://ui.adsabs.harvard.edu/abs/2023arXiv230917446N/abstract"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mckinsey.com/capabilities/mckinsey-digital/our-insights/unleashing-developer-productivity-with-generative-ai" TargetMode="External"/><Relationship Id="rId2" Type="http://schemas.openxmlformats.org/officeDocument/2006/relationships/hyperlink" Target="https://arxiv.org/pdf/2403.05156"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arxiv.org/abs/2107.03374" TargetMode="External"/><Relationship Id="rId7" Type="http://schemas.openxmlformats.org/officeDocument/2006/relationships/hyperlink" Target="https://evalplus.github.io/leaderboard.html" TargetMode="External"/><Relationship Id="rId2" Type="http://schemas.openxmlformats.org/officeDocument/2006/relationships/hyperlink" Target="https://arxiv.org/pdf/2406.12655v1" TargetMode="External"/><Relationship Id="rId1" Type="http://schemas.openxmlformats.org/officeDocument/2006/relationships/slideLayout" Target="../slideLayouts/slideLayout2.xml"/><Relationship Id="rId6" Type="http://schemas.openxmlformats.org/officeDocument/2006/relationships/hyperlink" Target="https://dl.acm.org/doi/10.1145/3583131.3590481" TargetMode="External"/><Relationship Id="rId5" Type="http://schemas.openxmlformats.org/officeDocument/2006/relationships/hyperlink" Target="https://arxiv.org/abs/2108.07732" TargetMode="External"/><Relationship Id="rId4" Type="http://schemas.openxmlformats.org/officeDocument/2006/relationships/hyperlink" Target="https://ui.adsabs.harvard.edu/abs/2023arXiv230917446N/abstract" TargetMode="External"/></Relationships>
</file>

<file path=ppt/slides/_rels/slide49.xml.rels><?xml version="1.0" encoding="UTF-8" standalone="yes"?>
<Relationships xmlns="http://schemas.openxmlformats.org/package/2006/relationships"><Relationship Id="rId2" Type="http://schemas.openxmlformats.org/officeDocument/2006/relationships/hyperlink" Target="https://huggingface.co/spaces/bigcode/bigcode-models-leaderboar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i.org/10.48550/arXiv.2209.02235"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www.mckinsey.com/capabilities/quantumblack/our-insights/the-state-of-ai" TargetMode="External"/><Relationship Id="rId2" Type="http://schemas.openxmlformats.org/officeDocument/2006/relationships/hyperlink" Target="https://www.mckinsey.com/capabilities/mckinsey-digital/our-insights/unleashing-developer-productivity-with-generative-ai" TargetMode="External"/><Relationship Id="rId1" Type="http://schemas.openxmlformats.org/officeDocument/2006/relationships/slideLayout" Target="../slideLayouts/slideLayout2.xml"/><Relationship Id="rId4" Type="http://schemas.openxmlformats.org/officeDocument/2006/relationships/hyperlink" Target="https://github.blog/news-insights/research/research-quantifying-github-copilots-impact-on-developer-productivity-and-happiness/"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easychair.org/publications/preprint/jVLt/open" TargetMode="External"/><Relationship Id="rId2" Type="http://schemas.openxmlformats.org/officeDocument/2006/relationships/hyperlink" Target="https://www.softxjournal.com/article/S2352-7110(24)00048-7/fulltext" TargetMode="External"/><Relationship Id="rId1" Type="http://schemas.openxmlformats.org/officeDocument/2006/relationships/slideLayout" Target="../slideLayouts/slideLayout2.xml"/><Relationship Id="rId4" Type="http://schemas.openxmlformats.org/officeDocument/2006/relationships/hyperlink" Target="https://www.ptc.com/en/blogs/alm/gartner-top-strategic-technology-trends-for-2023"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huggingface.co/meta-llama/Meta-Llama-3-8B" TargetMode="External"/><Relationship Id="rId2" Type="http://schemas.openxmlformats.org/officeDocument/2006/relationships/hyperlink" Target="https://ai.meta.com/blog/meta-llama-3/" TargetMode="External"/><Relationship Id="rId1" Type="http://schemas.openxmlformats.org/officeDocument/2006/relationships/slideLayout" Target="../slideLayouts/slideLayout2.xml"/><Relationship Id="rId6" Type="http://schemas.openxmlformats.org/officeDocument/2006/relationships/hyperlink" Target="https://github.com/deepseek-ai/DeepSeek-Coder-V2" TargetMode="External"/><Relationship Id="rId5" Type="http://schemas.openxmlformats.org/officeDocument/2006/relationships/hyperlink" Target="https://huggingface.co/docs/transformers/en/model_doc/mixtral" TargetMode="External"/><Relationship Id="rId4" Type="http://schemas.openxmlformats.org/officeDocument/2006/relationships/hyperlink" Target="https://mistral.ai/news/mixtral-of-experts/"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i.org/10.48550/arXiv.2307.0792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subTitle" idx="1"/>
          </p:nvPr>
        </p:nvSpPr>
        <p:spPr>
          <a:xfrm>
            <a:off x="186621" y="3732729"/>
            <a:ext cx="4058106" cy="1752600"/>
          </a:xfrm>
        </p:spPr>
        <p:txBody>
          <a:bodyPr/>
          <a:lstStyle/>
          <a:p>
            <a:r>
              <a:rPr lang="en-US" sz="2400" dirty="0">
                <a:latin typeface="Arial" charset="0"/>
                <a:ea typeface="ＭＳ Ｐゴシック" charset="0"/>
              </a:rPr>
              <a:t>Andrew Nedilko</a:t>
            </a:r>
          </a:p>
        </p:txBody>
      </p:sp>
      <p:sp>
        <p:nvSpPr>
          <p:cNvPr id="15365" name="Slide Number Placeholder 1"/>
          <p:cNvSpPr>
            <a:spLocks noGrp="1"/>
          </p:cNvSpPr>
          <p:nvPr>
            <p:ph type="sldNum" sz="quarter" idx="4294967295"/>
          </p:nvPr>
        </p:nvSpPr>
        <p:spPr>
          <a:xfrm>
            <a:off x="7010400" y="6356354"/>
            <a:ext cx="21336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D932FA0-379F-A34C-A330-38314102EBC0}" type="slidenum">
              <a:rPr lang="en-US" sz="1400">
                <a:solidFill>
                  <a:prstClr val="black"/>
                </a:solidFill>
              </a:rPr>
              <a:pPr/>
              <a:t>1</a:t>
            </a:fld>
            <a:endParaRPr lang="en-US" sz="1400" dirty="0">
              <a:solidFill>
                <a:prstClr val="black"/>
              </a:solidFill>
            </a:endParaRPr>
          </a:p>
        </p:txBody>
      </p:sp>
      <p:sp>
        <p:nvSpPr>
          <p:cNvPr id="4" name="Rectangle 2">
            <a:extLst>
              <a:ext uri="{FF2B5EF4-FFF2-40B4-BE49-F238E27FC236}">
                <a16:creationId xmlns:a16="http://schemas.microsoft.com/office/drawing/2014/main" id="{CC506E31-CD4B-FA3E-0D2E-F88977A666FC}"/>
              </a:ext>
            </a:extLst>
          </p:cNvPr>
          <p:cNvSpPr>
            <a:spLocks noGrp="1" noChangeArrowheads="1"/>
          </p:cNvSpPr>
          <p:nvPr>
            <p:ph type="ctrTitle"/>
          </p:nvPr>
        </p:nvSpPr>
        <p:spPr>
          <a:xfrm>
            <a:off x="186621" y="1772638"/>
            <a:ext cx="7770836" cy="1503959"/>
          </a:xfrm>
        </p:spPr>
        <p:txBody>
          <a:bodyPr>
            <a:noAutofit/>
          </a:bodyPr>
          <a:lstStyle/>
          <a:p>
            <a:pPr eaLnBrk="1" hangingPunct="1"/>
            <a:r>
              <a:rPr lang="en-US" sz="3200" dirty="0">
                <a:latin typeface="Arial" charset="0"/>
                <a:ea typeface="ＭＳ Ｐゴシック" charset="0"/>
              </a:rPr>
              <a:t>Artificial Intelligence-Based System for Boosting Automated Documentation Generation </a:t>
            </a:r>
            <a:r>
              <a:rPr lang="en-US" sz="3200">
                <a:latin typeface="Arial" charset="0"/>
                <a:ea typeface="ＭＳ Ｐゴシック" charset="0"/>
              </a:rPr>
              <a:t>from Code</a:t>
            </a:r>
            <a:endParaRPr lang="en-US" sz="3200" dirty="0">
              <a:latin typeface="Arial" charset="0"/>
              <a:ea typeface="ＭＳ Ｐゴシック" charset="0"/>
            </a:endParaRPr>
          </a:p>
        </p:txBody>
      </p:sp>
    </p:spTree>
    <p:extLst>
      <p:ext uri="{BB962C8B-B14F-4D97-AF65-F5344CB8AC3E}">
        <p14:creationId xmlns:p14="http://schemas.microsoft.com/office/powerpoint/2010/main" val="1792281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extLst>
              <p:ext uri="{D42A27DB-BD31-4B8C-83A1-F6EECF244321}">
                <p14:modId xmlns:p14="http://schemas.microsoft.com/office/powerpoint/2010/main" val="3189413733"/>
              </p:ext>
            </p:extLst>
          </p:nvPr>
        </p:nvGraphicFramePr>
        <p:xfrm>
          <a:off x="173736" y="1036308"/>
          <a:ext cx="8796528" cy="4195582"/>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a:solidFill>
                            <a:schemeClr val="tx1"/>
                          </a:solidFill>
                          <a:latin typeface="+mn-lt"/>
                          <a:cs typeface="Arial" panose="020B0604020202020204" pitchFamily="34" charset="0"/>
                        </a:rPr>
                        <a:t>(A) Deliverable</a:t>
                      </a:r>
                    </a:p>
                  </a:txBody>
                  <a:tcPr/>
                </a:tc>
                <a:tc>
                  <a:txBody>
                    <a:bodyPr/>
                    <a:lstStyle/>
                    <a:p>
                      <a:pPr algn="ctr"/>
                      <a:r>
                        <a:rPr lang="en-US" sz="1200">
                          <a:solidFill>
                            <a:schemeClr val="tx1"/>
                          </a:solidFill>
                          <a:latin typeface="+mn-lt"/>
                          <a:cs typeface="Arial" panose="020B0604020202020204" pitchFamily="34" charset="0"/>
                        </a:rPr>
                        <a:t>(B) Format</a:t>
                      </a:r>
                    </a:p>
                  </a:txBody>
                  <a:tcPr/>
                </a:tc>
                <a:tc>
                  <a:txBody>
                    <a:bodyPr/>
                    <a:lstStyle/>
                    <a:p>
                      <a:pPr algn="ctr"/>
                      <a:r>
                        <a:rPr lang="en-US" sz="1200">
                          <a:solidFill>
                            <a:schemeClr val="tx1"/>
                          </a:solidFill>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a:solidFill>
                            <a:schemeClr val="tx1"/>
                          </a:solidFill>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a:solidFill>
                            <a:schemeClr val="tx1"/>
                          </a:solidFill>
                        </a:rPr>
                        <a:t>Khan, J. Y., &amp; Uddin, G. (2022). </a:t>
                      </a:r>
                      <a:r>
                        <a:rPr lang="en-US" sz="1200">
                          <a:solidFill>
                            <a:schemeClr val="tx1"/>
                          </a:solidFill>
                          <a:latin typeface="+mn-lt"/>
                          <a:cs typeface="Arial" panose="020B0604020202020204" pitchFamily="34" charset="0"/>
                        </a:rPr>
                        <a:t>Automatic Code Documentation Generation Using GPT-3. </a:t>
                      </a:r>
                      <a:r>
                        <a:rPr lang="en-US" sz="1200" i="1">
                          <a:solidFill>
                            <a:schemeClr val="tx1"/>
                          </a:solidFill>
                          <a:latin typeface="+mn-lt"/>
                          <a:cs typeface="Arial" panose="020B0604020202020204" pitchFamily="34" charset="0"/>
                        </a:rPr>
                        <a:t>Proceedings of the 37th IEEE/ACM International Conference on Automated Software Engineering. Article No. 174. </a:t>
                      </a:r>
                      <a:r>
                        <a:rPr lang="en-US" sz="1200" i="0">
                          <a:solidFill>
                            <a:schemeClr val="tx1"/>
                          </a:solidFill>
                          <a:latin typeface="+mn-lt"/>
                          <a:cs typeface="Arial" panose="020B0604020202020204" pitchFamily="34" charset="0"/>
                        </a:rPr>
                        <a:t>pp. 1–6</a:t>
                      </a:r>
                      <a:r>
                        <a:rPr lang="en-US" sz="1200" i="0">
                          <a:solidFill>
                            <a:schemeClr val="tx1"/>
                          </a:solidFill>
                        </a:rPr>
                        <a:t>. </a:t>
                      </a:r>
                      <a:r>
                        <a:rPr lang="en-US" sz="1200">
                          <a:solidFill>
                            <a:schemeClr val="tx1"/>
                          </a:solidFill>
                          <a:hlinkClick r:id="rId2">
                            <a:extLst>
                              <a:ext uri="{A12FA001-AC4F-418D-AE19-62706E023703}">
                                <ahyp:hlinkClr xmlns:ahyp="http://schemas.microsoft.com/office/drawing/2018/hyperlinkcolor" val="tx"/>
                              </a:ext>
                            </a:extLst>
                          </a:hlinkClick>
                        </a:rPr>
                        <a:t>https://dl.acm.org/doi/10.1145/3551349.3559548</a:t>
                      </a:r>
                      <a:r>
                        <a:rPr lang="en-US" sz="1200">
                          <a:solidFill>
                            <a:schemeClr val="tx1"/>
                          </a:solidFill>
                        </a:rPr>
                        <a:t> </a:t>
                      </a:r>
                      <a:endParaRPr lang="en-US" sz="120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a:solidFill>
                            <a:schemeClr val="tx1"/>
                          </a:solidFill>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a:solidFill>
                            <a:schemeClr val="tx1"/>
                          </a:solidFill>
                          <a:effectLst/>
                          <a:latin typeface="+mn-lt"/>
                          <a:ea typeface="+mn-ea"/>
                          <a:cs typeface="Arial" panose="020B0604020202020204" pitchFamily="34" charset="0"/>
                        </a:rPr>
                        <a:t>The study employs Codex, a GPT-3 based model pre-trained on both natural and programming languages, for automatic code documentation creation.</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a:solidFill>
                            <a:schemeClr val="tx1"/>
                          </a:solidFill>
                          <a:effectLst/>
                          <a:latin typeface="+mn-lt"/>
                          <a:ea typeface="+mn-ea"/>
                          <a:cs typeface="Arial" panose="020B0604020202020204" pitchFamily="34" charset="0"/>
                        </a:rPr>
                        <a:t>Codex outperforms existing techniques, especially in one-shot learning, demonstrating significant improvements across six programming languages.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a:solidFill>
                            <a:schemeClr val="tx1"/>
                          </a:solidFill>
                        </a:rPr>
                        <a:t>The research highlights Codex's potential and suggests future studies for in-depth evaluations and broader applications.</a:t>
                      </a:r>
                      <a:endParaRPr lang="en-US" sz="1200" kern="1200">
                        <a:solidFill>
                          <a:schemeClr val="tx1"/>
                        </a:solidFill>
                        <a:effectLst/>
                        <a:latin typeface="+mn-lt"/>
                        <a:ea typeface="+mn-ea"/>
                        <a:cs typeface="Arial" panose="020B0604020202020204" pitchFamily="34" charset="0"/>
                      </a:endParaRPr>
                    </a:p>
                  </a:txBody>
                  <a:tcPr/>
                </a:tc>
                <a:tc>
                  <a:txBody>
                    <a:bodyPr/>
                    <a:lstStyle/>
                    <a:p>
                      <a:pPr marL="0" indent="0" algn="ctr">
                        <a:buFont typeface="Arial" panose="020B0604020202020204" pitchFamily="34" charset="0"/>
                        <a:buNone/>
                      </a:pPr>
                      <a:r>
                        <a:rPr lang="en-US" sz="1200" i="1">
                          <a:solidFill>
                            <a:schemeClr val="tx1"/>
                          </a:solidFill>
                          <a:latin typeface="+mn-lt"/>
                          <a:cs typeface="Arial" panose="020B0604020202020204" pitchFamily="34" charset="0"/>
                        </a:rPr>
                        <a:t>20</a:t>
                      </a:r>
                    </a:p>
                    <a:p>
                      <a:pPr marL="0" indent="0" algn="ctr">
                        <a:buFont typeface="Arial" panose="020B0604020202020204" pitchFamily="34" charset="0"/>
                        <a:buNone/>
                      </a:pPr>
                      <a:endParaRPr lang="en-US" sz="1200" i="1">
                        <a:solidFill>
                          <a:schemeClr val="tx1"/>
                        </a:solidFill>
                        <a:latin typeface="+mn-lt"/>
                        <a:cs typeface="Arial" panose="020B0604020202020204" pitchFamily="34" charset="0"/>
                      </a:endParaRPr>
                    </a:p>
                    <a:p>
                      <a:pPr marL="0" indent="0" algn="ctr">
                        <a:buFont typeface="Arial" panose="020B0604020202020204" pitchFamily="34" charset="0"/>
                        <a:buNone/>
                      </a:pPr>
                      <a:r>
                        <a:rPr lang="en-US" sz="1200" i="1">
                          <a:solidFill>
                            <a:schemeClr val="tx1"/>
                          </a:solidFill>
                          <a:latin typeface="+mn-lt"/>
                          <a:cs typeface="Arial" panose="020B0604020202020204" pitchFamily="34" charset="0"/>
                        </a:rPr>
                        <a:t>15</a:t>
                      </a:r>
                    </a:p>
                    <a:p>
                      <a:pPr marL="0" indent="0" algn="ctr">
                        <a:buFont typeface="Arial" panose="020B0604020202020204" pitchFamily="34" charset="0"/>
                        <a:buNone/>
                      </a:pPr>
                      <a:endParaRPr lang="en-US" sz="1200" i="1">
                        <a:solidFill>
                          <a:schemeClr val="tx1"/>
                        </a:solidFill>
                        <a:latin typeface="+mn-lt"/>
                        <a:cs typeface="Arial" panose="020B0604020202020204" pitchFamily="34" charset="0"/>
                      </a:endParaRPr>
                    </a:p>
                    <a:p>
                      <a:pPr marL="0" indent="0" algn="ctr">
                        <a:buFont typeface="Arial" panose="020B0604020202020204" pitchFamily="34" charset="0"/>
                        <a:buNone/>
                      </a:pPr>
                      <a:r>
                        <a:rPr lang="en-US" sz="1200" b="0" i="1">
                          <a:solidFill>
                            <a:schemeClr val="tx1"/>
                          </a:solidFill>
                          <a:latin typeface="+mn-lt"/>
                          <a:cs typeface="Arial" panose="020B0604020202020204" pitchFamily="34" charset="0"/>
                        </a:rPr>
                        <a:t>15</a:t>
                      </a:r>
                    </a:p>
                  </a:txBody>
                  <a:tcPr/>
                </a:tc>
                <a:extLst>
                  <a:ext uri="{0D108BD9-81ED-4DB2-BD59-A6C34878D82A}">
                    <a16:rowId xmlns:a16="http://schemas.microsoft.com/office/drawing/2014/main" val="2076857690"/>
                  </a:ext>
                </a:extLst>
              </a:tr>
              <a:tr h="250288">
                <a:tc>
                  <a:txBody>
                    <a:bodyPr/>
                    <a:lstStyle/>
                    <a:p>
                      <a:r>
                        <a:rPr lang="en-US" sz="1200" b="1">
                          <a:solidFill>
                            <a:schemeClr val="tx1"/>
                          </a:solidFill>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a:solidFill>
                            <a:schemeClr val="tx1"/>
                          </a:solidFill>
                          <a:effectLst/>
                          <a:latin typeface="+mn-lt"/>
                          <a:ea typeface="+mn-ea"/>
                          <a:cs typeface="Arial" panose="020B0604020202020204" pitchFamily="34" charset="0"/>
                        </a:rPr>
                        <a:t>Machine learning in the form of a GPT-3 based transformer model.</a:t>
                      </a: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a:solidFill>
                            <a:schemeClr val="tx1"/>
                          </a:solidFill>
                          <a:latin typeface="+mn-lt"/>
                          <a:cs typeface="Arial" panose="020B0604020202020204" pitchFamily="34" charset="0"/>
                        </a:rPr>
                        <a:t>Evaluation</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a:solidFill>
                            <a:schemeClr val="tx1"/>
                          </a:solidFill>
                          <a:effectLst/>
                          <a:latin typeface="+mn-lt"/>
                          <a:ea typeface="+mn-ea"/>
                          <a:cs typeface="Arial" panose="020B0604020202020204" pitchFamily="34" charset="0"/>
                        </a:rPr>
                        <a:t>Goal: the study aims to evaluate Codex’s effectiveness in generating accurate and informative code documentation.</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a:solidFill>
                            <a:schemeClr val="tx1"/>
                          </a:solidFill>
                          <a:effectLst/>
                          <a:latin typeface="+mn-lt"/>
                          <a:ea typeface="+mn-ea"/>
                          <a:cs typeface="Arial" panose="020B0604020202020204" pitchFamily="34" charset="0"/>
                        </a:rPr>
                        <a:t>It is useful as Codex demonstrates state-of-the-art performance in automated documentation generation.</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a:solidFill>
                            <a:schemeClr val="tx1"/>
                          </a:solidFill>
                          <a:effectLst/>
                          <a:latin typeface="+mn-lt"/>
                          <a:ea typeface="+mn-ea"/>
                          <a:cs typeface="Arial" panose="020B0604020202020204" pitchFamily="34" charset="0"/>
                        </a:rPr>
                        <a:t>Codex achieved an overall BLEU score of 20.63, indicating high performance compared to previous models.</a:t>
                      </a:r>
                    </a:p>
                  </a:txBody>
                  <a:tcPr/>
                </a:tc>
                <a:tc>
                  <a:txBody>
                    <a:bodyPr/>
                    <a:lstStyle/>
                    <a:p>
                      <a:pPr marL="0" indent="0" algn="ctr">
                        <a:buFont typeface="Arial" panose="020B0604020202020204" pitchFamily="34" charset="0"/>
                        <a:buNone/>
                      </a:pPr>
                      <a:r>
                        <a:rPr lang="en-US" sz="1200" i="1">
                          <a:solidFill>
                            <a:schemeClr val="tx1"/>
                          </a:solidFill>
                          <a:latin typeface="+mn-lt"/>
                          <a:cs typeface="Arial" panose="020B0604020202020204" pitchFamily="34" charset="0"/>
                        </a:rPr>
                        <a:t>15</a:t>
                      </a:r>
                    </a:p>
                    <a:p>
                      <a:pPr marL="0" indent="0" algn="ctr">
                        <a:buFont typeface="Arial" panose="020B0604020202020204" pitchFamily="34" charset="0"/>
                        <a:buNone/>
                      </a:pPr>
                      <a:endParaRPr lang="en-US" sz="1200" i="1">
                        <a:solidFill>
                          <a:schemeClr val="tx1"/>
                        </a:solidFill>
                        <a:latin typeface="+mn-lt"/>
                        <a:cs typeface="Arial" panose="020B0604020202020204" pitchFamily="34" charset="0"/>
                      </a:endParaRPr>
                    </a:p>
                    <a:p>
                      <a:pPr marL="0" indent="0" algn="ctr">
                        <a:buFont typeface="Arial" panose="020B0604020202020204" pitchFamily="34" charset="0"/>
                        <a:buNone/>
                      </a:pPr>
                      <a:r>
                        <a:rPr lang="en-US" sz="1200" i="1">
                          <a:solidFill>
                            <a:schemeClr val="tx1"/>
                          </a:solidFill>
                          <a:latin typeface="+mn-lt"/>
                          <a:cs typeface="Arial" panose="020B0604020202020204" pitchFamily="34" charset="0"/>
                        </a:rPr>
                        <a:t>12</a:t>
                      </a:r>
                    </a:p>
                    <a:p>
                      <a:pPr marL="0" indent="0" algn="ctr">
                        <a:buFont typeface="Arial" panose="020B0604020202020204" pitchFamily="34" charset="0"/>
                        <a:buNone/>
                      </a:pPr>
                      <a:r>
                        <a:rPr lang="en-US" sz="1200" b="0" i="1">
                          <a:solidFill>
                            <a:schemeClr val="tx1"/>
                          </a:solidFill>
                          <a:latin typeface="+mn-lt"/>
                          <a:cs typeface="Arial" panose="020B0604020202020204" pitchFamily="34" charset="0"/>
                        </a:rPr>
                        <a:t>15</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mn-lt"/>
                          <a:cs typeface="Arial" panose="020B0604020202020204" pitchFamily="34" charset="0"/>
                        </a:rPr>
                        <a:t>Relevance</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a:solidFill>
                            <a:schemeClr val="tx1"/>
                          </a:solidFill>
                          <a:effectLst/>
                          <a:latin typeface="+mn-lt"/>
                          <a:ea typeface="+mn-ea"/>
                          <a:cs typeface="Arial" panose="020B0604020202020204" pitchFamily="34" charset="0"/>
                        </a:rPr>
                        <a:t>The paper validates the use of large language models like GPT-3 for automated documentation.</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a:solidFill>
                            <a:schemeClr val="tx1"/>
                          </a:solidFill>
                          <a:effectLst/>
                          <a:latin typeface="+mn-lt"/>
                          <a:ea typeface="+mn-ea"/>
                          <a:cs typeface="Arial" panose="020B0604020202020204" pitchFamily="34" charset="0"/>
                        </a:rPr>
                        <a:t>It will shape my research by demonstrating the importance of leveraging advanced AI models to improve documentation accuracy and efficiency, guiding the development of my proposed system.</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a:solidFill>
                            <a:schemeClr val="tx1"/>
                          </a:solidFill>
                          <a:effectLst/>
                          <a:latin typeface="+mn-lt"/>
                          <a:ea typeface="+mn-ea"/>
                          <a:cs typeface="Arial" panose="020B0604020202020204" pitchFamily="34" charset="0"/>
                        </a:rPr>
                        <a:t>The study provides a performance benchmark (BLEU score) for comparing and evaluating the effectiveness of the proposed AI-based documentation system.</a:t>
                      </a:r>
                    </a:p>
                  </a:txBody>
                  <a:tcPr/>
                </a:tc>
                <a:tc>
                  <a:txBody>
                    <a:bodyPr/>
                    <a:lstStyle/>
                    <a:p>
                      <a:pPr marL="0" algn="ctr" defTabSz="457200" rtl="0" eaLnBrk="1" latinLnBrk="0" hangingPunct="1"/>
                      <a:r>
                        <a:rPr lang="en-US" sz="1200" b="0" kern="1200">
                          <a:solidFill>
                            <a:schemeClr val="tx1"/>
                          </a:solidFill>
                          <a:latin typeface="+mn-lt"/>
                          <a:ea typeface="+mn-ea"/>
                          <a:cs typeface="Arial" panose="020B0604020202020204" pitchFamily="34" charset="0"/>
                        </a:rPr>
                        <a:t>14</a:t>
                      </a:r>
                    </a:p>
                    <a:p>
                      <a:pPr marL="0" algn="ctr" defTabSz="457200" rtl="0" eaLnBrk="1" latinLnBrk="0" hangingPunct="1"/>
                      <a:r>
                        <a:rPr lang="en-US" sz="1200" b="0" kern="1200">
                          <a:solidFill>
                            <a:schemeClr val="tx1"/>
                          </a:solidFill>
                          <a:latin typeface="+mn-lt"/>
                          <a:ea typeface="+mn-ea"/>
                          <a:cs typeface="Arial" panose="020B0604020202020204" pitchFamily="34" charset="0"/>
                        </a:rPr>
                        <a:t>27</a:t>
                      </a:r>
                    </a:p>
                    <a:p>
                      <a:pPr marL="0" algn="ctr" defTabSz="457200" rtl="0" eaLnBrk="1" latinLnBrk="0" hangingPunct="1"/>
                      <a:endParaRPr lang="en-US" sz="1200" b="0" kern="1200">
                        <a:solidFill>
                          <a:schemeClr val="tx1"/>
                        </a:solidFill>
                        <a:latin typeface="+mn-lt"/>
                        <a:ea typeface="+mn-ea"/>
                        <a:cs typeface="Arial" panose="020B0604020202020204" pitchFamily="34" charset="0"/>
                      </a:endParaRPr>
                    </a:p>
                    <a:p>
                      <a:pPr marL="0" algn="ctr" defTabSz="457200" rtl="0" eaLnBrk="1" latinLnBrk="0" hangingPunct="1"/>
                      <a:r>
                        <a:rPr lang="en-US" sz="1200" b="0" kern="1200">
                          <a:solidFill>
                            <a:schemeClr val="tx1"/>
                          </a:solidFill>
                          <a:latin typeface="+mn-lt"/>
                          <a:ea typeface="+mn-ea"/>
                          <a:cs typeface="Arial" panose="020B0604020202020204" pitchFamily="34" charset="0"/>
                        </a:rPr>
                        <a:t>20</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723670" y="167119"/>
            <a:ext cx="8246594" cy="703736"/>
          </a:xfrm>
        </p:spPr>
        <p:txBody>
          <a:bodyPr/>
          <a:lstStyle/>
          <a:p>
            <a:r>
              <a:rPr lang="en-US" sz="3600"/>
              <a:t>Annotated Bibliography (2 of 5)</a:t>
            </a:r>
          </a:p>
        </p:txBody>
      </p:sp>
    </p:spTree>
    <p:extLst>
      <p:ext uri="{BB962C8B-B14F-4D97-AF65-F5344CB8AC3E}">
        <p14:creationId xmlns:p14="http://schemas.microsoft.com/office/powerpoint/2010/main" val="2830673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extLst>
              <p:ext uri="{D42A27DB-BD31-4B8C-83A1-F6EECF244321}">
                <p14:modId xmlns:p14="http://schemas.microsoft.com/office/powerpoint/2010/main" val="1256470625"/>
              </p:ext>
            </p:extLst>
          </p:nvPr>
        </p:nvGraphicFramePr>
        <p:xfrm>
          <a:off x="173736" y="947058"/>
          <a:ext cx="8796528" cy="4411907"/>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a:solidFill>
                            <a:schemeClr val="tx1"/>
                          </a:solidFill>
                          <a:latin typeface="+mn-lt"/>
                          <a:cs typeface="Arial" panose="020B0604020202020204" pitchFamily="34" charset="0"/>
                        </a:rPr>
                        <a:t>(A) Deliverable</a:t>
                      </a:r>
                    </a:p>
                  </a:txBody>
                  <a:tcPr/>
                </a:tc>
                <a:tc>
                  <a:txBody>
                    <a:bodyPr/>
                    <a:lstStyle/>
                    <a:p>
                      <a:pPr algn="ctr"/>
                      <a:r>
                        <a:rPr lang="en-US" sz="1200">
                          <a:solidFill>
                            <a:schemeClr val="tx1"/>
                          </a:solidFill>
                          <a:latin typeface="+mn-lt"/>
                          <a:cs typeface="Arial" panose="020B0604020202020204" pitchFamily="34" charset="0"/>
                        </a:rPr>
                        <a:t>(B) Format</a:t>
                      </a:r>
                    </a:p>
                  </a:txBody>
                  <a:tcPr/>
                </a:tc>
                <a:tc>
                  <a:txBody>
                    <a:bodyPr/>
                    <a:lstStyle/>
                    <a:p>
                      <a:pPr algn="ctr"/>
                      <a:r>
                        <a:rPr lang="en-US" sz="1200">
                          <a:solidFill>
                            <a:schemeClr val="tx1"/>
                          </a:solidFill>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a:solidFill>
                            <a:schemeClr val="tx1"/>
                          </a:solidFill>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a:solidFill>
                            <a:schemeClr val="tx1"/>
                          </a:solidFill>
                        </a:rPr>
                        <a:t>Feng, Z., Guo, D., Tang, D., Duan, N., Feng, X., Gong, M., Shou, L., Qin, B., Liu, T., Jiang, D., &amp; Zhou, M. (2020). </a:t>
                      </a:r>
                      <a:r>
                        <a:rPr lang="en-US" sz="1200">
                          <a:solidFill>
                            <a:schemeClr val="tx1"/>
                          </a:solidFill>
                          <a:latin typeface="+mn-lt"/>
                          <a:cs typeface="Arial" panose="020B0604020202020204" pitchFamily="34" charset="0"/>
                        </a:rPr>
                        <a:t>CodeBERT: A Pre-Trained Model for Programming and Natural Languages. </a:t>
                      </a:r>
                      <a:r>
                        <a:rPr lang="en-US" sz="1200" i="1" kern="1200">
                          <a:solidFill>
                            <a:schemeClr val="tx1"/>
                          </a:solidFill>
                          <a:effectLst/>
                          <a:latin typeface="+mn-lt"/>
                          <a:ea typeface="+mn-ea"/>
                          <a:cs typeface="Arial" panose="020B0604020202020204" pitchFamily="34" charset="0"/>
                        </a:rPr>
                        <a:t>Findings of the Association for Computational Linguistics: EMNLP 2020</a:t>
                      </a:r>
                      <a:r>
                        <a:rPr lang="en-US" sz="1200" kern="1200">
                          <a:solidFill>
                            <a:schemeClr val="tx1"/>
                          </a:solidFill>
                          <a:effectLst/>
                          <a:latin typeface="+mn-lt"/>
                          <a:ea typeface="+mn-ea"/>
                          <a:cs typeface="Arial" panose="020B0604020202020204" pitchFamily="34" charset="0"/>
                        </a:rPr>
                        <a:t>. pp. 1536—1547. </a:t>
                      </a:r>
                      <a:r>
                        <a:rPr lang="en-US" sz="1200" kern="1200">
                          <a:solidFill>
                            <a:schemeClr val="tx1"/>
                          </a:solidFill>
                          <a:effectLst/>
                          <a:latin typeface="+mn-lt"/>
                          <a:ea typeface="+mn-ea"/>
                          <a:cs typeface="Arial" panose="020B0604020202020204" pitchFamily="34" charset="0"/>
                          <a:hlinkClick r:id="rId2">
                            <a:extLst>
                              <a:ext uri="{A12FA001-AC4F-418D-AE19-62706E023703}">
                                <ahyp:hlinkClr xmlns:ahyp="http://schemas.microsoft.com/office/drawing/2018/hyperlinkcolor" val="tx"/>
                              </a:ext>
                            </a:extLst>
                          </a:hlinkClick>
                        </a:rPr>
                        <a:t>https://aclanthology.org/2020.findings-emnlp.139.pdf</a:t>
                      </a:r>
                      <a:r>
                        <a:rPr lang="en-US" sz="1200" kern="1200">
                          <a:solidFill>
                            <a:schemeClr val="tx1"/>
                          </a:solidFill>
                          <a:effectLst/>
                          <a:latin typeface="+mn-lt"/>
                          <a:ea typeface="+mn-ea"/>
                          <a:cs typeface="Arial" panose="020B0604020202020204" pitchFamily="34" charset="0"/>
                        </a:rPr>
                        <a:t>, </a:t>
                      </a:r>
                      <a:r>
                        <a:rPr lang="en-US" sz="1200" b="0" i="0" u="sng" kern="120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https://doi.org/10.48550/arXiv.2002.08155</a:t>
                      </a:r>
                      <a:r>
                        <a:rPr lang="en-US" sz="1200" kern="1200">
                          <a:solidFill>
                            <a:schemeClr val="tx1"/>
                          </a:solidFill>
                          <a:effectLst/>
                          <a:latin typeface="+mn-lt"/>
                          <a:ea typeface="+mn-ea"/>
                          <a:cs typeface="Arial" panose="020B0604020202020204" pitchFamily="34" charset="0"/>
                        </a:rPr>
                        <a:t> </a:t>
                      </a:r>
                      <a:endParaRPr lang="en-US" sz="120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a:solidFill>
                            <a:schemeClr val="tx1"/>
                          </a:solidFill>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a:solidFill>
                            <a:schemeClr val="tx1"/>
                          </a:solidFill>
                          <a:effectLst/>
                          <a:latin typeface="+mn-lt"/>
                          <a:ea typeface="+mn-ea"/>
                          <a:cs typeface="Arial" panose="020B0604020202020204" pitchFamily="34" charset="0"/>
                        </a:rPr>
                        <a:t>CodeBERT is a bimodal model pre-trained on both natural languages (NL) and programming languages (PL)</a:t>
                      </a:r>
                      <a:r>
                        <a:rPr lang="en-US" sz="1200">
                          <a:solidFill>
                            <a:schemeClr val="tx1"/>
                          </a:solidFill>
                        </a:rPr>
                        <a:t>, supporting tasks like code search and documentation generation.</a:t>
                      </a:r>
                      <a:endParaRPr lang="en-US" sz="1200" kern="1200">
                        <a:solidFill>
                          <a:schemeClr val="tx1"/>
                        </a:solidFill>
                        <a:effectLst/>
                        <a:latin typeface="+mn-lt"/>
                        <a:ea typeface="+mn-ea"/>
                        <a:cs typeface="Arial" panose="020B0604020202020204" pitchFamily="34" charset="0"/>
                      </a:endParaRP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a:solidFill>
                            <a:schemeClr val="tx1"/>
                          </a:solidFill>
                          <a:effectLst/>
                          <a:latin typeface="+mn-lt"/>
                          <a:ea typeface="+mn-ea"/>
                          <a:cs typeface="Arial" panose="020B0604020202020204" pitchFamily="34" charset="0"/>
                        </a:rPr>
                        <a:t>It uses a hybrid objective function, combining masked language modeling and replaced token detection </a:t>
                      </a:r>
                      <a:r>
                        <a:rPr lang="en-US" sz="1200">
                          <a:solidFill>
                            <a:schemeClr val="tx1"/>
                          </a:solidFill>
                        </a:rPr>
                        <a:t>to identify plausible alternatives sampled from generators</a:t>
                      </a:r>
                      <a:r>
                        <a:rPr lang="en-US" sz="1200" kern="1200">
                          <a:solidFill>
                            <a:schemeClr val="tx1"/>
                          </a:solidFill>
                          <a:effectLst/>
                          <a:latin typeface="+mn-lt"/>
                          <a:ea typeface="+mn-ea"/>
                          <a:cs typeface="Arial" panose="020B0604020202020204" pitchFamily="34" charset="0"/>
                        </a:rPr>
                        <a: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a:solidFill>
                            <a:schemeClr val="tx1"/>
                          </a:solidFill>
                          <a:effectLst/>
                          <a:latin typeface="+mn-lt"/>
                          <a:ea typeface="+mn-ea"/>
                          <a:cs typeface="Arial" panose="020B0604020202020204" pitchFamily="34" charset="0"/>
                        </a:rPr>
                        <a:t>CodeBERT achieves state-of-the-art performance in NL-PL tasks, evaluated through fine-tuning and zero-shot learning.</a:t>
                      </a:r>
                    </a:p>
                  </a:txBody>
                  <a:tcPr/>
                </a:tc>
                <a:tc>
                  <a:txBody>
                    <a:bodyPr/>
                    <a:lstStyle/>
                    <a:p>
                      <a:pPr marL="0" indent="0" algn="ctr">
                        <a:buFont typeface="Arial" panose="020B0604020202020204" pitchFamily="34" charset="0"/>
                        <a:buNone/>
                      </a:pPr>
                      <a:r>
                        <a:rPr lang="en-US" sz="1200" i="1">
                          <a:solidFill>
                            <a:schemeClr val="tx1"/>
                          </a:solidFill>
                          <a:latin typeface="+mn-lt"/>
                          <a:cs typeface="Arial" panose="020B0604020202020204" pitchFamily="34" charset="0"/>
                        </a:rPr>
                        <a:t>23</a:t>
                      </a:r>
                    </a:p>
                    <a:p>
                      <a:pPr marL="0" indent="0" algn="ctr">
                        <a:buFont typeface="Arial" panose="020B0604020202020204" pitchFamily="34" charset="0"/>
                        <a:buNone/>
                      </a:pPr>
                      <a:endParaRPr lang="en-US" sz="1200" i="1">
                        <a:solidFill>
                          <a:schemeClr val="tx1"/>
                        </a:solidFill>
                        <a:latin typeface="+mn-lt"/>
                        <a:cs typeface="Arial" panose="020B0604020202020204" pitchFamily="34" charset="0"/>
                      </a:endParaRPr>
                    </a:p>
                    <a:p>
                      <a:pPr marL="0" indent="0" algn="ctr">
                        <a:buFont typeface="Arial" panose="020B0604020202020204" pitchFamily="34" charset="0"/>
                        <a:buNone/>
                      </a:pPr>
                      <a:r>
                        <a:rPr lang="en-US" sz="1200" b="0" i="1">
                          <a:solidFill>
                            <a:schemeClr val="tx1"/>
                          </a:solidFill>
                          <a:latin typeface="+mn-lt"/>
                          <a:cs typeface="Arial" panose="020B0604020202020204" pitchFamily="34" charset="0"/>
                        </a:rPr>
                        <a:t>21</a:t>
                      </a:r>
                    </a:p>
                    <a:p>
                      <a:pPr marL="0" indent="0" algn="ctr">
                        <a:buFont typeface="Arial" panose="020B0604020202020204" pitchFamily="34" charset="0"/>
                        <a:buNone/>
                      </a:pPr>
                      <a:endParaRPr lang="en-US" sz="1200" b="0" i="1">
                        <a:solidFill>
                          <a:schemeClr val="tx1"/>
                        </a:solidFill>
                        <a:latin typeface="+mn-lt"/>
                        <a:cs typeface="Arial" panose="020B0604020202020204" pitchFamily="34" charset="0"/>
                      </a:endParaRPr>
                    </a:p>
                    <a:p>
                      <a:pPr marL="0" indent="0" algn="ctr">
                        <a:buFont typeface="Arial" panose="020B0604020202020204" pitchFamily="34" charset="0"/>
                        <a:buNone/>
                      </a:pPr>
                      <a:r>
                        <a:rPr lang="en-US" sz="1200" b="0" i="1">
                          <a:solidFill>
                            <a:schemeClr val="tx1"/>
                          </a:solidFill>
                          <a:latin typeface="+mn-lt"/>
                          <a:cs typeface="Arial" panose="020B0604020202020204" pitchFamily="34" charset="0"/>
                        </a:rPr>
                        <a:t>15</a:t>
                      </a:r>
                    </a:p>
                  </a:txBody>
                  <a:tcPr/>
                </a:tc>
                <a:extLst>
                  <a:ext uri="{0D108BD9-81ED-4DB2-BD59-A6C34878D82A}">
                    <a16:rowId xmlns:a16="http://schemas.microsoft.com/office/drawing/2014/main" val="2076857690"/>
                  </a:ext>
                </a:extLst>
              </a:tr>
              <a:tr h="326053">
                <a:tc>
                  <a:txBody>
                    <a:bodyPr/>
                    <a:lstStyle/>
                    <a:p>
                      <a:r>
                        <a:rPr lang="en-US" sz="1200" b="1">
                          <a:solidFill>
                            <a:schemeClr val="tx1"/>
                          </a:solidFill>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a:solidFill>
                            <a:schemeClr val="tx1"/>
                          </a:solidFill>
                          <a:effectLst/>
                          <a:latin typeface="+mn-lt"/>
                          <a:ea typeface="+mn-ea"/>
                          <a:cs typeface="Arial" panose="020B0604020202020204" pitchFamily="34" charset="0"/>
                        </a:rPr>
                        <a:t>Machine learning using a transformer-based model.</a:t>
                      </a: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a:solidFill>
                            <a:schemeClr val="tx1"/>
                          </a:solidFill>
                          <a:latin typeface="+mn-lt"/>
                          <a:cs typeface="Arial" panose="020B0604020202020204" pitchFamily="34" charset="0"/>
                        </a:rPr>
                        <a:t>Evaluation</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a:solidFill>
                            <a:schemeClr val="tx1"/>
                          </a:solidFill>
                          <a:effectLst/>
                          <a:latin typeface="+mn-lt"/>
                          <a:ea typeface="+mn-ea"/>
                          <a:cs typeface="Arial" panose="020B0604020202020204" pitchFamily="34" charset="0"/>
                        </a:rPr>
                        <a:t>Goal: The study aims to create a general-purpose model for NL and PL tasks.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a:solidFill>
                            <a:schemeClr val="tx1"/>
                          </a:solidFill>
                          <a:effectLst/>
                          <a:latin typeface="+mn-lt"/>
                          <a:ea typeface="+mn-ea"/>
                          <a:cs typeface="Arial" panose="020B0604020202020204" pitchFamily="34" charset="0"/>
                        </a:rPr>
                        <a:t>The study is useful as CodeBERT demonstrates very high effectiveness in code-to-text generation tasks.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a:solidFill>
                            <a:schemeClr val="tx1"/>
                          </a:solidFill>
                          <a:effectLst/>
                          <a:latin typeface="+mn-lt"/>
                          <a:ea typeface="+mn-ea"/>
                          <a:cs typeface="Arial" panose="020B0604020202020204" pitchFamily="34" charset="0"/>
                        </a:rPr>
                        <a:t>CodeBERT achieved state-of-the-art performance with an average BLEU-4 score of 17.83 </a:t>
                      </a:r>
                      <a:r>
                        <a:rPr lang="en-US" sz="1200">
                          <a:solidFill>
                            <a:schemeClr val="tx1"/>
                          </a:solidFill>
                        </a:rPr>
                        <a:t>across six programming languages, an improvement over previous models</a:t>
                      </a:r>
                      <a:r>
                        <a:rPr lang="en-US" sz="1200" kern="1200">
                          <a:solidFill>
                            <a:schemeClr val="tx1"/>
                          </a:solidFill>
                          <a:effectLst/>
                          <a:latin typeface="+mn-lt"/>
                          <a:ea typeface="+mn-ea"/>
                          <a:cs typeface="Arial" panose="020B0604020202020204" pitchFamily="34" charset="0"/>
                        </a:rPr>
                        <a:t>.</a:t>
                      </a:r>
                    </a:p>
                  </a:txBody>
                  <a:tcPr/>
                </a:tc>
                <a:tc>
                  <a:txBody>
                    <a:bodyPr/>
                    <a:lstStyle/>
                    <a:p>
                      <a:pPr marL="0" indent="0" algn="ctr">
                        <a:buFont typeface="Arial" panose="020B0604020202020204" pitchFamily="34" charset="0"/>
                        <a:buNone/>
                      </a:pPr>
                      <a:r>
                        <a:rPr lang="en-US" sz="1200" i="1">
                          <a:solidFill>
                            <a:schemeClr val="tx1"/>
                          </a:solidFill>
                          <a:latin typeface="+mn-lt"/>
                          <a:cs typeface="Arial" panose="020B0604020202020204" pitchFamily="34" charset="0"/>
                        </a:rPr>
                        <a:t>14</a:t>
                      </a:r>
                    </a:p>
                    <a:p>
                      <a:pPr marL="0" indent="0" algn="ctr">
                        <a:buFont typeface="Arial" panose="020B0604020202020204" pitchFamily="34" charset="0"/>
                        <a:buNone/>
                      </a:pPr>
                      <a:r>
                        <a:rPr lang="en-US" sz="1200" b="0" i="1">
                          <a:solidFill>
                            <a:schemeClr val="tx1"/>
                          </a:solidFill>
                          <a:latin typeface="+mn-lt"/>
                          <a:cs typeface="Arial" panose="020B0604020202020204" pitchFamily="34" charset="0"/>
                        </a:rPr>
                        <a:t>14</a:t>
                      </a:r>
                    </a:p>
                    <a:p>
                      <a:pPr marL="0" indent="0" algn="ctr">
                        <a:buFont typeface="Arial" panose="020B0604020202020204" pitchFamily="34" charset="0"/>
                        <a:buNone/>
                      </a:pPr>
                      <a:r>
                        <a:rPr lang="en-US" sz="1200" b="0" i="1">
                          <a:solidFill>
                            <a:schemeClr val="tx1"/>
                          </a:solidFill>
                          <a:latin typeface="+mn-lt"/>
                          <a:cs typeface="Arial" panose="020B0604020202020204" pitchFamily="34" charset="0"/>
                        </a:rPr>
                        <a:t>20</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mn-lt"/>
                          <a:cs typeface="Arial" panose="020B0604020202020204" pitchFamily="34" charset="0"/>
                        </a:rPr>
                        <a:t>Relevance</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a:solidFill>
                            <a:schemeClr val="tx1"/>
                          </a:solidFill>
                          <a:effectLst/>
                          <a:latin typeface="+mn-lt"/>
                          <a:ea typeface="+mn-ea"/>
                          <a:cs typeface="Arial" panose="020B0604020202020204" pitchFamily="34" charset="0"/>
                        </a:rPr>
                        <a:t>The paper is relevant as it validates the use of large language models for documentation generation.</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a:solidFill>
                            <a:schemeClr val="tx1"/>
                          </a:solidFill>
                          <a:effectLst/>
                          <a:latin typeface="+mn-lt"/>
                          <a:ea typeface="+mn-ea"/>
                          <a:cs typeface="Arial" panose="020B0604020202020204" pitchFamily="34" charset="0"/>
                        </a:rPr>
                        <a:t>The study offers performance benchmarks for comparing the effectiveness of the AI-based documentation system being developed.</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a:solidFill>
                            <a:schemeClr val="tx1"/>
                          </a:solidFill>
                          <a:effectLst/>
                          <a:latin typeface="+mn-lt"/>
                          <a:ea typeface="+mn-ea"/>
                          <a:cs typeface="Arial" panose="020B0604020202020204" pitchFamily="34" charset="0"/>
                        </a:rPr>
                        <a:t>The study can shape my research because it </a:t>
                      </a:r>
                      <a:r>
                        <a:rPr lang="en-US" sz="1200">
                          <a:solidFill>
                            <a:schemeClr val="tx1"/>
                          </a:solidFill>
                        </a:rPr>
                        <a:t>provides insights into different training objectives and evaluates the type of knowledge learned by the model</a:t>
                      </a:r>
                      <a:r>
                        <a:rPr lang="en-US" sz="1200" kern="1200">
                          <a:solidFill>
                            <a:schemeClr val="tx1"/>
                          </a:solidFill>
                          <a:effectLst/>
                          <a:latin typeface="+mn-lt"/>
                          <a:ea typeface="+mn-ea"/>
                          <a:cs typeface="Arial" panose="020B0604020202020204" pitchFamily="34" charset="0"/>
                        </a:rPr>
                        <a:t>.</a:t>
                      </a:r>
                    </a:p>
                  </a:txBody>
                  <a:tcPr/>
                </a:tc>
                <a:tc>
                  <a:txBody>
                    <a:bodyPr/>
                    <a:lstStyle/>
                    <a:p>
                      <a:pPr marL="0" algn="ctr" defTabSz="457200" rtl="0" eaLnBrk="1" latinLnBrk="0" hangingPunct="1"/>
                      <a:r>
                        <a:rPr lang="en-US" sz="1200" b="0" kern="1200">
                          <a:solidFill>
                            <a:schemeClr val="tx1"/>
                          </a:solidFill>
                          <a:latin typeface="+mn-lt"/>
                          <a:ea typeface="+mn-ea"/>
                          <a:cs typeface="Arial" panose="020B0604020202020204" pitchFamily="34" charset="0"/>
                        </a:rPr>
                        <a:t>16</a:t>
                      </a:r>
                    </a:p>
                    <a:p>
                      <a:pPr marL="0" algn="ctr" defTabSz="457200" rtl="0" eaLnBrk="1" latinLnBrk="0" hangingPunct="1"/>
                      <a:r>
                        <a:rPr lang="en-US" sz="1200" b="0" kern="1200">
                          <a:solidFill>
                            <a:schemeClr val="tx1"/>
                          </a:solidFill>
                          <a:latin typeface="+mn-lt"/>
                          <a:ea typeface="+mn-ea"/>
                          <a:cs typeface="Arial" panose="020B0604020202020204" pitchFamily="34" charset="0"/>
                        </a:rPr>
                        <a:t>16</a:t>
                      </a:r>
                    </a:p>
                    <a:p>
                      <a:pPr marL="0" algn="ctr" defTabSz="457200" rtl="0" eaLnBrk="1" latinLnBrk="0" hangingPunct="1"/>
                      <a:endParaRPr lang="en-US" sz="1200" b="0" kern="1200">
                        <a:solidFill>
                          <a:schemeClr val="tx1"/>
                        </a:solidFill>
                        <a:latin typeface="+mn-lt"/>
                        <a:ea typeface="+mn-ea"/>
                        <a:cs typeface="Arial" panose="020B0604020202020204" pitchFamily="34" charset="0"/>
                      </a:endParaRPr>
                    </a:p>
                    <a:p>
                      <a:pPr marL="0" algn="ctr" defTabSz="457200" rtl="0" eaLnBrk="1" latinLnBrk="0" hangingPunct="1"/>
                      <a:r>
                        <a:rPr lang="en-US" sz="1200" b="0" kern="1200">
                          <a:solidFill>
                            <a:schemeClr val="tx1"/>
                          </a:solidFill>
                          <a:latin typeface="+mn-lt"/>
                          <a:ea typeface="+mn-ea"/>
                          <a:cs typeface="Arial" panose="020B0604020202020204" pitchFamily="34" charset="0"/>
                        </a:rPr>
                        <a:t>24</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597211" y="127501"/>
            <a:ext cx="7077218" cy="710700"/>
          </a:xfrm>
        </p:spPr>
        <p:txBody>
          <a:bodyPr/>
          <a:lstStyle/>
          <a:p>
            <a:r>
              <a:rPr lang="en-US" sz="3600"/>
              <a:t>Annotated Bibliography (3 of 5)</a:t>
            </a:r>
          </a:p>
        </p:txBody>
      </p:sp>
    </p:spTree>
    <p:extLst>
      <p:ext uri="{BB962C8B-B14F-4D97-AF65-F5344CB8AC3E}">
        <p14:creationId xmlns:p14="http://schemas.microsoft.com/office/powerpoint/2010/main" val="3576355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extLst>
              <p:ext uri="{D42A27DB-BD31-4B8C-83A1-F6EECF244321}">
                <p14:modId xmlns:p14="http://schemas.microsoft.com/office/powerpoint/2010/main" val="4261011810"/>
              </p:ext>
            </p:extLst>
          </p:nvPr>
        </p:nvGraphicFramePr>
        <p:xfrm>
          <a:off x="173736" y="1031169"/>
          <a:ext cx="8796528" cy="4231011"/>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a:solidFill>
                            <a:schemeClr val="tx1"/>
                          </a:solidFill>
                          <a:latin typeface="+mn-lt"/>
                          <a:cs typeface="Arial" panose="020B0604020202020204" pitchFamily="34" charset="0"/>
                        </a:rPr>
                        <a:t>(A) Deliverable</a:t>
                      </a:r>
                    </a:p>
                  </a:txBody>
                  <a:tcPr/>
                </a:tc>
                <a:tc>
                  <a:txBody>
                    <a:bodyPr/>
                    <a:lstStyle/>
                    <a:p>
                      <a:pPr algn="ctr"/>
                      <a:r>
                        <a:rPr lang="en-US" sz="1200">
                          <a:solidFill>
                            <a:schemeClr val="tx1"/>
                          </a:solidFill>
                          <a:latin typeface="+mn-lt"/>
                          <a:cs typeface="Arial" panose="020B0604020202020204" pitchFamily="34" charset="0"/>
                        </a:rPr>
                        <a:t>(B) Format</a:t>
                      </a:r>
                    </a:p>
                  </a:txBody>
                  <a:tcPr/>
                </a:tc>
                <a:tc>
                  <a:txBody>
                    <a:bodyPr/>
                    <a:lstStyle/>
                    <a:p>
                      <a:pPr algn="ctr"/>
                      <a:r>
                        <a:rPr lang="en-US" sz="1200">
                          <a:solidFill>
                            <a:schemeClr val="tx1"/>
                          </a:solidFill>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a:solidFill>
                            <a:schemeClr val="tx1"/>
                          </a:solidFill>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a:solidFill>
                            <a:schemeClr val="tx1"/>
                          </a:solidFill>
                          <a:effectLst/>
                          <a:latin typeface="+mn-lt"/>
                          <a:ea typeface="+mn-ea"/>
                          <a:cs typeface="Arial" panose="020B0604020202020204" pitchFamily="34" charset="0"/>
                        </a:rPr>
                        <a:t>Hu, X., Chen, Q., Wang, H., Xia, X., Lo, D., &amp; Zimmermann, T. (2023). Correlating automated and human evaluation of code documentation generation quality. </a:t>
                      </a:r>
                      <a:r>
                        <a:rPr lang="en-US" sz="1200" i="1" kern="1200">
                          <a:solidFill>
                            <a:schemeClr val="tx1"/>
                          </a:solidFill>
                          <a:effectLst/>
                          <a:latin typeface="+mn-lt"/>
                          <a:ea typeface="+mn-ea"/>
                          <a:cs typeface="Arial" panose="020B0604020202020204" pitchFamily="34" charset="0"/>
                        </a:rPr>
                        <a:t>ACM Transactions on Software Engineering and Methodology, Volume 31, Issue 4, Article No. 63</a:t>
                      </a:r>
                      <a:r>
                        <a:rPr lang="en-US" sz="1200" kern="1200">
                          <a:solidFill>
                            <a:schemeClr val="tx1"/>
                          </a:solidFill>
                          <a:effectLst/>
                          <a:latin typeface="+mn-lt"/>
                          <a:ea typeface="+mn-ea"/>
                          <a:cs typeface="Arial" panose="020B0604020202020204" pitchFamily="34" charset="0"/>
                        </a:rPr>
                        <a:t>, pp 1–28. https://doi.org/10.1145/3502853</a:t>
                      </a:r>
                    </a:p>
                  </a:txBody>
                  <a:tcPr/>
                </a:tc>
                <a:tc>
                  <a:txBody>
                    <a:bodyPr/>
                    <a:lstStyle/>
                    <a:p>
                      <a:pPr marL="0" indent="0" algn="ctr">
                        <a:buFont typeface="Arial" panose="020B0604020202020204" pitchFamily="34" charset="0"/>
                        <a:buNone/>
                      </a:pPr>
                      <a:r>
                        <a:rPr lang="en-US" sz="1200" i="1">
                          <a:solidFill>
                            <a:schemeClr val="tx1"/>
                          </a:solidFill>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a:solidFill>
                            <a:schemeClr val="tx1"/>
                          </a:solidFill>
                          <a:effectLst/>
                          <a:latin typeface="+mn-lt"/>
                          <a:ea typeface="+mn-ea"/>
                          <a:cs typeface="Arial" panose="020B0604020202020204" pitchFamily="34" charset="0"/>
                        </a:rPr>
                        <a:t>The study investigates the correlation between automated metrics, such as BLEU, METEOR, ROUGE-L, CIDEr, SPICE, and human evaluation in code documentation generation tasks.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a:solidFill>
                            <a:schemeClr val="tx1"/>
                          </a:solidFill>
                          <a:effectLst/>
                          <a:latin typeface="+mn-lt"/>
                          <a:ea typeface="+mn-ea"/>
                          <a:cs typeface="Arial" panose="020B0604020202020204" pitchFamily="34" charset="0"/>
                        </a:rPr>
                        <a:t>The results show a weak correlation between automated metrics and human judgment, indicating the need for improved evaluation methods that align more closely with human assessments.</a:t>
                      </a:r>
                      <a:endParaRPr lang="en-US" sz="120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a:solidFill>
                            <a:schemeClr val="tx1"/>
                          </a:solidFill>
                          <a:latin typeface="+mn-lt"/>
                          <a:cs typeface="Arial" panose="020B0604020202020204" pitchFamily="34" charset="0"/>
                        </a:rPr>
                        <a:t>23</a:t>
                      </a:r>
                    </a:p>
                    <a:p>
                      <a:pPr marL="0" indent="0" algn="ctr">
                        <a:buFont typeface="Arial" panose="020B0604020202020204" pitchFamily="34" charset="0"/>
                        <a:buNone/>
                      </a:pPr>
                      <a:endParaRPr lang="en-US" sz="1200" i="1">
                        <a:solidFill>
                          <a:schemeClr val="tx1"/>
                        </a:solidFill>
                        <a:latin typeface="+mn-lt"/>
                        <a:cs typeface="Arial" panose="020B0604020202020204" pitchFamily="34" charset="0"/>
                      </a:endParaRPr>
                    </a:p>
                    <a:p>
                      <a:pPr marL="0" indent="0" algn="ctr">
                        <a:buFont typeface="Arial" panose="020B0604020202020204" pitchFamily="34" charset="0"/>
                        <a:buNone/>
                      </a:pPr>
                      <a:r>
                        <a:rPr lang="en-US" sz="1200" i="1">
                          <a:solidFill>
                            <a:schemeClr val="tx1"/>
                          </a:solidFill>
                          <a:latin typeface="+mn-lt"/>
                          <a:cs typeface="Arial" panose="020B0604020202020204" pitchFamily="34" charset="0"/>
                        </a:rPr>
                        <a:t>26</a:t>
                      </a:r>
                      <a:endParaRPr lang="en-US" sz="1200" b="0" i="1">
                        <a:solidFill>
                          <a:schemeClr val="tx1"/>
                        </a:solidFill>
                        <a:latin typeface="+mn-lt"/>
                        <a:cs typeface="Arial" panose="020B0604020202020204" pitchFamily="34" charset="0"/>
                      </a:endParaRPr>
                    </a:p>
                  </a:txBody>
                  <a:tcPr/>
                </a:tc>
                <a:extLst>
                  <a:ext uri="{0D108BD9-81ED-4DB2-BD59-A6C34878D82A}">
                    <a16:rowId xmlns:a16="http://schemas.microsoft.com/office/drawing/2014/main" val="2076857690"/>
                  </a:ext>
                </a:extLst>
              </a:tr>
              <a:tr h="547493">
                <a:tc>
                  <a:txBody>
                    <a:bodyPr/>
                    <a:lstStyle/>
                    <a:p>
                      <a:r>
                        <a:rPr lang="en-US" sz="1200" b="1">
                          <a:solidFill>
                            <a:schemeClr val="tx1"/>
                          </a:solidFill>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a:solidFill>
                            <a:schemeClr val="tx1"/>
                          </a:solidFill>
                          <a:effectLst/>
                          <a:latin typeface="+mn-lt"/>
                          <a:ea typeface="+mn-ea"/>
                          <a:cs typeface="Arial" panose="020B0604020202020204" pitchFamily="34" charset="0"/>
                        </a:rPr>
                        <a:t>Empirical Study with Deep Learning-based Techniques.</a:t>
                      </a:r>
                      <a:endParaRPr lang="en-US" sz="120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a:solidFill>
                            <a:schemeClr val="tx1"/>
                          </a:solidFill>
                          <a:latin typeface="+mn-lt"/>
                          <a:cs typeface="Arial" panose="020B0604020202020204" pitchFamily="34" charset="0"/>
                        </a:rPr>
                        <a:t>Evaluation</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a:solidFill>
                            <a:schemeClr val="tx1"/>
                          </a:solidFill>
                          <a:effectLst/>
                          <a:latin typeface="+mn-lt"/>
                          <a:ea typeface="+mn-ea"/>
                          <a:cs typeface="Arial" panose="020B0604020202020204" pitchFamily="34" charset="0"/>
                        </a:rPr>
                        <a:t>The article aims to bridge the gap between automated and human evaluations to improve the reliability of code documentation assessments.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a:solidFill>
                            <a:schemeClr val="tx1"/>
                          </a:solidFill>
                          <a:effectLst/>
                          <a:latin typeface="+mn-lt"/>
                          <a:ea typeface="+mn-ea"/>
                          <a:cs typeface="Arial" panose="020B0604020202020204" pitchFamily="34" charset="0"/>
                        </a:rPr>
                        <a:t>It is useful because it captures the limitations of current automated metrics in describing human perspectives on code documentation quality.</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a:solidFill>
                            <a:schemeClr val="tx1"/>
                          </a:solidFill>
                          <a:effectLst/>
                          <a:latin typeface="+mn-lt"/>
                          <a:ea typeface="+mn-ea"/>
                          <a:cs typeface="Arial" panose="020B0604020202020204" pitchFamily="34" charset="0"/>
                        </a:rPr>
                        <a:t>The best comment generation model achieved a METEOR score of 16.04%, BLEU score of 21.06%, and ROUGE-L score of 36.2%.</a:t>
                      </a:r>
                      <a:endParaRPr lang="en-US" sz="120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a:solidFill>
                            <a:schemeClr val="tx1"/>
                          </a:solidFill>
                          <a:latin typeface="+mn-lt"/>
                          <a:cs typeface="Arial" panose="020B0604020202020204" pitchFamily="34" charset="0"/>
                        </a:rPr>
                        <a:t>20</a:t>
                      </a:r>
                    </a:p>
                    <a:p>
                      <a:pPr marL="0" indent="0" algn="ctr">
                        <a:buFont typeface="Arial" panose="020B0604020202020204" pitchFamily="34" charset="0"/>
                        <a:buNone/>
                      </a:pPr>
                      <a:endParaRPr lang="en-US" sz="1200" b="0" i="1">
                        <a:solidFill>
                          <a:schemeClr val="tx1"/>
                        </a:solidFill>
                        <a:latin typeface="+mn-lt"/>
                        <a:cs typeface="Arial" panose="020B0604020202020204" pitchFamily="34" charset="0"/>
                      </a:endParaRPr>
                    </a:p>
                    <a:p>
                      <a:pPr marL="0" indent="0" algn="ctr">
                        <a:buFont typeface="Arial" panose="020B0604020202020204" pitchFamily="34" charset="0"/>
                        <a:buNone/>
                      </a:pPr>
                      <a:r>
                        <a:rPr lang="en-US" sz="1200" b="0" i="1">
                          <a:solidFill>
                            <a:schemeClr val="tx1"/>
                          </a:solidFill>
                          <a:latin typeface="+mn-lt"/>
                          <a:cs typeface="Arial" panose="020B0604020202020204" pitchFamily="34" charset="0"/>
                        </a:rPr>
                        <a:t>20</a:t>
                      </a:r>
                    </a:p>
                    <a:p>
                      <a:pPr marL="0" indent="0" algn="ctr">
                        <a:buFont typeface="Arial" panose="020B0604020202020204" pitchFamily="34" charset="0"/>
                        <a:buNone/>
                      </a:pPr>
                      <a:endParaRPr lang="en-US" sz="1200" b="0" i="1">
                        <a:solidFill>
                          <a:schemeClr val="tx1"/>
                        </a:solidFill>
                        <a:latin typeface="+mn-lt"/>
                        <a:cs typeface="Arial" panose="020B0604020202020204" pitchFamily="34" charset="0"/>
                      </a:endParaRPr>
                    </a:p>
                    <a:p>
                      <a:pPr marL="0" indent="0" algn="ctr">
                        <a:buFont typeface="Arial" panose="020B0604020202020204" pitchFamily="34" charset="0"/>
                        <a:buNone/>
                      </a:pPr>
                      <a:r>
                        <a:rPr lang="en-US" sz="1200" b="0" i="1">
                          <a:solidFill>
                            <a:schemeClr val="tx1"/>
                          </a:solidFill>
                          <a:latin typeface="+mn-lt"/>
                          <a:cs typeface="Arial" panose="020B0604020202020204" pitchFamily="34" charset="0"/>
                        </a:rPr>
                        <a:t>18</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mn-lt"/>
                          <a:cs typeface="Arial" panose="020B0604020202020204" pitchFamily="34" charset="0"/>
                        </a:rPr>
                        <a:t>Relevance</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a:solidFill>
                            <a:schemeClr val="tx1"/>
                          </a:solidFill>
                          <a:effectLst/>
                          <a:latin typeface="+mn-lt"/>
                          <a:ea typeface="+mn-ea"/>
                          <a:cs typeface="Arial" panose="020B0604020202020204" pitchFamily="34" charset="0"/>
                        </a:rPr>
                        <a:t>The article is helpful as it provides insights into the effectiveness of automated metrics, relevant for evaluating AI-based documentation generation systems.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a:solidFill>
                            <a:schemeClr val="tx1"/>
                          </a:solidFill>
                          <a:effectLst/>
                          <a:latin typeface="+mn-lt"/>
                          <a:ea typeface="+mn-ea"/>
                          <a:cs typeface="Arial" panose="020B0604020202020204" pitchFamily="34" charset="0"/>
                        </a:rPr>
                        <a:t>It is relevant since the study's findings can be used to refine the evaluation process in AI-driven documentation generation, ensuring that the generated documentation meets human quality standards.</a:t>
                      </a:r>
                      <a:endParaRPr lang="en-US" sz="120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a:solidFill>
                            <a:schemeClr val="tx1"/>
                          </a:solidFill>
                          <a:latin typeface="+mn-lt"/>
                          <a:ea typeface="+mn-ea"/>
                          <a:cs typeface="Arial" panose="020B0604020202020204" pitchFamily="34" charset="0"/>
                        </a:rPr>
                        <a:t>21</a:t>
                      </a:r>
                    </a:p>
                    <a:p>
                      <a:pPr marL="0" algn="ctr" defTabSz="457200" rtl="0" eaLnBrk="1" latinLnBrk="0" hangingPunct="1"/>
                      <a:endParaRPr lang="en-US" sz="1200" b="0" kern="1200">
                        <a:solidFill>
                          <a:schemeClr val="tx1"/>
                        </a:solidFill>
                        <a:latin typeface="+mn-lt"/>
                        <a:ea typeface="+mn-ea"/>
                        <a:cs typeface="Arial" panose="020B0604020202020204" pitchFamily="34" charset="0"/>
                      </a:endParaRPr>
                    </a:p>
                    <a:p>
                      <a:pPr marL="0" algn="ctr" defTabSz="457200" rtl="0" eaLnBrk="1" latinLnBrk="0" hangingPunct="1"/>
                      <a:r>
                        <a:rPr lang="en-US" sz="1200" b="0" kern="1200">
                          <a:solidFill>
                            <a:schemeClr val="tx1"/>
                          </a:solidFill>
                          <a:latin typeface="+mn-lt"/>
                          <a:ea typeface="+mn-ea"/>
                          <a:cs typeface="Arial" panose="020B0604020202020204" pitchFamily="34" charset="0"/>
                        </a:rPr>
                        <a:t>28</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29868" y="87123"/>
            <a:ext cx="8246594" cy="620448"/>
          </a:xfrm>
        </p:spPr>
        <p:txBody>
          <a:bodyPr/>
          <a:lstStyle/>
          <a:p>
            <a:r>
              <a:rPr lang="en-US" sz="3600"/>
              <a:t>Annotated Bibliography (4 of 5)</a:t>
            </a:r>
          </a:p>
        </p:txBody>
      </p:sp>
    </p:spTree>
    <p:extLst>
      <p:ext uri="{BB962C8B-B14F-4D97-AF65-F5344CB8AC3E}">
        <p14:creationId xmlns:p14="http://schemas.microsoft.com/office/powerpoint/2010/main" val="1514820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extLst>
              <p:ext uri="{D42A27DB-BD31-4B8C-83A1-F6EECF244321}">
                <p14:modId xmlns:p14="http://schemas.microsoft.com/office/powerpoint/2010/main" val="2266426628"/>
              </p:ext>
            </p:extLst>
          </p:nvPr>
        </p:nvGraphicFramePr>
        <p:xfrm>
          <a:off x="173736" y="840667"/>
          <a:ext cx="8796528" cy="4528166"/>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a:solidFill>
                            <a:schemeClr val="tx1"/>
                          </a:solidFill>
                          <a:latin typeface="+mn-lt"/>
                          <a:cs typeface="Arial" panose="020B0604020202020204" pitchFamily="34" charset="0"/>
                        </a:rPr>
                        <a:t>(A) Deliverable</a:t>
                      </a:r>
                    </a:p>
                  </a:txBody>
                  <a:tcPr/>
                </a:tc>
                <a:tc>
                  <a:txBody>
                    <a:bodyPr/>
                    <a:lstStyle/>
                    <a:p>
                      <a:pPr algn="ctr"/>
                      <a:r>
                        <a:rPr lang="en-US" sz="1200">
                          <a:solidFill>
                            <a:schemeClr val="tx1"/>
                          </a:solidFill>
                          <a:latin typeface="+mn-lt"/>
                          <a:cs typeface="Arial" panose="020B0604020202020204" pitchFamily="34" charset="0"/>
                        </a:rPr>
                        <a:t>(B) Format</a:t>
                      </a:r>
                    </a:p>
                  </a:txBody>
                  <a:tcPr/>
                </a:tc>
                <a:tc>
                  <a:txBody>
                    <a:bodyPr/>
                    <a:lstStyle/>
                    <a:p>
                      <a:pPr algn="ctr"/>
                      <a:r>
                        <a:rPr lang="en-US" sz="1200">
                          <a:solidFill>
                            <a:schemeClr val="tx1"/>
                          </a:solidFill>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a:solidFill>
                            <a:schemeClr val="tx1"/>
                          </a:solidFill>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a:solidFill>
                            <a:schemeClr val="tx1"/>
                          </a:solidFill>
                          <a:latin typeface="+mn-lt"/>
                          <a:cs typeface="Arial" panose="020B0604020202020204" pitchFamily="34" charset="0"/>
                        </a:rPr>
                        <a:t>Park, J. S., O'Brien, J. C., Cai, C. J., Morris, M. R., Liang, P., &amp; Bernstein, M. S. (2023). Generative agents: Interactive simulacra of human behavior.  </a:t>
                      </a:r>
                      <a:r>
                        <a:rPr lang="en-US" sz="1200" i="1">
                          <a:solidFill>
                            <a:schemeClr val="tx1"/>
                          </a:solidFill>
                          <a:latin typeface="+mn-lt"/>
                          <a:cs typeface="Arial" panose="020B0604020202020204" pitchFamily="34" charset="0"/>
                        </a:rPr>
                        <a:t>Proceedings of the 36th Annual ACM Symposium on User Interface Software and Technology. Article No.2</a:t>
                      </a:r>
                      <a:r>
                        <a:rPr lang="en-US" sz="1200">
                          <a:solidFill>
                            <a:schemeClr val="tx1"/>
                          </a:solidFill>
                          <a:latin typeface="+mn-lt"/>
                          <a:cs typeface="Arial" panose="020B0604020202020204" pitchFamily="34" charset="0"/>
                        </a:rPr>
                        <a:t>. pp. 1-22. https://doi.org/10.1145/3586183.3606763</a:t>
                      </a:r>
                    </a:p>
                  </a:txBody>
                  <a:tcPr/>
                </a:tc>
                <a:tc>
                  <a:txBody>
                    <a:bodyPr/>
                    <a:lstStyle/>
                    <a:p>
                      <a:pPr marL="0" indent="0" algn="ctr">
                        <a:buFont typeface="Arial" panose="020B0604020202020204" pitchFamily="34" charset="0"/>
                        <a:buNone/>
                      </a:pPr>
                      <a:r>
                        <a:rPr lang="en-US" sz="1200" i="1">
                          <a:solidFill>
                            <a:schemeClr val="tx1"/>
                          </a:solidFill>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a:solidFill>
                            <a:schemeClr val="tx1"/>
                          </a:solidFill>
                          <a:effectLst/>
                          <a:latin typeface="+mn-lt"/>
                          <a:ea typeface="+mn-ea"/>
                          <a:cs typeface="Arial" panose="020B0604020202020204" pitchFamily="34" charset="0"/>
                        </a:rPr>
                        <a:t>Generative agents simulate human behavior by combining large language models with mechanisms for storing, synthesizing, and retrieving memories.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a:solidFill>
                            <a:schemeClr val="tx1"/>
                          </a:solidFill>
                          <a:effectLst/>
                          <a:latin typeface="+mn-lt"/>
                          <a:ea typeface="+mn-ea"/>
                          <a:cs typeface="Arial" panose="020B0604020202020204" pitchFamily="34" charset="0"/>
                        </a:rPr>
                        <a:t>These agents display believable individual and group behaviors in a sandbox environment, showcasing memory retrieval, reflection, and planning capabilities.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a:solidFill>
                            <a:schemeClr val="tx1"/>
                          </a:solidFill>
                          <a:effectLst/>
                          <a:latin typeface="+mn-lt"/>
                          <a:ea typeface="+mn-ea"/>
                          <a:cs typeface="Arial" panose="020B0604020202020204" pitchFamily="34" charset="0"/>
                        </a:rPr>
                        <a:t>Evaluations demonstrate the agents' ability to spread information, form relationships, and coordinate activities, highlighting the emergent social dynamics.</a:t>
                      </a:r>
                    </a:p>
                  </a:txBody>
                  <a:tcPr/>
                </a:tc>
                <a:tc>
                  <a:txBody>
                    <a:bodyPr/>
                    <a:lstStyle/>
                    <a:p>
                      <a:pPr marL="0" indent="0" algn="ctr">
                        <a:buFont typeface="Arial" panose="020B0604020202020204" pitchFamily="34" charset="0"/>
                        <a:buNone/>
                      </a:pPr>
                      <a:r>
                        <a:rPr lang="en-US" sz="1200" i="1">
                          <a:solidFill>
                            <a:schemeClr val="tx1"/>
                          </a:solidFill>
                          <a:latin typeface="+mn-lt"/>
                          <a:cs typeface="Arial" panose="020B0604020202020204" pitchFamily="34" charset="0"/>
                        </a:rPr>
                        <a:t>18</a:t>
                      </a:r>
                    </a:p>
                    <a:p>
                      <a:pPr marL="0" indent="0" algn="ctr">
                        <a:buFont typeface="Arial" panose="020B0604020202020204" pitchFamily="34" charset="0"/>
                        <a:buNone/>
                      </a:pPr>
                      <a:endParaRPr lang="en-US" sz="1200" i="1">
                        <a:solidFill>
                          <a:schemeClr val="tx1"/>
                        </a:solidFill>
                        <a:latin typeface="+mn-lt"/>
                        <a:cs typeface="Arial" panose="020B0604020202020204" pitchFamily="34" charset="0"/>
                      </a:endParaRPr>
                    </a:p>
                    <a:p>
                      <a:pPr marL="0" indent="0" algn="ctr">
                        <a:buFont typeface="Arial" panose="020B0604020202020204" pitchFamily="34" charset="0"/>
                        <a:buNone/>
                      </a:pPr>
                      <a:r>
                        <a:rPr lang="en-US" sz="1200" i="1">
                          <a:solidFill>
                            <a:schemeClr val="tx1"/>
                          </a:solidFill>
                          <a:latin typeface="+mn-lt"/>
                          <a:cs typeface="Arial" panose="020B0604020202020204" pitchFamily="34" charset="0"/>
                        </a:rPr>
                        <a:t>19</a:t>
                      </a:r>
                    </a:p>
                    <a:p>
                      <a:pPr marL="0" indent="0" algn="ctr">
                        <a:buFont typeface="Arial" panose="020B0604020202020204" pitchFamily="34" charset="0"/>
                        <a:buNone/>
                      </a:pPr>
                      <a:endParaRPr lang="en-US" sz="1200" i="1">
                        <a:solidFill>
                          <a:schemeClr val="tx1"/>
                        </a:solidFill>
                        <a:latin typeface="+mn-lt"/>
                        <a:cs typeface="Arial" panose="020B0604020202020204" pitchFamily="34" charset="0"/>
                      </a:endParaRPr>
                    </a:p>
                    <a:p>
                      <a:pPr marL="0" indent="0" algn="ctr">
                        <a:buFont typeface="Arial" panose="020B0604020202020204" pitchFamily="34" charset="0"/>
                        <a:buNone/>
                      </a:pPr>
                      <a:r>
                        <a:rPr lang="en-US" sz="1200" i="1">
                          <a:solidFill>
                            <a:schemeClr val="tx1"/>
                          </a:solidFill>
                          <a:latin typeface="+mn-lt"/>
                          <a:cs typeface="Arial" panose="020B0604020202020204" pitchFamily="34" charset="0"/>
                        </a:rPr>
                        <a:t>18</a:t>
                      </a:r>
                      <a:endParaRPr lang="en-US" sz="1200" b="0" i="1">
                        <a:solidFill>
                          <a:schemeClr val="tx1"/>
                        </a:solidFill>
                        <a:latin typeface="+mn-lt"/>
                        <a:cs typeface="Arial" panose="020B0604020202020204" pitchFamily="34" charset="0"/>
                      </a:endParaRPr>
                    </a:p>
                  </a:txBody>
                  <a:tcPr/>
                </a:tc>
                <a:extLst>
                  <a:ext uri="{0D108BD9-81ED-4DB2-BD59-A6C34878D82A}">
                    <a16:rowId xmlns:a16="http://schemas.microsoft.com/office/drawing/2014/main" val="2076857690"/>
                  </a:ext>
                </a:extLst>
              </a:tr>
              <a:tr h="296008">
                <a:tc>
                  <a:txBody>
                    <a:bodyPr/>
                    <a:lstStyle/>
                    <a:p>
                      <a:r>
                        <a:rPr lang="en-US" sz="1200" b="1">
                          <a:solidFill>
                            <a:schemeClr val="tx1"/>
                          </a:solidFill>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a:solidFill>
                            <a:schemeClr val="tx1"/>
                          </a:solidFill>
                          <a:effectLst/>
                          <a:latin typeface="+mn-lt"/>
                          <a:ea typeface="+mn-ea"/>
                          <a:cs typeface="Arial" panose="020B0604020202020204" pitchFamily="34" charset="0"/>
                        </a:rPr>
                        <a:t>LLM-based agents. </a:t>
                      </a:r>
                      <a:endParaRPr lang="en-US" sz="120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a:solidFill>
                            <a:schemeClr val="tx1"/>
                          </a:solidFill>
                          <a:latin typeface="+mn-lt"/>
                          <a:cs typeface="Arial" panose="020B0604020202020204" pitchFamily="34" charset="0"/>
                        </a:rPr>
                        <a:t>Evaluation</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a:solidFill>
                            <a:schemeClr val="tx1"/>
                          </a:solidFill>
                          <a:effectLst/>
                          <a:latin typeface="+mn-lt"/>
                          <a:ea typeface="+mn-ea"/>
                          <a:cs typeface="Arial" panose="020B0604020202020204" pitchFamily="34" charset="0"/>
                        </a:rPr>
                        <a:t>The article is useful as it provides a framework for creating believable AI agents capable of dynamic interaction.</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a:solidFill>
                            <a:schemeClr val="tx1"/>
                          </a:solidFill>
                          <a:effectLst/>
                          <a:latin typeface="+mn-lt"/>
                          <a:ea typeface="+mn-ea"/>
                          <a:cs typeface="Arial" panose="020B0604020202020204" pitchFamily="34" charset="0"/>
                        </a:rPr>
                        <a:t>Its goal is to simulate human behavior accurately for the use in interactive applications.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a:solidFill>
                            <a:schemeClr val="tx1"/>
                          </a:solidFill>
                          <a:effectLst/>
                          <a:latin typeface="+mn-lt"/>
                        </a:rPr>
                        <a:t>The agent community formed new relationships during the simulation, with the network density increasing from 0.167 to 0.74.</a:t>
                      </a:r>
                      <a:endParaRPr lang="en-US" sz="1200">
                        <a:solidFill>
                          <a:schemeClr val="tx1"/>
                        </a:solidFill>
                        <a:latin typeface="+mn-lt"/>
                      </a:endParaRPr>
                    </a:p>
                  </a:txBody>
                  <a:tcPr/>
                </a:tc>
                <a:tc>
                  <a:txBody>
                    <a:bodyPr/>
                    <a:lstStyle/>
                    <a:p>
                      <a:pPr marL="0" indent="0" algn="ctr">
                        <a:buFont typeface="Arial" panose="020B0604020202020204" pitchFamily="34" charset="0"/>
                        <a:buNone/>
                      </a:pPr>
                      <a:r>
                        <a:rPr lang="en-US" sz="1200" i="1">
                          <a:solidFill>
                            <a:schemeClr val="tx1"/>
                          </a:solidFill>
                          <a:latin typeface="+mn-lt"/>
                          <a:cs typeface="Arial" panose="020B0604020202020204" pitchFamily="34" charset="0"/>
                        </a:rPr>
                        <a:t>18</a:t>
                      </a:r>
                    </a:p>
                    <a:p>
                      <a:pPr marL="0" indent="0" algn="ctr">
                        <a:buFont typeface="Arial" panose="020B0604020202020204" pitchFamily="34" charset="0"/>
                        <a:buNone/>
                      </a:pPr>
                      <a:endParaRPr lang="en-US" sz="1200" b="0" i="1">
                        <a:solidFill>
                          <a:schemeClr val="tx1"/>
                        </a:solidFill>
                        <a:latin typeface="+mn-lt"/>
                        <a:cs typeface="Arial" panose="020B0604020202020204" pitchFamily="34" charset="0"/>
                      </a:endParaRPr>
                    </a:p>
                    <a:p>
                      <a:pPr marL="0" indent="0" algn="ctr">
                        <a:buFont typeface="Arial" panose="020B0604020202020204" pitchFamily="34" charset="0"/>
                        <a:buNone/>
                      </a:pPr>
                      <a:r>
                        <a:rPr lang="en-US" sz="1200" b="0" i="1">
                          <a:solidFill>
                            <a:schemeClr val="tx1"/>
                          </a:solidFill>
                          <a:latin typeface="+mn-lt"/>
                          <a:cs typeface="Arial" panose="020B0604020202020204" pitchFamily="34" charset="0"/>
                        </a:rPr>
                        <a:t>14</a:t>
                      </a:r>
                    </a:p>
                    <a:p>
                      <a:pPr marL="0" indent="0" algn="ctr">
                        <a:buFont typeface="Arial" panose="020B0604020202020204" pitchFamily="34" charset="0"/>
                        <a:buNone/>
                      </a:pPr>
                      <a:r>
                        <a:rPr lang="en-US" sz="1200" b="0" i="1">
                          <a:solidFill>
                            <a:schemeClr val="tx1"/>
                          </a:solidFill>
                          <a:latin typeface="+mn-lt"/>
                          <a:cs typeface="Arial" panose="020B0604020202020204" pitchFamily="34" charset="0"/>
                        </a:rPr>
                        <a:t>18</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mn-lt"/>
                          <a:cs typeface="Arial" panose="020B0604020202020204" pitchFamily="34" charset="0"/>
                        </a:rPr>
                        <a:t>Relevance</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a:solidFill>
                            <a:schemeClr val="tx1"/>
                          </a:solidFill>
                          <a:effectLst/>
                          <a:latin typeface="+mn-lt"/>
                          <a:ea typeface="+mn-ea"/>
                          <a:cs typeface="Arial" panose="020B0604020202020204" pitchFamily="34" charset="0"/>
                        </a:rPr>
                        <a:t>The article is relevant because the techniques for memory retrieval and dynamic behavior can inform methods to keep documentation up-to-date and relevant, reducing developer effort in understanding code.</a:t>
                      </a:r>
                      <a:endParaRPr lang="en-US" sz="1200">
                        <a:solidFill>
                          <a:schemeClr val="tx1"/>
                        </a:solidFill>
                        <a:latin typeface="+mn-lt"/>
                        <a:cs typeface="Arial" panose="020B0604020202020204" pitchFamily="34" charset="0"/>
                      </a:endParaRP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a:solidFill>
                            <a:schemeClr val="tx1"/>
                          </a:solidFill>
                          <a:effectLst/>
                          <a:latin typeface="+mn-lt"/>
                          <a:ea typeface="+mn-ea"/>
                          <a:cs typeface="Arial" panose="020B0604020202020204" pitchFamily="34" charset="0"/>
                        </a:rPr>
                        <a:t>It is helpful because the detailed architecture and behavior analysis of generative agents offer valuable insights for developing AI systems for automated documentation.</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a:solidFill>
                            <a:schemeClr val="tx1"/>
                          </a:solidFill>
                          <a:effectLst/>
                          <a:latin typeface="+mn-lt"/>
                          <a:ea typeface="+mn-ea"/>
                          <a:cs typeface="Arial" panose="020B0604020202020204" pitchFamily="34" charset="0"/>
                        </a:rPr>
                        <a:t>It will shape my research by highlighting the importance of memory management, planning, and reflection in AI behavior, which can be applied to enhance code documentation systems.</a:t>
                      </a:r>
                    </a:p>
                  </a:txBody>
                  <a:tcPr/>
                </a:tc>
                <a:tc>
                  <a:txBody>
                    <a:bodyPr/>
                    <a:lstStyle/>
                    <a:p>
                      <a:pPr marL="0" algn="ctr" defTabSz="457200" rtl="0" eaLnBrk="1" latinLnBrk="0" hangingPunct="1"/>
                      <a:r>
                        <a:rPr lang="en-US" sz="1200" b="0" kern="1200">
                          <a:solidFill>
                            <a:schemeClr val="tx1"/>
                          </a:solidFill>
                          <a:latin typeface="+mn-lt"/>
                          <a:ea typeface="+mn-ea"/>
                          <a:cs typeface="Arial" panose="020B0604020202020204" pitchFamily="34" charset="0"/>
                        </a:rPr>
                        <a:t>28</a:t>
                      </a:r>
                    </a:p>
                    <a:p>
                      <a:pPr marL="0" algn="ctr" defTabSz="457200" rtl="0" eaLnBrk="1" latinLnBrk="0" hangingPunct="1"/>
                      <a:endParaRPr lang="en-US" sz="1200" b="0" kern="1200">
                        <a:solidFill>
                          <a:schemeClr val="tx1"/>
                        </a:solidFill>
                        <a:latin typeface="+mn-lt"/>
                        <a:ea typeface="+mn-ea"/>
                        <a:cs typeface="Arial" panose="020B0604020202020204" pitchFamily="34" charset="0"/>
                      </a:endParaRPr>
                    </a:p>
                    <a:p>
                      <a:pPr marL="0" algn="ctr" defTabSz="457200" rtl="0" eaLnBrk="1" latinLnBrk="0" hangingPunct="1"/>
                      <a:r>
                        <a:rPr lang="en-US" sz="1200" b="0" kern="1200">
                          <a:solidFill>
                            <a:schemeClr val="tx1"/>
                          </a:solidFill>
                          <a:latin typeface="+mn-lt"/>
                          <a:ea typeface="+mn-ea"/>
                          <a:cs typeface="Arial" panose="020B0604020202020204" pitchFamily="34" charset="0"/>
                        </a:rPr>
                        <a:t>23</a:t>
                      </a:r>
                    </a:p>
                    <a:p>
                      <a:pPr marL="0" algn="ctr" defTabSz="457200" rtl="0" eaLnBrk="1" latinLnBrk="0" hangingPunct="1"/>
                      <a:endParaRPr lang="en-US" sz="1200" b="0" kern="1200">
                        <a:solidFill>
                          <a:schemeClr val="tx1"/>
                        </a:solidFill>
                        <a:latin typeface="+mn-lt"/>
                        <a:ea typeface="+mn-ea"/>
                        <a:cs typeface="Arial" panose="020B0604020202020204" pitchFamily="34" charset="0"/>
                      </a:endParaRPr>
                    </a:p>
                    <a:p>
                      <a:pPr marL="0" algn="ctr" defTabSz="457200" rtl="0" eaLnBrk="1" latinLnBrk="0" hangingPunct="1"/>
                      <a:r>
                        <a:rPr lang="en-US" sz="1200" b="0" kern="1200">
                          <a:solidFill>
                            <a:schemeClr val="tx1"/>
                          </a:solidFill>
                          <a:latin typeface="+mn-lt"/>
                          <a:ea typeface="+mn-ea"/>
                          <a:cs typeface="Arial" panose="020B0604020202020204" pitchFamily="34" charset="0"/>
                        </a:rPr>
                        <a:t>27</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29869" y="119780"/>
            <a:ext cx="8246594" cy="1054250"/>
          </a:xfrm>
        </p:spPr>
        <p:txBody>
          <a:bodyPr/>
          <a:lstStyle/>
          <a:p>
            <a:r>
              <a:rPr lang="en-US" sz="3600"/>
              <a:t>Annotated Bibliography (5 of 5)</a:t>
            </a:r>
          </a:p>
        </p:txBody>
      </p:sp>
    </p:spTree>
    <p:extLst>
      <p:ext uri="{BB962C8B-B14F-4D97-AF65-F5344CB8AC3E}">
        <p14:creationId xmlns:p14="http://schemas.microsoft.com/office/powerpoint/2010/main" val="3281784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72948625"/>
              </p:ext>
            </p:extLst>
          </p:nvPr>
        </p:nvGraphicFramePr>
        <p:xfrm>
          <a:off x="177165" y="1050294"/>
          <a:ext cx="8789670" cy="1828800"/>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168838">
                  <a:extLst>
                    <a:ext uri="{9D8B030D-6E8A-4147-A177-3AD203B41FA5}">
                      <a16:colId xmlns:a16="http://schemas.microsoft.com/office/drawing/2014/main" val="20002"/>
                    </a:ext>
                  </a:extLst>
                </a:gridCol>
                <a:gridCol w="1014276">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a:solidFill>
                            <a:schemeClr val="bg1"/>
                          </a:solidFill>
                        </a:rPr>
                        <a:t>Access </a:t>
                      </a:r>
                    </a:p>
                    <a:p>
                      <a:pPr algn="ctr"/>
                      <a:r>
                        <a:rPr lang="en-US" sz="120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a:t>CodeSearchNet Python</a:t>
                      </a:r>
                      <a:endParaRPr lang="en-US" sz="12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HuggingFace Hub:</a:t>
                      </a:r>
                    </a:p>
                    <a:p>
                      <a:r>
                        <a:rPr lang="en-US" sz="1200">
                          <a:hlinkClick r:id="rId2"/>
                        </a:rPr>
                        <a:t>https://huggingface.co/datasets/code-search-net/code_search_net</a:t>
                      </a:r>
                      <a:r>
                        <a:rPr lang="en-US" sz="120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a:t>A dataset of ~0.5 million code-documentation pairs from popular open-source GitHub repositories in the Python programming language.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HuggingFace Dataset format; convertible to pandas dataframe or csv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2019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457,461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a:xfrm>
            <a:off x="607808" y="211294"/>
            <a:ext cx="7756263" cy="657386"/>
          </a:xfrm>
        </p:spPr>
        <p:txBody>
          <a:bodyPr/>
          <a:lstStyle/>
          <a:p>
            <a:r>
              <a:rPr lang="en-US" sz="3600">
                <a:solidFill>
                  <a:srgbClr val="B22600"/>
                </a:solidFill>
              </a:rPr>
              <a:t>Data Sources List</a:t>
            </a:r>
          </a:p>
        </p:txBody>
      </p:sp>
    </p:spTree>
    <p:extLst>
      <p:ext uri="{BB962C8B-B14F-4D97-AF65-F5344CB8AC3E}">
        <p14:creationId xmlns:p14="http://schemas.microsoft.com/office/powerpoint/2010/main" val="1291836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836CC-FD00-C345-BAEB-837501B6C1B7}"/>
              </a:ext>
            </a:extLst>
          </p:cNvPr>
          <p:cNvSpPr>
            <a:spLocks noGrp="1"/>
          </p:cNvSpPr>
          <p:nvPr>
            <p:ph type="title"/>
          </p:nvPr>
        </p:nvSpPr>
        <p:spPr>
          <a:xfrm>
            <a:off x="400050" y="65321"/>
            <a:ext cx="8606790" cy="645437"/>
          </a:xfrm>
        </p:spPr>
        <p:txBody>
          <a:bodyPr/>
          <a:lstStyle/>
          <a:p>
            <a:r>
              <a:rPr lang="en-US" sz="3600">
                <a:solidFill>
                  <a:srgbClr val="B22600"/>
                </a:solidFill>
              </a:rPr>
              <a:t>Data Source Example</a:t>
            </a:r>
            <a:endParaRPr lang="en-US" sz="3600"/>
          </a:p>
        </p:txBody>
      </p:sp>
      <p:graphicFrame>
        <p:nvGraphicFramePr>
          <p:cNvPr id="5" name="Content Placeholder 3">
            <a:extLst>
              <a:ext uri="{FF2B5EF4-FFF2-40B4-BE49-F238E27FC236}">
                <a16:creationId xmlns:a16="http://schemas.microsoft.com/office/drawing/2014/main" id="{72F42877-0A5A-4E47-93CF-852B591BA204}"/>
              </a:ext>
            </a:extLst>
          </p:cNvPr>
          <p:cNvGraphicFramePr>
            <a:graphicFrameLocks/>
          </p:cNvGraphicFramePr>
          <p:nvPr>
            <p:extLst>
              <p:ext uri="{D42A27DB-BD31-4B8C-83A1-F6EECF244321}">
                <p14:modId xmlns:p14="http://schemas.microsoft.com/office/powerpoint/2010/main" val="726717374"/>
              </p:ext>
            </p:extLst>
          </p:nvPr>
        </p:nvGraphicFramePr>
        <p:xfrm>
          <a:off x="177165" y="785954"/>
          <a:ext cx="8789670" cy="1645920"/>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1164027">
                  <a:extLst>
                    <a:ext uri="{9D8B030D-6E8A-4147-A177-3AD203B41FA5}">
                      <a16:colId xmlns:a16="http://schemas.microsoft.com/office/drawing/2014/main" val="4159153369"/>
                    </a:ext>
                  </a:extLst>
                </a:gridCol>
                <a:gridCol w="974785">
                  <a:extLst>
                    <a:ext uri="{9D8B030D-6E8A-4147-A177-3AD203B41FA5}">
                      <a16:colId xmlns:a16="http://schemas.microsoft.com/office/drawing/2014/main" val="1135235911"/>
                    </a:ext>
                  </a:extLst>
                </a:gridCol>
                <a:gridCol w="821558">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a:solidFill>
                            <a:schemeClr val="bg1"/>
                          </a:solidFill>
                        </a:rPr>
                        <a:t>Access </a:t>
                      </a:r>
                    </a:p>
                    <a:p>
                      <a:pPr algn="ctr"/>
                      <a:r>
                        <a:rPr lang="en-US" sz="120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a:t>CodeSearchNet Python</a:t>
                      </a:r>
                      <a:endParaRPr lang="en-US" sz="12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HuggingFace Hub:</a:t>
                      </a:r>
                    </a:p>
                    <a:p>
                      <a:r>
                        <a:rPr lang="en-US" sz="1200">
                          <a:hlinkClick r:id="rId2"/>
                        </a:rPr>
                        <a:t>https://huggingface.co/datasets/code-search-net/code_search_net</a:t>
                      </a:r>
                      <a:r>
                        <a:rPr lang="en-US" sz="120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a:t>A dataset of ~0.5 million code-documentation pairs from popular open-source GitHub repositories in the Python programming language.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HuggingFace Dataset format; convertible to pandas dataframe or csv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2019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457,461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4" name="Table 3">
            <a:extLst>
              <a:ext uri="{FF2B5EF4-FFF2-40B4-BE49-F238E27FC236}">
                <a16:creationId xmlns:a16="http://schemas.microsoft.com/office/drawing/2014/main" id="{3C87D6F4-2CF4-DC40-8E0F-EEDBB952745B}"/>
              </a:ext>
            </a:extLst>
          </p:cNvPr>
          <p:cNvGraphicFramePr>
            <a:graphicFrameLocks noGrp="1"/>
          </p:cNvGraphicFramePr>
          <p:nvPr>
            <p:extLst>
              <p:ext uri="{D42A27DB-BD31-4B8C-83A1-F6EECF244321}">
                <p14:modId xmlns:p14="http://schemas.microsoft.com/office/powerpoint/2010/main" val="1956513198"/>
              </p:ext>
            </p:extLst>
          </p:nvPr>
        </p:nvGraphicFramePr>
        <p:xfrm>
          <a:off x="256651" y="2555363"/>
          <a:ext cx="8630695" cy="1610644"/>
        </p:xfrm>
        <a:graphic>
          <a:graphicData uri="http://schemas.openxmlformats.org/drawingml/2006/table">
            <a:tbl>
              <a:tblPr/>
              <a:tblGrid>
                <a:gridCol w="1223380">
                  <a:extLst>
                    <a:ext uri="{9D8B030D-6E8A-4147-A177-3AD203B41FA5}">
                      <a16:colId xmlns:a16="http://schemas.microsoft.com/office/drawing/2014/main" val="2080272933"/>
                    </a:ext>
                  </a:extLst>
                </a:gridCol>
                <a:gridCol w="6795868">
                  <a:extLst>
                    <a:ext uri="{9D8B030D-6E8A-4147-A177-3AD203B41FA5}">
                      <a16:colId xmlns:a16="http://schemas.microsoft.com/office/drawing/2014/main" val="3146173574"/>
                    </a:ext>
                  </a:extLst>
                </a:gridCol>
                <a:gridCol w="611447">
                  <a:extLst>
                    <a:ext uri="{9D8B030D-6E8A-4147-A177-3AD203B41FA5}">
                      <a16:colId xmlns:a16="http://schemas.microsoft.com/office/drawing/2014/main" val="2286285797"/>
                    </a:ext>
                  </a:extLst>
                </a:gridCol>
              </a:tblGrid>
              <a:tr h="349943">
                <a:tc>
                  <a:txBody>
                    <a:bodyPr/>
                    <a:lstStyle/>
                    <a:p>
                      <a:pPr algn="ctr" fontAlgn="ctr"/>
                      <a:r>
                        <a:rPr lang="en-US" sz="1200" b="1" i="0" u="none" strike="noStrike">
                          <a:solidFill>
                            <a:srgbClr val="FFFFFF"/>
                          </a:solidFill>
                          <a:effectLst/>
                          <a:latin typeface="Calibri" panose="020F0502020204030204" pitchFamily="34" charset="0"/>
                        </a:rPr>
                        <a:t>Item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a:solidFill>
                            <a:srgbClr val="FFFFFF"/>
                          </a:solidFill>
                          <a:effectLst/>
                          <a:latin typeface="Calibri" panose="020F0502020204030204" pitchFamily="34" charset="0"/>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a:solidFill>
                            <a:srgbClr val="FFFFFF"/>
                          </a:solidFill>
                          <a:effectLst/>
                          <a:latin typeface="Calibri" panose="020F0502020204030204" pitchFamily="34" charset="0"/>
                        </a:rPr>
                        <a:t>WC</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extLst>
                  <a:ext uri="{0D108BD9-81ED-4DB2-BD59-A6C34878D82A}">
                    <a16:rowId xmlns:a16="http://schemas.microsoft.com/office/drawing/2014/main" val="140853089"/>
                  </a:ext>
                </a:extLst>
              </a:tr>
              <a:tr h="506289">
                <a:tc>
                  <a:txBody>
                    <a:bodyPr/>
                    <a:lstStyle/>
                    <a:p>
                      <a:pPr algn="l" fontAlgn="ctr"/>
                      <a:r>
                        <a:rPr lang="en-US" sz="1200" b="1" i="0" u="none" strike="noStrike">
                          <a:solidFill>
                            <a:srgbClr val="000000"/>
                          </a:solidFill>
                          <a:effectLst/>
                          <a:latin typeface="Calibri" panose="020F0502020204030204" pitchFamily="34" charset="0"/>
                        </a:rPr>
                        <a:t>Purpose</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a:solidFill>
                            <a:srgbClr val="000000"/>
                          </a:solidFill>
                          <a:effectLst/>
                          <a:latin typeface="Calibri" panose="020F0502020204030204" pitchFamily="34" charset="0"/>
                        </a:rPr>
                        <a:t>While containing annotated code-documentation pairs, this dataset will be used with the purpose of enabling the training and evaluation of systems for automatic code documentation generation.</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a:solidFill>
                            <a:srgbClr val="000000"/>
                          </a:solidFill>
                          <a:effectLst/>
                          <a:latin typeface="Calibri" panose="020F0502020204030204" pitchFamily="34" charset="0"/>
                        </a:rPr>
                        <a:t>26</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2554080"/>
                  </a:ext>
                </a:extLst>
              </a:tr>
              <a:tr h="754412">
                <a:tc>
                  <a:txBody>
                    <a:bodyPr/>
                    <a:lstStyle/>
                    <a:p>
                      <a:pPr algn="l" fontAlgn="ctr"/>
                      <a:r>
                        <a:rPr lang="en-US" sz="1200" b="1" i="0" u="none" strike="noStrike">
                          <a:solidFill>
                            <a:srgbClr val="000000"/>
                          </a:solidFill>
                          <a:effectLst/>
                          <a:latin typeface="Calibri" panose="020F0502020204030204" pitchFamily="34" charset="0"/>
                        </a:rPr>
                        <a:t>Data Treatment</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Filter examples in which the number of tokens in the documents is less than 5 or greater than 512.</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Filter examples documented in a language other than English.</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Remove or clean documentation that contains special tokens (e.g. “&lt;img ...&gt;”, “https:”, and so on)</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a:solidFill>
                            <a:srgbClr val="000000"/>
                          </a:solidFill>
                          <a:effectLst/>
                          <a:latin typeface="Calibri" panose="020F0502020204030204" pitchFamily="34" charset="0"/>
                        </a:rPr>
                        <a:t>19</a:t>
                      </a:r>
                    </a:p>
                    <a:p>
                      <a:pPr lvl="0" algn="ctr" fontAlgn="ctr"/>
                      <a:r>
                        <a:rPr lang="en-US" sz="1200" b="0" i="0" u="none" strike="noStrike">
                          <a:solidFill>
                            <a:srgbClr val="000000"/>
                          </a:solidFill>
                          <a:effectLst/>
                          <a:latin typeface="Calibri" panose="020F0502020204030204" pitchFamily="34" charset="0"/>
                        </a:rPr>
                        <a:t>9</a:t>
                      </a:r>
                    </a:p>
                    <a:p>
                      <a:pPr lvl="0" algn="ctr" fontAlgn="ctr"/>
                      <a:r>
                        <a:rPr lang="en-US" sz="1200" b="0" i="0" u="none" strike="noStrike">
                          <a:solidFill>
                            <a:srgbClr val="000000"/>
                          </a:solidFill>
                          <a:effectLst/>
                          <a:latin typeface="Calibri" panose="020F0502020204030204" pitchFamily="34" charset="0"/>
                        </a:rPr>
                        <a:t>15</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62312980"/>
                  </a:ext>
                </a:extLst>
              </a:tr>
            </a:tbl>
          </a:graphicData>
        </a:graphic>
      </p:graphicFrame>
      <p:pic>
        <p:nvPicPr>
          <p:cNvPr id="8" name="Picture 7">
            <a:extLst>
              <a:ext uri="{FF2B5EF4-FFF2-40B4-BE49-F238E27FC236}">
                <a16:creationId xmlns:a16="http://schemas.microsoft.com/office/drawing/2014/main" id="{FBEF2A4E-4433-0995-30B1-BFC2FD13FD21}"/>
              </a:ext>
            </a:extLst>
          </p:cNvPr>
          <p:cNvPicPr>
            <a:picLocks noChangeAspect="1"/>
          </p:cNvPicPr>
          <p:nvPr/>
        </p:nvPicPr>
        <p:blipFill>
          <a:blip r:embed="rId3"/>
          <a:stretch>
            <a:fillRect/>
          </a:stretch>
        </p:blipFill>
        <p:spPr>
          <a:xfrm>
            <a:off x="108096" y="4311225"/>
            <a:ext cx="8858739" cy="1171322"/>
          </a:xfrm>
          <a:prstGeom prst="rect">
            <a:avLst/>
          </a:prstGeom>
        </p:spPr>
      </p:pic>
    </p:spTree>
    <p:extLst>
      <p:ext uri="{BB962C8B-B14F-4D97-AF65-F5344CB8AC3E}">
        <p14:creationId xmlns:p14="http://schemas.microsoft.com/office/powerpoint/2010/main" val="2139836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73C1375F-F2AF-5D4A-8D70-611AD7CD024D}"/>
              </a:ext>
            </a:extLst>
          </p:cNvPr>
          <p:cNvSpPr>
            <a:spLocks noGrp="1"/>
          </p:cNvSpPr>
          <p:nvPr>
            <p:ph type="title"/>
          </p:nvPr>
        </p:nvSpPr>
        <p:spPr>
          <a:xfrm>
            <a:off x="693868" y="2807310"/>
            <a:ext cx="7756263" cy="621690"/>
          </a:xfrm>
        </p:spPr>
        <p:txBody>
          <a:bodyPr/>
          <a:lstStyle/>
          <a:p>
            <a:pPr algn="ctr"/>
            <a:r>
              <a:rPr lang="en-US"/>
              <a:t>Appendix</a:t>
            </a:r>
          </a:p>
        </p:txBody>
      </p:sp>
    </p:spTree>
    <p:extLst>
      <p:ext uri="{BB962C8B-B14F-4D97-AF65-F5344CB8AC3E}">
        <p14:creationId xmlns:p14="http://schemas.microsoft.com/office/powerpoint/2010/main" val="924959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12AF15C-2928-C946-AF44-578030B4A5C7}"/>
              </a:ext>
            </a:extLst>
          </p:cNvPr>
          <p:cNvGraphicFramePr>
            <a:graphicFrameLocks noGrp="1"/>
          </p:cNvGraphicFramePr>
          <p:nvPr>
            <p:ph idx="1"/>
            <p:extLst>
              <p:ext uri="{D42A27DB-BD31-4B8C-83A1-F6EECF244321}">
                <p14:modId xmlns:p14="http://schemas.microsoft.com/office/powerpoint/2010/main" val="2763163980"/>
              </p:ext>
            </p:extLst>
          </p:nvPr>
        </p:nvGraphicFramePr>
        <p:xfrm>
          <a:off x="1011333" y="2558059"/>
          <a:ext cx="7205552" cy="1278800"/>
        </p:xfrm>
        <a:graphic>
          <a:graphicData uri="http://schemas.openxmlformats.org/drawingml/2006/table">
            <a:tbl>
              <a:tblPr>
                <a:tableStyleId>{46F890A9-2807-4EBB-B81D-B2AA78EC7F39}</a:tableStyleId>
              </a:tblPr>
              <a:tblGrid>
                <a:gridCol w="1513289">
                  <a:extLst>
                    <a:ext uri="{9D8B030D-6E8A-4147-A177-3AD203B41FA5}">
                      <a16:colId xmlns:a16="http://schemas.microsoft.com/office/drawing/2014/main" val="4043085832"/>
                    </a:ext>
                  </a:extLst>
                </a:gridCol>
                <a:gridCol w="5692263">
                  <a:extLst>
                    <a:ext uri="{9D8B030D-6E8A-4147-A177-3AD203B41FA5}">
                      <a16:colId xmlns:a16="http://schemas.microsoft.com/office/drawing/2014/main" val="1595140951"/>
                    </a:ext>
                  </a:extLst>
                </a:gridCol>
              </a:tblGrid>
              <a:tr h="219196">
                <a:tc>
                  <a:txBody>
                    <a:bodyPr/>
                    <a:lstStyle/>
                    <a:p>
                      <a:pPr algn="l" fontAlgn="t"/>
                      <a:r>
                        <a:rPr lang="en-US" sz="1200">
                          <a:effectLst/>
                        </a:rPr>
                        <a:t>1 author</a:t>
                      </a:r>
                    </a:p>
                  </a:txBody>
                  <a:tcPr marL="91101" marR="91101" marT="45550" marB="45550"/>
                </a:tc>
                <a:tc>
                  <a:txBody>
                    <a:bodyPr/>
                    <a:lstStyle/>
                    <a:p>
                      <a:pPr fontAlgn="t"/>
                      <a:r>
                        <a:rPr lang="en-US" sz="1200">
                          <a:effectLst/>
                        </a:rPr>
                        <a:t>(Taylor, 2018, p. 23)</a:t>
                      </a:r>
                    </a:p>
                  </a:txBody>
                  <a:tcPr marL="91101" marR="91101" marT="45550" marB="45550"/>
                </a:tc>
                <a:extLst>
                  <a:ext uri="{0D108BD9-81ED-4DB2-BD59-A6C34878D82A}">
                    <a16:rowId xmlns:a16="http://schemas.microsoft.com/office/drawing/2014/main" val="3898324175"/>
                  </a:ext>
                </a:extLst>
              </a:tr>
              <a:tr h="219196">
                <a:tc>
                  <a:txBody>
                    <a:bodyPr/>
                    <a:lstStyle/>
                    <a:p>
                      <a:pPr algn="l" fontAlgn="t"/>
                      <a:r>
                        <a:rPr lang="en-US" sz="1200">
                          <a:effectLst/>
                        </a:rPr>
                        <a:t>2 authors</a:t>
                      </a:r>
                    </a:p>
                  </a:txBody>
                  <a:tcPr marL="91101" marR="91101" marT="45550" marB="45550"/>
                </a:tc>
                <a:tc>
                  <a:txBody>
                    <a:bodyPr/>
                    <a:lstStyle/>
                    <a:p>
                      <a:pPr fontAlgn="t"/>
                      <a:r>
                        <a:rPr lang="en-US" sz="1200">
                          <a:effectLst/>
                        </a:rPr>
                        <a:t>(Taylor &amp; Kotler, 2018, p. 23)</a:t>
                      </a:r>
                    </a:p>
                  </a:txBody>
                  <a:tcPr marL="91101" marR="91101" marT="45550" marB="45550"/>
                </a:tc>
                <a:extLst>
                  <a:ext uri="{0D108BD9-81ED-4DB2-BD59-A6C34878D82A}">
                    <a16:rowId xmlns:a16="http://schemas.microsoft.com/office/drawing/2014/main" val="2573026158"/>
                  </a:ext>
                </a:extLst>
              </a:tr>
              <a:tr h="365508">
                <a:tc>
                  <a:txBody>
                    <a:bodyPr/>
                    <a:lstStyle/>
                    <a:p>
                      <a:pPr algn="l" fontAlgn="t"/>
                      <a:r>
                        <a:rPr lang="en-US" sz="1200">
                          <a:effectLst/>
                        </a:rPr>
                        <a:t>3–5 authors</a:t>
                      </a:r>
                    </a:p>
                  </a:txBody>
                  <a:tcPr marL="91101" marR="91101" marT="45550" marB="45550"/>
                </a:tc>
                <a:tc>
                  <a:txBody>
                    <a:bodyPr/>
                    <a:lstStyle/>
                    <a:p>
                      <a:pPr fontAlgn="t"/>
                      <a:r>
                        <a:rPr lang="en-US" sz="1200">
                          <a:effectLst/>
                        </a:rPr>
                        <a:t>First citation: (Taylor, Kotler, Johnson, &amp; Parker, 2018, p. 23)</a:t>
                      </a:r>
                    </a:p>
                    <a:p>
                      <a:pPr fontAlgn="t"/>
                      <a:r>
                        <a:rPr lang="en-US" sz="1200">
                          <a:effectLst/>
                        </a:rPr>
                        <a:t>Subsequent citations: (Taylor et al., 2018, p. 23)</a:t>
                      </a:r>
                    </a:p>
                  </a:txBody>
                  <a:tcPr marL="91101" marR="91101" marT="45550" marB="45550"/>
                </a:tc>
                <a:extLst>
                  <a:ext uri="{0D108BD9-81ED-4DB2-BD59-A6C34878D82A}">
                    <a16:rowId xmlns:a16="http://schemas.microsoft.com/office/drawing/2014/main" val="2516117376"/>
                  </a:ext>
                </a:extLst>
              </a:tr>
              <a:tr h="259517">
                <a:tc>
                  <a:txBody>
                    <a:bodyPr/>
                    <a:lstStyle/>
                    <a:p>
                      <a:pPr algn="l" fontAlgn="t"/>
                      <a:r>
                        <a:rPr lang="en-US" sz="1200">
                          <a:effectLst/>
                        </a:rPr>
                        <a:t>6+ authors</a:t>
                      </a:r>
                    </a:p>
                  </a:txBody>
                  <a:tcPr marL="91101" marR="91101" marT="45550" marB="45550"/>
                </a:tc>
                <a:tc>
                  <a:txBody>
                    <a:bodyPr/>
                    <a:lstStyle/>
                    <a:p>
                      <a:pPr fontAlgn="t"/>
                      <a:r>
                        <a:rPr lang="en-US" sz="1200">
                          <a:effectLst/>
                        </a:rPr>
                        <a:t>(Taylor et al., 2018, p. 23)</a:t>
                      </a:r>
                    </a:p>
                  </a:txBody>
                  <a:tcPr marL="91101" marR="91101" marT="45550" marB="45550"/>
                </a:tc>
                <a:extLst>
                  <a:ext uri="{0D108BD9-81ED-4DB2-BD59-A6C34878D82A}">
                    <a16:rowId xmlns:a16="http://schemas.microsoft.com/office/drawing/2014/main" val="1875433718"/>
                  </a:ext>
                </a:extLst>
              </a:tr>
            </a:tbl>
          </a:graphicData>
        </a:graphic>
      </p:graphicFrame>
      <p:sp>
        <p:nvSpPr>
          <p:cNvPr id="5" name="Rectangle 4">
            <a:extLst>
              <a:ext uri="{FF2B5EF4-FFF2-40B4-BE49-F238E27FC236}">
                <a16:creationId xmlns:a16="http://schemas.microsoft.com/office/drawing/2014/main" id="{2EA5A575-9B03-D04F-A685-CC8E2DC92E9F}"/>
              </a:ext>
            </a:extLst>
          </p:cNvPr>
          <p:cNvSpPr/>
          <p:nvPr/>
        </p:nvSpPr>
        <p:spPr>
          <a:xfrm>
            <a:off x="589546" y="1291827"/>
            <a:ext cx="7756263" cy="646331"/>
          </a:xfrm>
          <a:prstGeom prst="rect">
            <a:avLst/>
          </a:prstGeom>
        </p:spPr>
        <p:txBody>
          <a:bodyPr wrap="square">
            <a:spAutoFit/>
          </a:bodyPr>
          <a:lstStyle/>
          <a:p>
            <a:pPr marL="285750" indent="-285750">
              <a:buFont typeface="Arial" panose="020B0604020202020204" pitchFamily="34" charset="0"/>
              <a:buChar char="•"/>
            </a:pPr>
            <a:r>
              <a:rPr lang="en-US" sz="1200"/>
              <a:t>Source citation consists of:</a:t>
            </a:r>
          </a:p>
          <a:p>
            <a:pPr marL="742950" lvl="1" indent="-285750">
              <a:buFont typeface="Arial" panose="020B0604020202020204" pitchFamily="34" charset="0"/>
              <a:buChar char="•"/>
            </a:pPr>
            <a:r>
              <a:rPr lang="en-US" sz="1200"/>
              <a:t>A brief </a:t>
            </a:r>
            <a:r>
              <a:rPr lang="en-US" sz="1200" b="1"/>
              <a:t>parenthetical citation</a:t>
            </a:r>
            <a:r>
              <a:rPr lang="en-US" sz="1200"/>
              <a:t> in the text</a:t>
            </a:r>
          </a:p>
          <a:p>
            <a:pPr marL="742950" lvl="1" indent="-285750">
              <a:buFont typeface="Arial" panose="020B0604020202020204" pitchFamily="34" charset="0"/>
              <a:buChar char="•"/>
            </a:pPr>
            <a:r>
              <a:rPr lang="en-US" sz="1200"/>
              <a:t>A</a:t>
            </a:r>
            <a:r>
              <a:rPr lang="en-US" sz="1200" b="1"/>
              <a:t> full reference</a:t>
            </a:r>
            <a:r>
              <a:rPr lang="en-US" sz="1200"/>
              <a:t> at the end of the paper</a:t>
            </a:r>
          </a:p>
        </p:txBody>
      </p:sp>
      <p:sp>
        <p:nvSpPr>
          <p:cNvPr id="8" name="Rectangle 7">
            <a:extLst>
              <a:ext uri="{FF2B5EF4-FFF2-40B4-BE49-F238E27FC236}">
                <a16:creationId xmlns:a16="http://schemas.microsoft.com/office/drawing/2014/main" id="{D36C3350-6B7B-6C45-BDCA-49C47BCBCE28}"/>
              </a:ext>
            </a:extLst>
          </p:cNvPr>
          <p:cNvSpPr/>
          <p:nvPr/>
        </p:nvSpPr>
        <p:spPr>
          <a:xfrm>
            <a:off x="688490" y="1853202"/>
            <a:ext cx="5516575" cy="954107"/>
          </a:xfrm>
          <a:prstGeom prst="rect">
            <a:avLst/>
          </a:prstGeom>
        </p:spPr>
        <p:txBody>
          <a:bodyPr wrap="none">
            <a:spAutoFit/>
          </a:bodyPr>
          <a:lstStyle/>
          <a:p>
            <a:r>
              <a:rPr lang="en-US" sz="1400" b="1" u="sng">
                <a:solidFill>
                  <a:srgbClr val="0070C0"/>
                </a:solidFill>
              </a:rPr>
              <a:t>APA In-text Citations</a:t>
            </a:r>
          </a:p>
          <a:p>
            <a:pPr marL="285750" indent="-285750">
              <a:buFont typeface="Arial" panose="020B0604020202020204" pitchFamily="34" charset="0"/>
              <a:buChar char="•"/>
            </a:pPr>
            <a:r>
              <a:rPr lang="en-US" sz="1200"/>
              <a:t>An APA in-text citation includes the author’s last name and the publication year.</a:t>
            </a:r>
          </a:p>
          <a:p>
            <a:pPr marL="285750" indent="-285750">
              <a:buFont typeface="Arial" panose="020B0604020202020204" pitchFamily="34" charset="0"/>
              <a:buChar char="•"/>
            </a:pPr>
            <a:r>
              <a:rPr lang="en-US" sz="1200"/>
              <a:t>If you’re quoting or paraphrasing a specific passage, you also add a page number.</a:t>
            </a:r>
          </a:p>
          <a:p>
            <a:endParaRPr lang="en-US" b="1"/>
          </a:p>
        </p:txBody>
      </p:sp>
      <p:sp>
        <p:nvSpPr>
          <p:cNvPr id="9" name="Rectangle 8">
            <a:extLst>
              <a:ext uri="{FF2B5EF4-FFF2-40B4-BE49-F238E27FC236}">
                <a16:creationId xmlns:a16="http://schemas.microsoft.com/office/drawing/2014/main" id="{3418D132-D12B-5948-8EB4-3BB4107E719F}"/>
              </a:ext>
            </a:extLst>
          </p:cNvPr>
          <p:cNvSpPr/>
          <p:nvPr/>
        </p:nvSpPr>
        <p:spPr>
          <a:xfrm>
            <a:off x="589546" y="3840155"/>
            <a:ext cx="8049126" cy="1415772"/>
          </a:xfrm>
          <a:prstGeom prst="rect">
            <a:avLst/>
          </a:prstGeom>
        </p:spPr>
        <p:txBody>
          <a:bodyPr wrap="square">
            <a:spAutoFit/>
          </a:bodyPr>
          <a:lstStyle/>
          <a:p>
            <a:r>
              <a:rPr lang="en-US" sz="1400" b="1" u="sng">
                <a:solidFill>
                  <a:srgbClr val="0070C0"/>
                </a:solidFill>
                <a:latin typeface="Circular-Bold"/>
              </a:rPr>
              <a:t>APA Reference List</a:t>
            </a:r>
          </a:p>
          <a:p>
            <a:pPr lvl="1"/>
            <a:r>
              <a:rPr lang="en-US" sz="1200"/>
              <a:t>Smith, T. (2019). </a:t>
            </a:r>
            <a:r>
              <a:rPr lang="en-US" sz="1200" i="1"/>
              <a:t>Citing sources and referencing: A quick guide</a:t>
            </a:r>
            <a:r>
              <a:rPr lang="en-US" sz="1200"/>
              <a:t>. (J. M. Taylor, Ed.) (2nd ed.). Amsterdam, The Netherlands: Scribbr.</a:t>
            </a:r>
          </a:p>
          <a:p>
            <a:r>
              <a:rPr lang="en-US" sz="1200" b="1" i="1"/>
              <a:t>In-text citation</a:t>
            </a:r>
          </a:p>
          <a:p>
            <a:r>
              <a:rPr lang="en-US" sz="1200" i="1"/>
              <a:t>According to new research (Smith, 2019, pp. 11–12) …</a:t>
            </a:r>
          </a:p>
          <a:p>
            <a:r>
              <a:rPr lang="en-US" sz="1200" i="1"/>
              <a:t>As mentioned before (Smith, 2019, pp. 11–12) …</a:t>
            </a:r>
          </a:p>
          <a:p>
            <a:r>
              <a:rPr lang="en-US" sz="1200" i="1"/>
              <a:t>(See Smith, 2019)</a:t>
            </a:r>
            <a:endParaRPr lang="en-US" sz="1200" b="0" i="1" u="none" strike="noStrike">
              <a:effectLst/>
            </a:endParaRPr>
          </a:p>
        </p:txBody>
      </p:sp>
      <p:sp>
        <p:nvSpPr>
          <p:cNvPr id="10" name="Rectangle 9">
            <a:extLst>
              <a:ext uri="{FF2B5EF4-FFF2-40B4-BE49-F238E27FC236}">
                <a16:creationId xmlns:a16="http://schemas.microsoft.com/office/drawing/2014/main" id="{63E9D0AA-9634-6F42-84A1-DE21F60B0DDF}"/>
              </a:ext>
            </a:extLst>
          </p:cNvPr>
          <p:cNvSpPr/>
          <p:nvPr/>
        </p:nvSpPr>
        <p:spPr>
          <a:xfrm>
            <a:off x="505328" y="5280085"/>
            <a:ext cx="4572000" cy="261610"/>
          </a:xfrm>
          <a:prstGeom prst="rect">
            <a:avLst/>
          </a:prstGeom>
        </p:spPr>
        <p:txBody>
          <a:bodyPr>
            <a:spAutoFit/>
          </a:bodyPr>
          <a:lstStyle/>
          <a:p>
            <a:r>
              <a:rPr lang="en-US" sz="1050"/>
              <a:t>* https://www.scribbr.com/citing-sources/apa-vs-mla/</a:t>
            </a:r>
          </a:p>
        </p:txBody>
      </p:sp>
      <p:sp>
        <p:nvSpPr>
          <p:cNvPr id="12" name="Title 2">
            <a:extLst>
              <a:ext uri="{FF2B5EF4-FFF2-40B4-BE49-F238E27FC236}">
                <a16:creationId xmlns:a16="http://schemas.microsoft.com/office/drawing/2014/main" id="{0F68BAF4-0714-AE4A-A95C-F9F041133744}"/>
              </a:ext>
            </a:extLst>
          </p:cNvPr>
          <p:cNvSpPr>
            <a:spLocks noGrp="1"/>
          </p:cNvSpPr>
          <p:nvPr>
            <p:ph type="title"/>
          </p:nvPr>
        </p:nvSpPr>
        <p:spPr>
          <a:xfrm>
            <a:off x="640754" y="500780"/>
            <a:ext cx="7874597" cy="1054250"/>
          </a:xfrm>
        </p:spPr>
        <p:txBody>
          <a:bodyPr/>
          <a:lstStyle/>
          <a:p>
            <a:r>
              <a:rPr lang="en-US"/>
              <a:t>APA Guidelines</a:t>
            </a:r>
            <a:r>
              <a:rPr lang="en-US" baseline="30000"/>
              <a:t>(*)</a:t>
            </a:r>
          </a:p>
        </p:txBody>
      </p:sp>
    </p:spTree>
    <p:extLst>
      <p:ext uri="{BB962C8B-B14F-4D97-AF65-F5344CB8AC3E}">
        <p14:creationId xmlns:p14="http://schemas.microsoft.com/office/powerpoint/2010/main" val="1219240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836CC-FD00-C345-BAEB-837501B6C1B7}"/>
              </a:ext>
            </a:extLst>
          </p:cNvPr>
          <p:cNvSpPr>
            <a:spLocks noGrp="1"/>
          </p:cNvSpPr>
          <p:nvPr>
            <p:ph type="title"/>
          </p:nvPr>
        </p:nvSpPr>
        <p:spPr>
          <a:xfrm>
            <a:off x="789806" y="2092425"/>
            <a:ext cx="7564388" cy="645437"/>
          </a:xfrm>
        </p:spPr>
        <p:txBody>
          <a:bodyPr/>
          <a:lstStyle/>
          <a:p>
            <a:pPr algn="ctr"/>
            <a:r>
              <a:rPr lang="en-US" sz="3600">
                <a:solidFill>
                  <a:srgbClr val="0070C0"/>
                </a:solidFill>
              </a:rPr>
              <a:t>Materials for the Meeting on August 4, 2024</a:t>
            </a:r>
          </a:p>
        </p:txBody>
      </p:sp>
    </p:spTree>
    <p:extLst>
      <p:ext uri="{BB962C8B-B14F-4D97-AF65-F5344CB8AC3E}">
        <p14:creationId xmlns:p14="http://schemas.microsoft.com/office/powerpoint/2010/main" val="3538794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836CC-FD00-C345-BAEB-837501B6C1B7}"/>
              </a:ext>
            </a:extLst>
          </p:cNvPr>
          <p:cNvSpPr>
            <a:spLocks noGrp="1"/>
          </p:cNvSpPr>
          <p:nvPr>
            <p:ph type="title"/>
          </p:nvPr>
        </p:nvSpPr>
        <p:spPr>
          <a:xfrm>
            <a:off x="400050" y="65321"/>
            <a:ext cx="8606790" cy="645437"/>
          </a:xfrm>
        </p:spPr>
        <p:txBody>
          <a:bodyPr/>
          <a:lstStyle/>
          <a:p>
            <a:r>
              <a:rPr lang="en-US" sz="3600">
                <a:solidFill>
                  <a:srgbClr val="0070C0"/>
                </a:solidFill>
              </a:rPr>
              <a:t>Assignment</a:t>
            </a:r>
          </a:p>
        </p:txBody>
      </p:sp>
      <p:sp>
        <p:nvSpPr>
          <p:cNvPr id="2" name="Rectangle 1">
            <a:extLst>
              <a:ext uri="{FF2B5EF4-FFF2-40B4-BE49-F238E27FC236}">
                <a16:creationId xmlns:a16="http://schemas.microsoft.com/office/drawing/2014/main" id="{3D1F67EF-5475-3569-6E6D-764A07D58C6F}"/>
              </a:ext>
            </a:extLst>
          </p:cNvPr>
          <p:cNvSpPr/>
          <p:nvPr/>
        </p:nvSpPr>
        <p:spPr>
          <a:xfrm>
            <a:off x="400050" y="1082507"/>
            <a:ext cx="7756263" cy="2893100"/>
          </a:xfrm>
          <a:prstGeom prst="rect">
            <a:avLst/>
          </a:prstGeom>
        </p:spPr>
        <p:txBody>
          <a:bodyPr wrap="square">
            <a:spAutoFit/>
          </a:bodyPr>
          <a:lstStyle/>
          <a:p>
            <a:r>
              <a:rPr lang="en-US" sz="1400"/>
              <a:t>1) Develop flow diagram that shows a simple, high level approach of how one would envision going through the research. Please include sub bullets for each step that shows substeps such: as data filtering/preprocessing, model optimization/hypertuning, expected outputs, validation of the outputs, etc. </a:t>
            </a:r>
          </a:p>
          <a:p>
            <a:endParaRPr lang="en-US" sz="1400"/>
          </a:p>
          <a:p>
            <a:r>
              <a:rPr lang="en-US" sz="1400"/>
              <a:t>Note: Start thinking of time intervals for each one of these main activities and how long it will take to get each one completed. (Written estimates or ECDs are not needed for our next meeting)</a:t>
            </a:r>
          </a:p>
          <a:p>
            <a:endParaRPr lang="en-US" sz="1400"/>
          </a:p>
          <a:p>
            <a:r>
              <a:rPr lang="en-US" sz="1400"/>
              <a:t>2) Develop summary for 5 to 10 research articles, no more than 1-2 paragraphs of the article's content and how you think it applies to you or your research topic. (I.e. the takeaway)</a:t>
            </a:r>
          </a:p>
          <a:p>
            <a:endParaRPr lang="en-US" sz="1400"/>
          </a:p>
          <a:p>
            <a:r>
              <a:rPr lang="en-US" sz="1400"/>
              <a:t>3) List any questions/concerns you might have (if any) about your data sets, the methodology, literature or how to connect step A to step B as listed in your flow diagram, etc.</a:t>
            </a:r>
          </a:p>
        </p:txBody>
      </p:sp>
    </p:spTree>
    <p:extLst>
      <p:ext uri="{BB962C8B-B14F-4D97-AF65-F5344CB8AC3E}">
        <p14:creationId xmlns:p14="http://schemas.microsoft.com/office/powerpoint/2010/main" val="2859402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25608" y="1686063"/>
          <a:ext cx="8878824" cy="3355677"/>
        </p:xfrm>
        <a:graphic>
          <a:graphicData uri="http://schemas.openxmlformats.org/drawingml/2006/table">
            <a:tbl>
              <a:tblPr firstRow="1" bandRow="1">
                <a:tableStyleId>{5C22544A-7EE6-4342-B048-85BDC9FD1C3A}</a:tableStyleId>
              </a:tblPr>
              <a:tblGrid>
                <a:gridCol w="2136637">
                  <a:extLst>
                    <a:ext uri="{9D8B030D-6E8A-4147-A177-3AD203B41FA5}">
                      <a16:colId xmlns:a16="http://schemas.microsoft.com/office/drawing/2014/main" val="20000"/>
                    </a:ext>
                  </a:extLst>
                </a:gridCol>
                <a:gridCol w="6742187">
                  <a:extLst>
                    <a:ext uri="{9D8B030D-6E8A-4147-A177-3AD203B41FA5}">
                      <a16:colId xmlns:a16="http://schemas.microsoft.com/office/drawing/2014/main" val="20001"/>
                    </a:ext>
                  </a:extLst>
                </a:gridCol>
              </a:tblGrid>
              <a:tr h="288813">
                <a:tc>
                  <a:txBody>
                    <a:bodyPr/>
                    <a:lstStyle/>
                    <a:p>
                      <a:pPr algn="ctr"/>
                      <a:r>
                        <a:rPr lang="en-US" sz="1200" dirty="0">
                          <a:solidFill>
                            <a:schemeClr val="tx1"/>
                          </a:solidFill>
                        </a:rPr>
                        <a:t>Term</a:t>
                      </a:r>
                    </a:p>
                  </a:txBody>
                  <a:tcPr/>
                </a:tc>
                <a:tc>
                  <a:txBody>
                    <a:bodyPr/>
                    <a:lstStyle/>
                    <a:p>
                      <a:pPr algn="ctr"/>
                      <a:r>
                        <a:rPr lang="en-US" sz="1200" dirty="0">
                          <a:solidFill>
                            <a:schemeClr val="tx1"/>
                          </a:solidFill>
                        </a:rPr>
                        <a:t>Definition</a:t>
                      </a:r>
                    </a:p>
                  </a:txBody>
                  <a:tcPr/>
                </a:tc>
                <a:extLst>
                  <a:ext uri="{0D108BD9-81ED-4DB2-BD59-A6C34878D82A}">
                    <a16:rowId xmlns:a16="http://schemas.microsoft.com/office/drawing/2014/main" val="10000"/>
                  </a:ext>
                </a:extLst>
              </a:tr>
              <a:tr h="288813">
                <a:tc>
                  <a:txBody>
                    <a:bodyPr/>
                    <a:lstStyle/>
                    <a:p>
                      <a:r>
                        <a:rPr lang="en-US" sz="1200" dirty="0">
                          <a:solidFill>
                            <a:schemeClr val="tx1"/>
                          </a:solidFill>
                        </a:rPr>
                        <a:t>Machine learning (ML)</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rPr>
                        <a:t>A branch of artificial intelligence that enables systems to learn and improve from data or experience without being explicitly programmed.</a:t>
                      </a:r>
                    </a:p>
                  </a:txBody>
                  <a:tcPr/>
                </a:tc>
                <a:extLst>
                  <a:ext uri="{0D108BD9-81ED-4DB2-BD59-A6C34878D82A}">
                    <a16:rowId xmlns:a16="http://schemas.microsoft.com/office/drawing/2014/main" val="10001"/>
                  </a:ext>
                </a:extLst>
              </a:tr>
              <a:tr h="31503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Large language model (LLM)</a:t>
                      </a:r>
                    </a:p>
                  </a:txBody>
                  <a:tcPr/>
                </a:tc>
                <a:tc>
                  <a:txBody>
                    <a:bodyPr/>
                    <a:lstStyle/>
                    <a:p>
                      <a:pPr marL="0" indent="0">
                        <a:buFont typeface="Arial" panose="020B0604020202020204" pitchFamily="34" charset="0"/>
                        <a:buNone/>
                      </a:pPr>
                      <a:r>
                        <a:rPr lang="en-US" sz="1200" dirty="0">
                          <a:solidFill>
                            <a:schemeClr val="tx1"/>
                          </a:solidFill>
                        </a:rPr>
                        <a:t>A type of ML model designed to understand, generate, and process human language by leveraging vast amounts of text data.</a:t>
                      </a:r>
                    </a:p>
                  </a:txBody>
                  <a:tcPr/>
                </a:tc>
                <a:extLst>
                  <a:ext uri="{0D108BD9-81ED-4DB2-BD59-A6C34878D82A}">
                    <a16:rowId xmlns:a16="http://schemas.microsoft.com/office/drawing/2014/main" val="10002"/>
                  </a:ext>
                </a:extLst>
              </a:tr>
              <a:tr h="390432">
                <a:tc>
                  <a:txBody>
                    <a:bodyPr/>
                    <a:lstStyle/>
                    <a:p>
                      <a:r>
                        <a:rPr lang="en-US" sz="1200" dirty="0">
                          <a:solidFill>
                            <a:schemeClr val="tx1"/>
                          </a:solidFill>
                        </a:rPr>
                        <a:t>Agent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An autonomous system that perceives its environment and takes actions to achieve specific goals</a:t>
                      </a:r>
                    </a:p>
                  </a:txBody>
                  <a:tcPr/>
                </a:tc>
                <a:extLst>
                  <a:ext uri="{0D108BD9-81ED-4DB2-BD59-A6C34878D82A}">
                    <a16:rowId xmlns:a16="http://schemas.microsoft.com/office/drawing/2014/main" val="10003"/>
                  </a:ext>
                </a:extLst>
              </a:tr>
              <a:tr h="288813">
                <a:tc>
                  <a:txBody>
                    <a:bodyPr/>
                    <a:lstStyle/>
                    <a:p>
                      <a:r>
                        <a:rPr lang="en-US" sz="1200" dirty="0">
                          <a:solidFill>
                            <a:schemeClr val="tx1"/>
                          </a:solidFill>
                          <a:latin typeface="+mn-lt"/>
                          <a:cs typeface="Arial" panose="020B0604020202020204" pitchFamily="34" charset="0"/>
                        </a:rPr>
                        <a:t>LLM-based agents </a:t>
                      </a:r>
                      <a:endParaRPr lang="en-US" sz="1200" dirty="0">
                        <a:solidFill>
                          <a:schemeClr val="tx1"/>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An autonomous system that utilizes an LLM to understand and generate human language, enabling it to perform tasks and make decisions based on textual data.</a:t>
                      </a:r>
                    </a:p>
                  </a:txBody>
                  <a:tcPr/>
                </a:tc>
                <a:extLst>
                  <a:ext uri="{0D108BD9-81ED-4DB2-BD59-A6C34878D82A}">
                    <a16:rowId xmlns:a16="http://schemas.microsoft.com/office/drawing/2014/main" val="10004"/>
                  </a:ext>
                </a:extLst>
              </a:tr>
              <a:tr h="3904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Agentic workflow</a:t>
                      </a:r>
                      <a:endParaRPr lang="en-US" sz="1200" dirty="0">
                        <a:solidFill>
                          <a:schemeClr val="tx1"/>
                        </a:solidFill>
                      </a:endParaRPr>
                    </a:p>
                  </a:txBody>
                  <a:tcPr/>
                </a:tc>
                <a:tc>
                  <a:txBody>
                    <a:bodyPr/>
                    <a:lstStyle/>
                    <a:p>
                      <a:r>
                        <a:rPr lang="en-US" sz="1200" dirty="0">
                          <a:solidFill>
                            <a:schemeClr val="tx1"/>
                          </a:solidFill>
                        </a:rPr>
                        <a:t>A process in which autonomous agents execute tasks and make decisions independently to achieve specific objectives.</a:t>
                      </a:r>
                    </a:p>
                  </a:txBody>
                  <a:tcPr/>
                </a:tc>
                <a:extLst>
                  <a:ext uri="{0D108BD9-81ED-4DB2-BD59-A6C34878D82A}">
                    <a16:rowId xmlns:a16="http://schemas.microsoft.com/office/drawing/2014/main" val="10005"/>
                  </a:ext>
                </a:extLst>
              </a:tr>
              <a:tr h="390432">
                <a:tc>
                  <a:txBody>
                    <a:bodyPr/>
                    <a:lstStyle/>
                    <a:p>
                      <a:r>
                        <a:rPr lang="en-US" sz="1200" dirty="0">
                          <a:solidFill>
                            <a:schemeClr val="tx1"/>
                          </a:solidFill>
                          <a:latin typeface="+mn-lt"/>
                          <a:cs typeface="Arial" panose="020B0604020202020204" pitchFamily="34" charset="0"/>
                        </a:rPr>
                        <a:t>Ground truth</a:t>
                      </a:r>
                      <a:endParaRPr lang="en-US" sz="1200" b="0" dirty="0">
                        <a:solidFill>
                          <a:schemeClr val="tx1"/>
                        </a:solidFill>
                      </a:endParaRPr>
                    </a:p>
                  </a:txBody>
                  <a:tcPr/>
                </a:tc>
                <a:tc>
                  <a:txBody>
                    <a:bodyPr/>
                    <a:lstStyle/>
                    <a:p>
                      <a:r>
                        <a:rPr lang="en-US" sz="1200" dirty="0">
                          <a:solidFill>
                            <a:schemeClr val="tx1"/>
                          </a:solidFill>
                        </a:rPr>
                        <a:t>Accurate, real-world data or facts (sometimes referred to as correct labels in a labeled dataset) used to train and evaluate the performance of ML models.</a:t>
                      </a:r>
                    </a:p>
                  </a:txBody>
                  <a:tcPr/>
                </a:tc>
                <a:extLst>
                  <a:ext uri="{0D108BD9-81ED-4DB2-BD59-A6C34878D82A}">
                    <a16:rowId xmlns:a16="http://schemas.microsoft.com/office/drawing/2014/main" val="10006"/>
                  </a:ext>
                </a:extLst>
              </a:tr>
              <a:tr h="390432">
                <a:tc>
                  <a:txBody>
                    <a:bodyPr/>
                    <a:lstStyle/>
                    <a:p>
                      <a:endParaRPr lang="en-US" sz="1200" dirty="0">
                        <a:solidFill>
                          <a:schemeClr val="tx1"/>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txBody>
                  <a:tcPr/>
                </a:tc>
                <a:extLst>
                  <a:ext uri="{0D108BD9-81ED-4DB2-BD59-A6C34878D82A}">
                    <a16:rowId xmlns:a16="http://schemas.microsoft.com/office/drawing/2014/main" val="10007"/>
                  </a:ext>
                </a:extLst>
              </a:tr>
            </a:tbl>
          </a:graphicData>
        </a:graphic>
      </p:graphicFrame>
      <p:sp>
        <p:nvSpPr>
          <p:cNvPr id="9" name="Title 2">
            <a:extLst>
              <a:ext uri="{FF2B5EF4-FFF2-40B4-BE49-F238E27FC236}">
                <a16:creationId xmlns:a16="http://schemas.microsoft.com/office/drawing/2014/main" id="{AFC37406-1BEF-4348-BEA0-96EECF88929D}"/>
              </a:ext>
            </a:extLst>
          </p:cNvPr>
          <p:cNvSpPr>
            <a:spLocks noGrp="1"/>
          </p:cNvSpPr>
          <p:nvPr>
            <p:ph type="title"/>
          </p:nvPr>
        </p:nvSpPr>
        <p:spPr>
          <a:xfrm>
            <a:off x="640754" y="500780"/>
            <a:ext cx="7874597" cy="1054250"/>
          </a:xfrm>
        </p:spPr>
        <p:txBody>
          <a:bodyPr/>
          <a:lstStyle/>
          <a:p>
            <a:r>
              <a:rPr lang="en-US" dirty="0"/>
              <a:t>Glossary of Terms</a:t>
            </a:r>
          </a:p>
        </p:txBody>
      </p:sp>
    </p:spTree>
    <p:extLst>
      <p:ext uri="{BB962C8B-B14F-4D97-AF65-F5344CB8AC3E}">
        <p14:creationId xmlns:p14="http://schemas.microsoft.com/office/powerpoint/2010/main" val="4172149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836CC-FD00-C345-BAEB-837501B6C1B7}"/>
              </a:ext>
            </a:extLst>
          </p:cNvPr>
          <p:cNvSpPr>
            <a:spLocks noGrp="1"/>
          </p:cNvSpPr>
          <p:nvPr>
            <p:ph type="title"/>
          </p:nvPr>
        </p:nvSpPr>
        <p:spPr>
          <a:xfrm>
            <a:off x="400050" y="65321"/>
            <a:ext cx="8606790" cy="645437"/>
          </a:xfrm>
        </p:spPr>
        <p:txBody>
          <a:bodyPr/>
          <a:lstStyle/>
          <a:p>
            <a:r>
              <a:rPr lang="en-US" sz="3600">
                <a:solidFill>
                  <a:srgbClr val="0070C0"/>
                </a:solidFill>
              </a:rPr>
              <a:t>Research Flow Diagram (1)</a:t>
            </a:r>
          </a:p>
        </p:txBody>
      </p:sp>
      <p:sp>
        <p:nvSpPr>
          <p:cNvPr id="2" name="Rectangle 1">
            <a:extLst>
              <a:ext uri="{FF2B5EF4-FFF2-40B4-BE49-F238E27FC236}">
                <a16:creationId xmlns:a16="http://schemas.microsoft.com/office/drawing/2014/main" id="{3D1F67EF-5475-3569-6E6D-764A07D58C6F}"/>
              </a:ext>
            </a:extLst>
          </p:cNvPr>
          <p:cNvSpPr/>
          <p:nvPr/>
        </p:nvSpPr>
        <p:spPr>
          <a:xfrm>
            <a:off x="400050" y="873187"/>
            <a:ext cx="7756263" cy="3539430"/>
          </a:xfrm>
          <a:prstGeom prst="rect">
            <a:avLst/>
          </a:prstGeom>
        </p:spPr>
        <p:txBody>
          <a:bodyPr wrap="square">
            <a:spAutoFit/>
          </a:bodyPr>
          <a:lstStyle/>
          <a:p>
            <a:r>
              <a:rPr lang="en-US" sz="1400" dirty="0"/>
              <a:t>1. </a:t>
            </a:r>
            <a:r>
              <a:rPr lang="en-US" sz="1400" b="1" dirty="0"/>
              <a:t>Data Collection and Preprocessing</a:t>
            </a:r>
          </a:p>
          <a:p>
            <a:pPr marL="285750" indent="-285750">
              <a:buFont typeface="Courier New" panose="02070309020205020404" pitchFamily="49" charset="0"/>
              <a:buChar char="o"/>
            </a:pPr>
            <a:r>
              <a:rPr lang="en-US" sz="1400" dirty="0"/>
              <a:t>Identify and collect as many code documentation datasets as possible, similar to </a:t>
            </a:r>
            <a:r>
              <a:rPr lang="en-US" sz="1400" dirty="0" err="1"/>
              <a:t>CodeXGlue</a:t>
            </a:r>
            <a:r>
              <a:rPr lang="en-US" sz="1400" dirty="0"/>
              <a:t> and </a:t>
            </a:r>
            <a:r>
              <a:rPr lang="en-US" sz="1400" dirty="0" err="1"/>
              <a:t>CodeSearchNet</a:t>
            </a:r>
            <a:r>
              <a:rPr lang="en-US" sz="1400" dirty="0"/>
              <a:t>. If needed, collect raw codebases from various projects.</a:t>
            </a:r>
          </a:p>
          <a:p>
            <a:pPr marL="285750" indent="-285750">
              <a:buFont typeface="Courier New" panose="02070309020205020404" pitchFamily="49" charset="0"/>
              <a:buChar char="o"/>
            </a:pPr>
            <a:r>
              <a:rPr lang="en-US" sz="1400" dirty="0"/>
              <a:t>If raw codebases, extract existing documentation to serve as ground truth.</a:t>
            </a:r>
          </a:p>
          <a:p>
            <a:pPr marL="285750" indent="-285750">
              <a:buFont typeface="Courier New" panose="02070309020205020404" pitchFamily="49" charset="0"/>
              <a:buChar char="o"/>
            </a:pPr>
            <a:r>
              <a:rPr lang="en-US" sz="1400" dirty="0"/>
              <a:t>Compare the value of each dataset for the research at hand and make final selection.</a:t>
            </a:r>
          </a:p>
          <a:p>
            <a:pPr marL="285750" indent="-285750">
              <a:buFont typeface="Courier New" panose="02070309020205020404" pitchFamily="49" charset="0"/>
              <a:buChar char="o"/>
            </a:pPr>
            <a:r>
              <a:rPr lang="en-US" sz="1400" dirty="0"/>
              <a:t>Filter and clean the selected data to remove any irrelevant or noisy information. This may include the following actions:</a:t>
            </a:r>
          </a:p>
          <a:p>
            <a:pPr marL="742950" lvl="1" indent="-285750" fontAlgn="ctr">
              <a:buFont typeface="Wingdings" pitchFamily="2" charset="2"/>
              <a:buChar char="ü"/>
            </a:pPr>
            <a:r>
              <a:rPr lang="en-US" sz="1400" b="0" i="0" u="none" strike="noStrike" dirty="0">
                <a:solidFill>
                  <a:srgbClr val="000000"/>
                </a:solidFill>
                <a:effectLst/>
                <a:latin typeface="Calibri" panose="020F0502020204030204" pitchFamily="34" charset="0"/>
              </a:rPr>
              <a:t>Filter examples where the number of tokens is less than 5 or greater than 512.</a:t>
            </a:r>
          </a:p>
          <a:p>
            <a:pPr marL="742950" lvl="1" indent="-285750" fontAlgn="ctr">
              <a:buFont typeface="Wingdings" pitchFamily="2" charset="2"/>
              <a:buChar char="ü"/>
            </a:pPr>
            <a:r>
              <a:rPr lang="en-US" sz="1400" b="0" i="0" u="none" strike="noStrike" dirty="0">
                <a:solidFill>
                  <a:srgbClr val="000000"/>
                </a:solidFill>
                <a:effectLst/>
                <a:latin typeface="Calibri" panose="020F0502020204030204" pitchFamily="34" charset="0"/>
              </a:rPr>
              <a:t>Filter examples documented in a language other than English.</a:t>
            </a:r>
          </a:p>
          <a:p>
            <a:pPr marL="742950" lvl="1" indent="-285750" fontAlgn="ctr">
              <a:buFont typeface="Wingdings" pitchFamily="2" charset="2"/>
              <a:buChar char="ü"/>
            </a:pPr>
            <a:r>
              <a:rPr lang="en-US" sz="1400" b="0" i="0" u="none" strike="noStrike" dirty="0">
                <a:solidFill>
                  <a:srgbClr val="000000"/>
                </a:solidFill>
                <a:effectLst/>
                <a:latin typeface="Calibri" panose="020F0502020204030204" pitchFamily="34" charset="0"/>
              </a:rPr>
              <a:t>Remove or clean documentation that contains special tokens (e.g. “&lt;img ...&gt;”, “https:”, and so on)</a:t>
            </a:r>
            <a:endParaRPr lang="en-US" sz="1400" dirty="0"/>
          </a:p>
          <a:p>
            <a:pPr marL="285750" indent="-285750">
              <a:buFont typeface="Courier New" panose="02070309020205020404" pitchFamily="49" charset="0"/>
              <a:buChar char="o"/>
            </a:pPr>
            <a:r>
              <a:rPr lang="en-US" sz="1400" dirty="0"/>
              <a:t>Split data into training, validation, and / or test sets.</a:t>
            </a:r>
          </a:p>
          <a:p>
            <a:pPr marL="285750" indent="-285750">
              <a:buFont typeface="Courier New" panose="02070309020205020404" pitchFamily="49" charset="0"/>
              <a:buChar char="o"/>
            </a:pPr>
            <a:r>
              <a:rPr lang="en-US" sz="1400" dirty="0"/>
              <a:t>Expected Outputs:</a:t>
            </a:r>
          </a:p>
          <a:p>
            <a:pPr marL="742950" lvl="1" indent="-285750">
              <a:buFont typeface="Wingdings" pitchFamily="2" charset="2"/>
              <a:buChar char="ü"/>
            </a:pPr>
            <a:r>
              <a:rPr lang="en-US" sz="1400" dirty="0"/>
              <a:t>Cleaned and well-organized datasets as ground truth for agent / model evaluation.</a:t>
            </a:r>
          </a:p>
          <a:p>
            <a:pPr marL="9525" lvl="1"/>
            <a:endParaRPr lang="en-US" sz="1400" dirty="0"/>
          </a:p>
          <a:p>
            <a:pPr marL="9525" lvl="1"/>
            <a:endParaRPr lang="en-US" sz="1400" dirty="0"/>
          </a:p>
        </p:txBody>
      </p:sp>
    </p:spTree>
    <p:extLst>
      <p:ext uri="{BB962C8B-B14F-4D97-AF65-F5344CB8AC3E}">
        <p14:creationId xmlns:p14="http://schemas.microsoft.com/office/powerpoint/2010/main" val="3176497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F78D9A-81D1-5B3C-14EC-0C5798BE048B}"/>
              </a:ext>
            </a:extLst>
          </p:cNvPr>
          <p:cNvSpPr/>
          <p:nvPr/>
        </p:nvSpPr>
        <p:spPr>
          <a:xfrm>
            <a:off x="400050" y="873187"/>
            <a:ext cx="7756263" cy="4401205"/>
          </a:xfrm>
          <a:prstGeom prst="rect">
            <a:avLst/>
          </a:prstGeom>
        </p:spPr>
        <p:txBody>
          <a:bodyPr wrap="square">
            <a:spAutoFit/>
          </a:bodyPr>
          <a:lstStyle/>
          <a:p>
            <a:pPr marL="9525" lvl="1"/>
            <a:r>
              <a:rPr lang="en-US" sz="1400" dirty="0"/>
              <a:t>2. </a:t>
            </a:r>
            <a:r>
              <a:rPr lang="en-US" sz="1400" b="1" dirty="0"/>
              <a:t>Model Selection and Fine-Tuning</a:t>
            </a:r>
          </a:p>
          <a:p>
            <a:pPr marL="285750" indent="-285750">
              <a:buFont typeface="Courier New" panose="02070309020205020404" pitchFamily="49" charset="0"/>
              <a:buChar char="o"/>
            </a:pPr>
            <a:r>
              <a:rPr lang="en-US" sz="1400" dirty="0"/>
              <a:t>Select pre-trained Large Language Models (LLMs) suitable for the task (e.g., GPT-4, Claude Sonnet).</a:t>
            </a:r>
          </a:p>
          <a:p>
            <a:pPr marL="285750" indent="-285750">
              <a:buFont typeface="Courier New" panose="02070309020205020404" pitchFamily="49" charset="0"/>
              <a:buChar char="o"/>
            </a:pPr>
            <a:r>
              <a:rPr lang="en-US" sz="1400" dirty="0"/>
              <a:t>Establish the required APIs to access the models for inference and fine-tuning.</a:t>
            </a:r>
          </a:p>
          <a:p>
            <a:pPr marL="285750" indent="-285750">
              <a:buFont typeface="Courier New" panose="02070309020205020404" pitchFamily="49" charset="0"/>
              <a:buChar char="o"/>
            </a:pPr>
            <a:r>
              <a:rPr lang="en-US" sz="1400" dirty="0"/>
              <a:t>If a small language model – procure the resources required to fine-tune the model (cloud GPU instance, Google Colab, etc.).</a:t>
            </a:r>
          </a:p>
          <a:p>
            <a:pPr marL="285750" indent="-285750">
              <a:buFont typeface="Courier New" panose="02070309020205020404" pitchFamily="49" charset="0"/>
              <a:buChar char="o"/>
            </a:pPr>
            <a:r>
              <a:rPr lang="en-US" sz="1400" dirty="0"/>
              <a:t>Fine-tune models on the training dataset with an emphasis on code-to-text generation.</a:t>
            </a:r>
          </a:p>
          <a:p>
            <a:pPr marL="285750" indent="-285750">
              <a:buFont typeface="Courier New" panose="02070309020205020404" pitchFamily="49" charset="0"/>
              <a:buChar char="o"/>
            </a:pPr>
            <a:r>
              <a:rPr lang="en-US" sz="1400" dirty="0"/>
              <a:t>Experiment with different architectures, pre-training objectives, and fine-tuning techniques such as SFT, DPO, ORPO etc.</a:t>
            </a:r>
          </a:p>
          <a:p>
            <a:pPr marL="285750" indent="-285750">
              <a:buFont typeface="Courier New" panose="02070309020205020404" pitchFamily="49" charset="0"/>
              <a:buChar char="o"/>
            </a:pPr>
            <a:r>
              <a:rPr lang="en-US" sz="1400" dirty="0"/>
              <a:t>Expected Outputs:</a:t>
            </a:r>
          </a:p>
          <a:p>
            <a:pPr marL="742950" lvl="1" indent="-285750">
              <a:buFont typeface="Wingdings" pitchFamily="2" charset="2"/>
              <a:buChar char="ü"/>
            </a:pPr>
            <a:r>
              <a:rPr lang="en-US" sz="1400" dirty="0"/>
              <a:t>Fine-tuned LLMs optimized for documentation generation.</a:t>
            </a:r>
          </a:p>
          <a:p>
            <a:endParaRPr lang="en-US" sz="1400" dirty="0"/>
          </a:p>
          <a:p>
            <a:r>
              <a:rPr lang="en-US" sz="1400" dirty="0"/>
              <a:t>3. </a:t>
            </a:r>
            <a:r>
              <a:rPr lang="en-US" sz="1400" b="1" dirty="0"/>
              <a:t>Hyperparameter Optimization</a:t>
            </a:r>
          </a:p>
          <a:p>
            <a:pPr marL="285750" indent="-285750">
              <a:buFont typeface="Courier New" panose="02070309020205020404" pitchFamily="49" charset="0"/>
              <a:buChar char="o"/>
            </a:pPr>
            <a:r>
              <a:rPr lang="en-US" sz="1400" dirty="0"/>
              <a:t>Adjust hyperparameters (e.g., learning rate, batch size) to improve the fine-tuned model performance.</a:t>
            </a:r>
          </a:p>
          <a:p>
            <a:pPr marL="285750" indent="-285750">
              <a:buFont typeface="Courier New" panose="02070309020205020404" pitchFamily="49" charset="0"/>
              <a:buChar char="o"/>
            </a:pPr>
            <a:r>
              <a:rPr lang="en-US" sz="1400" dirty="0"/>
              <a:t>Experiment with different LLM parameters, such as temperature and top-p, to achieve better code coverage and other metrics.</a:t>
            </a:r>
          </a:p>
          <a:p>
            <a:pPr marL="285750" indent="-285750">
              <a:buFont typeface="Courier New" panose="02070309020205020404" pitchFamily="49" charset="0"/>
              <a:buChar char="o"/>
            </a:pPr>
            <a:r>
              <a:rPr lang="en-US" sz="1400" dirty="0"/>
              <a:t>If applicable at all, conduct grid or random search for hyperparameter tuning (not for pre-trained LLMs due to their size).</a:t>
            </a:r>
          </a:p>
          <a:p>
            <a:pPr marL="285750" indent="-285750">
              <a:buFont typeface="Courier New" panose="02070309020205020404" pitchFamily="49" charset="0"/>
              <a:buChar char="o"/>
            </a:pPr>
            <a:r>
              <a:rPr lang="en-US" sz="1400" dirty="0"/>
              <a:t>Expected Outputs:</a:t>
            </a:r>
          </a:p>
          <a:p>
            <a:pPr marL="742950" lvl="1" indent="-285750">
              <a:buFont typeface="Wingdings" pitchFamily="2" charset="2"/>
              <a:buChar char="ü"/>
            </a:pPr>
            <a:r>
              <a:rPr lang="en-US" sz="1400" dirty="0"/>
              <a:t>Optimized hyperparameters for maximum performance.</a:t>
            </a:r>
          </a:p>
        </p:txBody>
      </p:sp>
      <p:sp>
        <p:nvSpPr>
          <p:cNvPr id="7" name="Title 2">
            <a:extLst>
              <a:ext uri="{FF2B5EF4-FFF2-40B4-BE49-F238E27FC236}">
                <a16:creationId xmlns:a16="http://schemas.microsoft.com/office/drawing/2014/main" id="{649F2371-9099-79E6-90EE-9F700283281A}"/>
              </a:ext>
            </a:extLst>
          </p:cNvPr>
          <p:cNvSpPr>
            <a:spLocks noGrp="1"/>
          </p:cNvSpPr>
          <p:nvPr>
            <p:ph type="title"/>
          </p:nvPr>
        </p:nvSpPr>
        <p:spPr>
          <a:xfrm>
            <a:off x="400050" y="65321"/>
            <a:ext cx="8606790" cy="645437"/>
          </a:xfrm>
        </p:spPr>
        <p:txBody>
          <a:bodyPr/>
          <a:lstStyle/>
          <a:p>
            <a:r>
              <a:rPr lang="en-US" sz="3600">
                <a:solidFill>
                  <a:srgbClr val="0070C0"/>
                </a:solidFill>
              </a:rPr>
              <a:t>Research Flow Diagram (2)</a:t>
            </a:r>
          </a:p>
        </p:txBody>
      </p:sp>
    </p:spTree>
    <p:extLst>
      <p:ext uri="{BB962C8B-B14F-4D97-AF65-F5344CB8AC3E}">
        <p14:creationId xmlns:p14="http://schemas.microsoft.com/office/powerpoint/2010/main" val="2221352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F78D9A-81D1-5B3C-14EC-0C5798BE048B}"/>
              </a:ext>
            </a:extLst>
          </p:cNvPr>
          <p:cNvSpPr/>
          <p:nvPr/>
        </p:nvSpPr>
        <p:spPr>
          <a:xfrm>
            <a:off x="400050" y="873187"/>
            <a:ext cx="7719381" cy="3323987"/>
          </a:xfrm>
          <a:prstGeom prst="rect">
            <a:avLst/>
          </a:prstGeom>
        </p:spPr>
        <p:txBody>
          <a:bodyPr wrap="square">
            <a:spAutoFit/>
          </a:bodyPr>
          <a:lstStyle/>
          <a:p>
            <a:r>
              <a:rPr lang="en-US" sz="1400"/>
              <a:t>4. </a:t>
            </a:r>
            <a:r>
              <a:rPr lang="en-US" sz="1400" b="1"/>
              <a:t>Agentic Workflow Implementation</a:t>
            </a:r>
          </a:p>
          <a:p>
            <a:pPr marL="285750" indent="-285750">
              <a:buFont typeface="Courier New" panose="02070309020205020404" pitchFamily="49" charset="0"/>
              <a:buChar char="o"/>
            </a:pPr>
            <a:r>
              <a:rPr lang="en-US" sz="1400"/>
              <a:t>Develop agents based on reflection, multi-agent collaboration, and potentially other agentic workflows.</a:t>
            </a:r>
          </a:p>
          <a:p>
            <a:pPr marL="285750" indent="-285750">
              <a:buFont typeface="Courier New" panose="02070309020205020404" pitchFamily="49" charset="0"/>
              <a:buChar char="o"/>
            </a:pPr>
            <a:r>
              <a:rPr lang="en-US" sz="1400"/>
              <a:t>Integrate fine-tuned models into these agents.</a:t>
            </a:r>
          </a:p>
          <a:p>
            <a:pPr marL="285750" indent="-285750">
              <a:buFont typeface="Courier New" panose="02070309020205020404" pitchFamily="49" charset="0"/>
              <a:buChar char="o"/>
            </a:pPr>
            <a:r>
              <a:rPr lang="en-US" sz="1400"/>
              <a:t>Define metrics for evaluating semantic similarity and other relevant aspects.</a:t>
            </a:r>
          </a:p>
          <a:p>
            <a:pPr marL="285750" indent="-285750">
              <a:buFont typeface="Courier New" panose="02070309020205020404" pitchFamily="49" charset="0"/>
              <a:buChar char="o"/>
            </a:pPr>
            <a:r>
              <a:rPr lang="en-US" sz="1400"/>
              <a:t>Expected Outputs:</a:t>
            </a:r>
          </a:p>
          <a:p>
            <a:pPr marL="800100" lvl="1" indent="-342900">
              <a:buFont typeface="Wingdings" pitchFamily="2" charset="2"/>
              <a:buChar char="ü"/>
            </a:pPr>
            <a:r>
              <a:rPr lang="en-US" sz="1400"/>
              <a:t>Functional agents ready for documentation generation.</a:t>
            </a:r>
          </a:p>
          <a:p>
            <a:endParaRPr lang="en-US" sz="1400"/>
          </a:p>
          <a:p>
            <a:r>
              <a:rPr lang="en-US" sz="1400"/>
              <a:t>5. </a:t>
            </a:r>
            <a:r>
              <a:rPr lang="en-US" sz="1400" b="1"/>
              <a:t>Evaluation and Validation</a:t>
            </a:r>
          </a:p>
          <a:p>
            <a:pPr marL="285750" indent="-285750">
              <a:buFont typeface="Courier New" panose="02070309020205020404" pitchFamily="49" charset="0"/>
              <a:buChar char="o"/>
            </a:pPr>
            <a:r>
              <a:rPr lang="en-US" sz="1400"/>
              <a:t>Generate documentation using the developed agents.</a:t>
            </a:r>
          </a:p>
          <a:p>
            <a:pPr marL="285750" indent="-285750">
              <a:buFont typeface="Courier New" panose="02070309020205020404" pitchFamily="49" charset="0"/>
              <a:buChar char="o"/>
            </a:pPr>
            <a:r>
              <a:rPr lang="en-US" sz="1400"/>
              <a:t>Evaluate the quality using relevant metrics, e.g. the BLEU, ROUGE, and METEOR scores.</a:t>
            </a:r>
          </a:p>
          <a:p>
            <a:pPr marL="285750" indent="-285750">
              <a:buFont typeface="Courier New" panose="02070309020205020404" pitchFamily="49" charset="0"/>
              <a:buChar char="o"/>
            </a:pPr>
            <a:r>
              <a:rPr lang="en-US" sz="1400"/>
              <a:t>Compare the metrics for auto-generated documentation vs. ground truth.</a:t>
            </a:r>
          </a:p>
          <a:p>
            <a:pPr marL="285750" indent="-285750">
              <a:buFont typeface="Courier New" panose="02070309020205020404" pitchFamily="49" charset="0"/>
              <a:buChar char="o"/>
            </a:pPr>
            <a:r>
              <a:rPr lang="en-US" sz="1400"/>
              <a:t>Expected Outputs:</a:t>
            </a:r>
          </a:p>
          <a:p>
            <a:pPr marL="742950" lvl="1" indent="-285750">
              <a:buFont typeface="Wingdings" pitchFamily="2" charset="2"/>
              <a:buChar char="ü"/>
            </a:pPr>
            <a:r>
              <a:rPr lang="en-US" sz="1400"/>
              <a:t>Comprehensive evaluation results.</a:t>
            </a:r>
          </a:p>
          <a:p>
            <a:pPr marL="742950" lvl="1" indent="-285750">
              <a:buFont typeface="Wingdings" pitchFamily="2" charset="2"/>
              <a:buChar char="ü"/>
            </a:pPr>
            <a:r>
              <a:rPr lang="en-US" sz="1400"/>
              <a:t>Insights into the effectiveness of the developed agents.</a:t>
            </a:r>
          </a:p>
        </p:txBody>
      </p:sp>
      <p:sp>
        <p:nvSpPr>
          <p:cNvPr id="6" name="Title 2">
            <a:extLst>
              <a:ext uri="{FF2B5EF4-FFF2-40B4-BE49-F238E27FC236}">
                <a16:creationId xmlns:a16="http://schemas.microsoft.com/office/drawing/2014/main" id="{4A067540-CA47-D11C-4A11-152C96BD9E96}"/>
              </a:ext>
            </a:extLst>
          </p:cNvPr>
          <p:cNvSpPr>
            <a:spLocks noGrp="1"/>
          </p:cNvSpPr>
          <p:nvPr>
            <p:ph type="title"/>
          </p:nvPr>
        </p:nvSpPr>
        <p:spPr>
          <a:xfrm>
            <a:off x="400050" y="65321"/>
            <a:ext cx="8606790" cy="645437"/>
          </a:xfrm>
        </p:spPr>
        <p:txBody>
          <a:bodyPr/>
          <a:lstStyle/>
          <a:p>
            <a:r>
              <a:rPr lang="en-US" sz="3600">
                <a:solidFill>
                  <a:srgbClr val="0070C0"/>
                </a:solidFill>
              </a:rPr>
              <a:t>Research Flow Diagram (3)</a:t>
            </a:r>
          </a:p>
        </p:txBody>
      </p:sp>
    </p:spTree>
    <p:extLst>
      <p:ext uri="{BB962C8B-B14F-4D97-AF65-F5344CB8AC3E}">
        <p14:creationId xmlns:p14="http://schemas.microsoft.com/office/powerpoint/2010/main" val="1659313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F78D9A-81D1-5B3C-14EC-0C5798BE048B}"/>
              </a:ext>
            </a:extLst>
          </p:cNvPr>
          <p:cNvSpPr/>
          <p:nvPr/>
        </p:nvSpPr>
        <p:spPr>
          <a:xfrm>
            <a:off x="400050" y="873187"/>
            <a:ext cx="7756263" cy="2677656"/>
          </a:xfrm>
          <a:prstGeom prst="rect">
            <a:avLst/>
          </a:prstGeom>
        </p:spPr>
        <p:txBody>
          <a:bodyPr wrap="square">
            <a:spAutoFit/>
          </a:bodyPr>
          <a:lstStyle/>
          <a:p>
            <a:r>
              <a:rPr lang="en-US" sz="1400"/>
              <a:t>6. </a:t>
            </a:r>
            <a:r>
              <a:rPr lang="en-US" sz="1400" b="1"/>
              <a:t>Analysis and Interpretation</a:t>
            </a:r>
          </a:p>
          <a:p>
            <a:pPr marL="285750" indent="-285750">
              <a:buFont typeface="Courier New" panose="02070309020205020404" pitchFamily="49" charset="0"/>
              <a:buChar char="o"/>
            </a:pPr>
            <a:r>
              <a:rPr lang="en-US" sz="1400"/>
              <a:t>Analyze evaluation results to draw conclusions.</a:t>
            </a:r>
          </a:p>
          <a:p>
            <a:pPr marL="285750" indent="-285750">
              <a:buFont typeface="Courier New" panose="02070309020205020404" pitchFamily="49" charset="0"/>
              <a:buChar char="o"/>
            </a:pPr>
            <a:r>
              <a:rPr lang="en-US" sz="1400"/>
              <a:t>Interpret the implications of the findings for the AI and software engineering communities.</a:t>
            </a:r>
          </a:p>
          <a:p>
            <a:pPr marL="285750" indent="-285750">
              <a:buFont typeface="Courier New" panose="02070309020205020404" pitchFamily="49" charset="0"/>
              <a:buChar char="o"/>
            </a:pPr>
            <a:r>
              <a:rPr lang="en-US" sz="1400"/>
              <a:t>Expected Outputs:</a:t>
            </a:r>
          </a:p>
          <a:p>
            <a:pPr marL="742950" lvl="1" indent="-285750">
              <a:buFont typeface="Wingdings" pitchFamily="2" charset="2"/>
              <a:buChar char="ü"/>
            </a:pPr>
            <a:r>
              <a:rPr lang="en-US" sz="1400"/>
              <a:t>Detailed analysis and interpretation of the results.</a:t>
            </a:r>
          </a:p>
          <a:p>
            <a:endParaRPr lang="en-US" sz="1400"/>
          </a:p>
          <a:p>
            <a:r>
              <a:rPr lang="en-US" sz="1400"/>
              <a:t>7. </a:t>
            </a:r>
            <a:r>
              <a:rPr lang="en-US" sz="1400" b="1"/>
              <a:t>Documentation and Reporting</a:t>
            </a:r>
          </a:p>
          <a:p>
            <a:pPr marL="285750" indent="-285750">
              <a:buFont typeface="Courier New" panose="02070309020205020404" pitchFamily="49" charset="0"/>
              <a:buChar char="o"/>
            </a:pPr>
            <a:r>
              <a:rPr lang="en-US" sz="1400"/>
              <a:t>Document the entire research process.</a:t>
            </a:r>
          </a:p>
          <a:p>
            <a:pPr marL="285750" indent="-285750">
              <a:buFont typeface="Courier New" panose="02070309020205020404" pitchFamily="49" charset="0"/>
              <a:buChar char="o"/>
            </a:pPr>
            <a:r>
              <a:rPr lang="en-US" sz="1400"/>
              <a:t>Prepare the Praxis report, including all findings, methodologies, and implications.</a:t>
            </a:r>
          </a:p>
          <a:p>
            <a:pPr marL="285750" indent="-285750">
              <a:buFont typeface="Courier New" panose="02070309020205020404" pitchFamily="49" charset="0"/>
              <a:buChar char="o"/>
            </a:pPr>
            <a:r>
              <a:rPr lang="en-US" sz="1400"/>
              <a:t>Review and revise the Praxis based on feedback from the advisor(s).</a:t>
            </a:r>
          </a:p>
          <a:p>
            <a:pPr marL="285750" indent="-285750">
              <a:buFont typeface="Courier New" panose="02070309020205020404" pitchFamily="49" charset="0"/>
              <a:buChar char="o"/>
            </a:pPr>
            <a:r>
              <a:rPr lang="en-US" sz="1400"/>
              <a:t>Expected Outputs:</a:t>
            </a:r>
          </a:p>
          <a:p>
            <a:pPr marL="742950" lvl="1" indent="-285750">
              <a:buFont typeface="Wingdings" pitchFamily="2" charset="2"/>
              <a:buChar char="ü"/>
            </a:pPr>
            <a:r>
              <a:rPr lang="en-US" sz="1400"/>
              <a:t>Finalized Praxis document.</a:t>
            </a:r>
          </a:p>
        </p:txBody>
      </p:sp>
      <p:sp>
        <p:nvSpPr>
          <p:cNvPr id="6" name="Title 2">
            <a:extLst>
              <a:ext uri="{FF2B5EF4-FFF2-40B4-BE49-F238E27FC236}">
                <a16:creationId xmlns:a16="http://schemas.microsoft.com/office/drawing/2014/main" id="{72998105-95F1-34B8-5BDA-6229A92CD93C}"/>
              </a:ext>
            </a:extLst>
          </p:cNvPr>
          <p:cNvSpPr>
            <a:spLocks noGrp="1"/>
          </p:cNvSpPr>
          <p:nvPr>
            <p:ph type="title"/>
          </p:nvPr>
        </p:nvSpPr>
        <p:spPr>
          <a:xfrm>
            <a:off x="400050" y="65321"/>
            <a:ext cx="8606790" cy="645437"/>
          </a:xfrm>
        </p:spPr>
        <p:txBody>
          <a:bodyPr/>
          <a:lstStyle/>
          <a:p>
            <a:r>
              <a:rPr lang="en-US" sz="3600">
                <a:solidFill>
                  <a:srgbClr val="0070C0"/>
                </a:solidFill>
              </a:rPr>
              <a:t>Research Flow Diagram (4)</a:t>
            </a:r>
          </a:p>
        </p:txBody>
      </p:sp>
    </p:spTree>
    <p:extLst>
      <p:ext uri="{BB962C8B-B14F-4D97-AF65-F5344CB8AC3E}">
        <p14:creationId xmlns:p14="http://schemas.microsoft.com/office/powerpoint/2010/main" val="4024781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836CC-FD00-C345-BAEB-837501B6C1B7}"/>
              </a:ext>
            </a:extLst>
          </p:cNvPr>
          <p:cNvSpPr>
            <a:spLocks noGrp="1"/>
          </p:cNvSpPr>
          <p:nvPr>
            <p:ph type="title"/>
          </p:nvPr>
        </p:nvSpPr>
        <p:spPr>
          <a:xfrm>
            <a:off x="400050" y="65321"/>
            <a:ext cx="8606790" cy="645437"/>
          </a:xfrm>
        </p:spPr>
        <p:txBody>
          <a:bodyPr/>
          <a:lstStyle/>
          <a:p>
            <a:r>
              <a:rPr lang="en-US" sz="3600">
                <a:solidFill>
                  <a:srgbClr val="0070C0"/>
                </a:solidFill>
              </a:rPr>
              <a:t>Papers (1)</a:t>
            </a:r>
          </a:p>
        </p:txBody>
      </p:sp>
      <p:sp>
        <p:nvSpPr>
          <p:cNvPr id="4" name="Rectangle 3">
            <a:extLst>
              <a:ext uri="{FF2B5EF4-FFF2-40B4-BE49-F238E27FC236}">
                <a16:creationId xmlns:a16="http://schemas.microsoft.com/office/drawing/2014/main" id="{AAF78D9A-81D1-5B3C-14EC-0C5798BE048B}"/>
              </a:ext>
            </a:extLst>
          </p:cNvPr>
          <p:cNvSpPr/>
          <p:nvPr/>
        </p:nvSpPr>
        <p:spPr>
          <a:xfrm>
            <a:off x="341522" y="831944"/>
            <a:ext cx="8460955" cy="4154984"/>
          </a:xfrm>
          <a:prstGeom prst="rect">
            <a:avLst/>
          </a:prstGeom>
        </p:spPr>
        <p:txBody>
          <a:bodyPr wrap="square">
            <a:spAutoFit/>
          </a:bodyPr>
          <a:lstStyle/>
          <a:p>
            <a:r>
              <a:rPr lang="en-US" sz="1200"/>
              <a:t>1. Minh Huynh Nguyen∗, Thang Chau Phan∗, Phong X. Nguyen∗, Nghi D. Q. Bui. </a:t>
            </a:r>
            <a:r>
              <a:rPr lang="en-US" sz="1200" b="1"/>
              <a:t>Dynamic Collaborative Agents for Software Development based on Agile Methodology</a:t>
            </a:r>
            <a:br>
              <a:rPr lang="en-US" sz="1200"/>
            </a:br>
            <a:endParaRPr lang="en-US" sz="1200"/>
          </a:p>
          <a:p>
            <a:pPr algn="just"/>
            <a:r>
              <a:rPr lang="en-US" sz="1200"/>
              <a:t>The article describes a multi-agent system for software development. It assigns Agile roles (Product Manager, Developer, Tester) to agents working in sprints. A Code Dependency Graph (CDG) is to aid code comprehension and generation. The multi-agent approach and use of Dynamic CDG are directly applicable to developing AI-based documentation systems.</a:t>
            </a:r>
          </a:p>
          <a:p>
            <a:pPr algn="just"/>
            <a:endParaRPr lang="en-US" sz="1200"/>
          </a:p>
          <a:p>
            <a:pPr algn="just"/>
            <a:r>
              <a:rPr lang="en-US" sz="1200"/>
              <a:t>Takeaways: a) Multi-agent collaboration: effective role-specific agents can enhance automated documentation, b) Dynamic code graphs are essential for maintaining accurate and current documentation.</a:t>
            </a:r>
          </a:p>
          <a:p>
            <a:pPr algn="just"/>
            <a:endParaRPr lang="en-US" sz="1200"/>
          </a:p>
          <a:p>
            <a:pPr algn="just"/>
            <a:endParaRPr lang="en-US" sz="1200"/>
          </a:p>
          <a:p>
            <a:pPr algn="just"/>
            <a:r>
              <a:rPr lang="en-US" sz="1200"/>
              <a:t>2. Sirui Hong, Mingchen Zhuge, Jonathan Chen, Xiawu Zheng, Yuheng Cheng, </a:t>
            </a:r>
            <a:r>
              <a:rPr lang="en-US" sz="1200" err="1"/>
              <a:t>Ceyao</a:t>
            </a:r>
            <a:r>
              <a:rPr lang="en-US" sz="1200"/>
              <a:t> Zhang, </a:t>
            </a:r>
            <a:r>
              <a:rPr lang="en-US" sz="1200" err="1"/>
              <a:t>Jinlin</a:t>
            </a:r>
            <a:r>
              <a:rPr lang="en-US" sz="1200"/>
              <a:t> Wang, </a:t>
            </a:r>
            <a:r>
              <a:rPr lang="en-US" sz="1200" err="1"/>
              <a:t>Zili</a:t>
            </a:r>
            <a:r>
              <a:rPr lang="en-US" sz="1200"/>
              <a:t> Wang, Steven Ka Shing Yau, </a:t>
            </a:r>
            <a:r>
              <a:rPr lang="en-US" sz="1200" err="1"/>
              <a:t>Zijuan</a:t>
            </a:r>
            <a:r>
              <a:rPr lang="en-US" sz="1200"/>
              <a:t> Lin, </a:t>
            </a:r>
            <a:r>
              <a:rPr lang="en-US" sz="1200" err="1"/>
              <a:t>Liyang</a:t>
            </a:r>
            <a:r>
              <a:rPr lang="en-US" sz="1200"/>
              <a:t> Zhou, </a:t>
            </a:r>
            <a:r>
              <a:rPr lang="en-US" sz="1200" err="1"/>
              <a:t>Chenyu</a:t>
            </a:r>
            <a:r>
              <a:rPr lang="en-US" sz="1200"/>
              <a:t> Ran, </a:t>
            </a:r>
            <a:r>
              <a:rPr lang="en-US" sz="1200" err="1"/>
              <a:t>Lingfeng</a:t>
            </a:r>
            <a:r>
              <a:rPr lang="en-US" sz="1200"/>
              <a:t> Xiao, </a:t>
            </a:r>
            <a:r>
              <a:rPr lang="en-US" sz="1200" err="1"/>
              <a:t>Chenglin</a:t>
            </a:r>
            <a:r>
              <a:rPr lang="en-US" sz="1200"/>
              <a:t> Wu, Ju ̈</a:t>
            </a:r>
            <a:r>
              <a:rPr lang="en-US" sz="1200" err="1"/>
              <a:t>rgen</a:t>
            </a:r>
            <a:r>
              <a:rPr lang="en-US" sz="1200"/>
              <a:t> </a:t>
            </a:r>
            <a:r>
              <a:rPr lang="en-US" sz="1200" err="1"/>
              <a:t>Schmidhuber</a:t>
            </a:r>
            <a:r>
              <a:rPr lang="en-US" sz="1200"/>
              <a:t>. </a:t>
            </a:r>
            <a:r>
              <a:rPr lang="en-US" sz="1200" b="1" err="1"/>
              <a:t>MetaGPT</a:t>
            </a:r>
            <a:r>
              <a:rPr lang="en-US" sz="1200" b="1"/>
              <a:t>: meta programming for a multi-agent collaborative framework</a:t>
            </a:r>
            <a:r>
              <a:rPr lang="en-US" sz="1200"/>
              <a:t>.</a:t>
            </a:r>
          </a:p>
          <a:p>
            <a:pPr algn="just"/>
            <a:endParaRPr lang="en-US" sz="1200"/>
          </a:p>
          <a:p>
            <a:pPr algn="just"/>
            <a:r>
              <a:rPr lang="en-US" sz="1200"/>
              <a:t>The article talks about a framework that enhances multi-agent collaboration by integrating Standardized Operating Procedures (SOPs) into LLM-based systems. It assigns specific roles (e.g., Product Manager, Engineer) to agents, promoting efficient task decomposition and reducing errors. </a:t>
            </a:r>
          </a:p>
          <a:p>
            <a:pPr algn="just"/>
            <a:endParaRPr lang="en-US" sz="1200"/>
          </a:p>
          <a:p>
            <a:pPr algn="just"/>
            <a:r>
              <a:rPr lang="en-US" sz="1200"/>
              <a:t>Relevance my research: this is highly relevant for improving automated documentation generation. Implementing SOPs can enhance the quality and consistency of generated documentation. Additionally, the role-based agent collaboration model can be adapted to develop specialized agents for different documentation tasks, ensuring comprehensive and accurate outputs.</a:t>
            </a:r>
          </a:p>
        </p:txBody>
      </p:sp>
    </p:spTree>
    <p:extLst>
      <p:ext uri="{BB962C8B-B14F-4D97-AF65-F5344CB8AC3E}">
        <p14:creationId xmlns:p14="http://schemas.microsoft.com/office/powerpoint/2010/main" val="231047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F78D9A-81D1-5B3C-14EC-0C5798BE048B}"/>
              </a:ext>
            </a:extLst>
          </p:cNvPr>
          <p:cNvSpPr/>
          <p:nvPr/>
        </p:nvSpPr>
        <p:spPr>
          <a:xfrm>
            <a:off x="300900" y="796069"/>
            <a:ext cx="8446494" cy="5262979"/>
          </a:xfrm>
          <a:prstGeom prst="rect">
            <a:avLst/>
          </a:prstGeom>
        </p:spPr>
        <p:txBody>
          <a:bodyPr wrap="square">
            <a:spAutoFit/>
          </a:bodyPr>
          <a:lstStyle/>
          <a:p>
            <a:pPr algn="just"/>
            <a:r>
              <a:rPr lang="en-US" sz="1200"/>
              <a:t>3. Menaka Pushpa Arthur. </a:t>
            </a:r>
            <a:r>
              <a:rPr lang="en-US" sz="1200" b="1"/>
              <a:t>Automatic Source Code Documentation using Code Summarization Technique of NLP</a:t>
            </a:r>
            <a:r>
              <a:rPr lang="en-US" sz="1200"/>
              <a:t>.</a:t>
            </a:r>
          </a:p>
          <a:p>
            <a:pPr algn="just"/>
            <a:endParaRPr lang="en-US" sz="1200"/>
          </a:p>
          <a:p>
            <a:pPr algn="just"/>
            <a:r>
              <a:rPr lang="en-US" sz="1200"/>
              <a:t>The paper proposes a novel system for automating source code documentation using NLP techniques. The system employs a Software Word Usage Model (SWUM) built with Context-Free Grammars and NLP preprocessing to generate concise and clear documentation.</a:t>
            </a:r>
          </a:p>
          <a:p>
            <a:pPr algn="just"/>
            <a:endParaRPr lang="en-US" sz="1200"/>
          </a:p>
          <a:p>
            <a:pPr algn="just"/>
            <a:r>
              <a:rPr lang="en-US" sz="1200"/>
              <a:t>The proposed system's approach is highly relevant to the research on AI-based documentation generation. The techniques described can be adapted for Python, enhancing the accuracy and informativeness of the automated documentation. Takeaways: a) NLP Techniques are effective for automatic documentation generation, b) SWUM and CFG are useful for building a robust model to understand code syntax and semantics, c) Comparison with expert documentation using special metrics proves the system's effectiveness.</a:t>
            </a:r>
          </a:p>
          <a:p>
            <a:pPr algn="just"/>
            <a:endParaRPr lang="en-US" sz="1200"/>
          </a:p>
          <a:p>
            <a:pPr algn="just"/>
            <a:endParaRPr lang="en-US" sz="1200"/>
          </a:p>
          <a:p>
            <a:pPr algn="just"/>
            <a:r>
              <a:rPr lang="en-US" sz="1200"/>
              <a:t>4. Qingyun Wu, Gagan Bansal, Jieyu Zhang, Yiran Wu, Beibin Li, Erkang Zhu, Li Jiang, Xiaoyun Zhang, Shaokun Zhang, Jiale Liu, Ahmed Awadallah, Ryen W. White, Doug Burger, Chi Wang. </a:t>
            </a:r>
            <a:r>
              <a:rPr lang="en-US" sz="1200" b="1"/>
              <a:t>AutoGen: Enabling Next-Gen LLM Applications via Multi-Agent Conversation</a:t>
            </a:r>
            <a:r>
              <a:rPr lang="en-US" sz="1200"/>
              <a:t>.</a:t>
            </a:r>
          </a:p>
          <a:p>
            <a:pPr algn="just"/>
            <a:endParaRPr lang="en-US" sz="1200"/>
          </a:p>
          <a:p>
            <a:pPr algn="just"/>
            <a:r>
              <a:rPr lang="en-US" sz="1200"/>
              <a:t>AutoGen is an open-source framework that uses multiple interacting agents to create applications. The framework supports various modes of operation, allowing agents to converse and collaborate on tasks. The framework employs "conversation programming," where agent interactions are controlled through both natural language and programming languages, enhancing the modularity and scalability of multi-agent systems.</a:t>
            </a:r>
          </a:p>
          <a:p>
            <a:pPr algn="just"/>
            <a:endParaRPr lang="en-US" sz="1200"/>
          </a:p>
          <a:p>
            <a:pPr algn="just"/>
            <a:r>
              <a:rPr lang="en-US" sz="1200"/>
              <a:t>Relevance: the principles and capabilities of AutoGen align closely with my research topic. The framework's support for multi-agent collaboration and conversation-based workflows can significantly aid in developing an LLM-based system for automated documentation. The customizable agents and conversation programming features of AutoGen can be utilized to create a robust and adaptable documentation generation system, ensuring high-quality.</a:t>
            </a:r>
          </a:p>
          <a:p>
            <a:pPr algn="just"/>
            <a:endParaRPr lang="en-US" sz="1200"/>
          </a:p>
          <a:p>
            <a:pPr algn="just"/>
            <a:endParaRPr lang="en-US" sz="1200"/>
          </a:p>
          <a:p>
            <a:pPr algn="just"/>
            <a:endParaRPr lang="en-US" sz="1200"/>
          </a:p>
        </p:txBody>
      </p:sp>
      <p:sp>
        <p:nvSpPr>
          <p:cNvPr id="6" name="Title 2">
            <a:extLst>
              <a:ext uri="{FF2B5EF4-FFF2-40B4-BE49-F238E27FC236}">
                <a16:creationId xmlns:a16="http://schemas.microsoft.com/office/drawing/2014/main" id="{E477C2D5-E008-E7A7-68C0-CD7F2DAF2861}"/>
              </a:ext>
            </a:extLst>
          </p:cNvPr>
          <p:cNvSpPr>
            <a:spLocks noGrp="1"/>
          </p:cNvSpPr>
          <p:nvPr>
            <p:ph type="title"/>
          </p:nvPr>
        </p:nvSpPr>
        <p:spPr>
          <a:xfrm>
            <a:off x="400050" y="65321"/>
            <a:ext cx="8606790" cy="645437"/>
          </a:xfrm>
        </p:spPr>
        <p:txBody>
          <a:bodyPr/>
          <a:lstStyle/>
          <a:p>
            <a:r>
              <a:rPr lang="en-US" sz="3600">
                <a:solidFill>
                  <a:srgbClr val="0070C0"/>
                </a:solidFill>
              </a:rPr>
              <a:t>Papers (2)</a:t>
            </a:r>
          </a:p>
        </p:txBody>
      </p:sp>
    </p:spTree>
    <p:extLst>
      <p:ext uri="{BB962C8B-B14F-4D97-AF65-F5344CB8AC3E}">
        <p14:creationId xmlns:p14="http://schemas.microsoft.com/office/powerpoint/2010/main" val="1104967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F78D9A-81D1-5B3C-14EC-0C5798BE048B}"/>
              </a:ext>
            </a:extLst>
          </p:cNvPr>
          <p:cNvSpPr/>
          <p:nvPr/>
        </p:nvSpPr>
        <p:spPr>
          <a:xfrm>
            <a:off x="400050" y="873187"/>
            <a:ext cx="8248191" cy="1754326"/>
          </a:xfrm>
          <a:prstGeom prst="rect">
            <a:avLst/>
          </a:prstGeom>
        </p:spPr>
        <p:txBody>
          <a:bodyPr wrap="square">
            <a:spAutoFit/>
          </a:bodyPr>
          <a:lstStyle/>
          <a:p>
            <a:pPr algn="just"/>
            <a:r>
              <a:rPr lang="en-US" sz="1200"/>
              <a:t>5. Junyou Li, Qin Zhang, Yangbin Yu, Qiang Fu. DehengYe. </a:t>
            </a:r>
            <a:r>
              <a:rPr lang="en-US" sz="1200" b="1"/>
              <a:t>More Agents Is All You Need</a:t>
            </a:r>
            <a:r>
              <a:rPr lang="en-US" sz="1200"/>
              <a:t>.</a:t>
            </a:r>
          </a:p>
          <a:p>
            <a:pPr algn="just"/>
            <a:endParaRPr lang="en-US" sz="1200"/>
          </a:p>
          <a:p>
            <a:pPr algn="just"/>
            <a:r>
              <a:rPr lang="en-US" sz="1200"/>
              <a:t>The article demonstrates that the performance of LLMs improves with the number of instantiated agents. This method involves feeding a query to multiple LLM agents to generate various outputs and then applying majority voting to determine the final answer. The results suggest that smaller LLMs, when scaled up in ensemble size, can outperform larger counterparts.</a:t>
            </a:r>
          </a:p>
          <a:p>
            <a:pPr algn="just"/>
            <a:endParaRPr lang="en-US" sz="1200"/>
          </a:p>
          <a:p>
            <a:pPr algn="just"/>
            <a:r>
              <a:rPr lang="en-US" sz="1200"/>
              <a:t>Relevance to my research: the sampling-and-voting method described in the article can be adapted to improve the performance of LLM-based agents in generating documentation from code. By employing multiple agents and aggregating their outputs, the proposed research can achieve more accurate and comprehensive documentation.</a:t>
            </a:r>
          </a:p>
        </p:txBody>
      </p:sp>
      <p:sp>
        <p:nvSpPr>
          <p:cNvPr id="8" name="Title 2">
            <a:extLst>
              <a:ext uri="{FF2B5EF4-FFF2-40B4-BE49-F238E27FC236}">
                <a16:creationId xmlns:a16="http://schemas.microsoft.com/office/drawing/2014/main" id="{C50F14F7-9B38-6860-9619-E3819B1A31B5}"/>
              </a:ext>
            </a:extLst>
          </p:cNvPr>
          <p:cNvSpPr>
            <a:spLocks noGrp="1"/>
          </p:cNvSpPr>
          <p:nvPr>
            <p:ph type="title"/>
          </p:nvPr>
        </p:nvSpPr>
        <p:spPr>
          <a:xfrm>
            <a:off x="400050" y="65321"/>
            <a:ext cx="8606790" cy="645437"/>
          </a:xfrm>
        </p:spPr>
        <p:txBody>
          <a:bodyPr/>
          <a:lstStyle/>
          <a:p>
            <a:r>
              <a:rPr lang="en-US" sz="3600">
                <a:solidFill>
                  <a:srgbClr val="0070C0"/>
                </a:solidFill>
              </a:rPr>
              <a:t>Papers (3)</a:t>
            </a:r>
          </a:p>
        </p:txBody>
      </p:sp>
    </p:spTree>
    <p:extLst>
      <p:ext uri="{BB962C8B-B14F-4D97-AF65-F5344CB8AC3E}">
        <p14:creationId xmlns:p14="http://schemas.microsoft.com/office/powerpoint/2010/main" val="2844023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836CC-FD00-C345-BAEB-837501B6C1B7}"/>
              </a:ext>
            </a:extLst>
          </p:cNvPr>
          <p:cNvSpPr>
            <a:spLocks noGrp="1"/>
          </p:cNvSpPr>
          <p:nvPr>
            <p:ph type="title"/>
          </p:nvPr>
        </p:nvSpPr>
        <p:spPr>
          <a:xfrm>
            <a:off x="400050" y="65321"/>
            <a:ext cx="8606790" cy="645437"/>
          </a:xfrm>
        </p:spPr>
        <p:txBody>
          <a:bodyPr/>
          <a:lstStyle/>
          <a:p>
            <a:r>
              <a:rPr lang="en-US" sz="3600">
                <a:solidFill>
                  <a:srgbClr val="0070C0"/>
                </a:solidFill>
              </a:rPr>
              <a:t>Potential Questions/Concerns</a:t>
            </a:r>
          </a:p>
        </p:txBody>
      </p:sp>
      <p:sp>
        <p:nvSpPr>
          <p:cNvPr id="4" name="Rectangle 3">
            <a:extLst>
              <a:ext uri="{FF2B5EF4-FFF2-40B4-BE49-F238E27FC236}">
                <a16:creationId xmlns:a16="http://schemas.microsoft.com/office/drawing/2014/main" id="{AAF78D9A-81D1-5B3C-14EC-0C5798BE048B}"/>
              </a:ext>
            </a:extLst>
          </p:cNvPr>
          <p:cNvSpPr/>
          <p:nvPr/>
        </p:nvSpPr>
        <p:spPr>
          <a:xfrm>
            <a:off x="825313" y="1162449"/>
            <a:ext cx="7756263" cy="3539430"/>
          </a:xfrm>
          <a:prstGeom prst="rect">
            <a:avLst/>
          </a:prstGeom>
        </p:spPr>
        <p:txBody>
          <a:bodyPr wrap="square">
            <a:spAutoFit/>
          </a:bodyPr>
          <a:lstStyle/>
          <a:p>
            <a:pPr algn="just"/>
            <a:r>
              <a:rPr lang="en-US" sz="1400" b="1"/>
              <a:t>Data Set Issues</a:t>
            </a:r>
          </a:p>
          <a:p>
            <a:pPr marL="285750" indent="-285750" algn="just">
              <a:buFont typeface="Courier New" panose="02070309020205020404" pitchFamily="49" charset="0"/>
              <a:buChar char="o"/>
            </a:pPr>
            <a:r>
              <a:rPr lang="en-US" sz="1400"/>
              <a:t>Are the selected datasets / codebases representative of a wide range of software development projects to ensure generalizability?</a:t>
            </a:r>
          </a:p>
          <a:p>
            <a:pPr marL="285750" indent="-285750" algn="just">
              <a:buFont typeface="Courier New" panose="02070309020205020404" pitchFamily="49" charset="0"/>
              <a:buChar char="o"/>
            </a:pPr>
            <a:r>
              <a:rPr lang="en-US" sz="1400"/>
              <a:t>How can we ensure the ground truth documentation is of high quality and up-to-date?</a:t>
            </a:r>
          </a:p>
          <a:p>
            <a:pPr algn="just"/>
            <a:endParaRPr lang="en-US" sz="1400"/>
          </a:p>
          <a:p>
            <a:pPr algn="just"/>
            <a:r>
              <a:rPr lang="en-US" sz="1400" b="1"/>
              <a:t>Methodology Concerns</a:t>
            </a:r>
          </a:p>
          <a:p>
            <a:pPr marL="285750" indent="-285750" algn="just">
              <a:buFont typeface="Courier New" panose="02070309020205020404" pitchFamily="49" charset="0"/>
              <a:buChar char="o"/>
            </a:pPr>
            <a:r>
              <a:rPr lang="en-US" sz="1400"/>
              <a:t>What criteria should be used to determine the best-performing model, beyond BLEU, ROUGE, and METEOR scores?</a:t>
            </a:r>
          </a:p>
          <a:p>
            <a:pPr marL="285750" indent="-285750" algn="just">
              <a:buFont typeface="Courier New" panose="02070309020205020404" pitchFamily="49" charset="0"/>
              <a:buChar char="o"/>
            </a:pPr>
            <a:r>
              <a:rPr lang="en-US" sz="1400"/>
              <a:t>How to balance between fine-tuning and generalization in LLMs to avoid overfitting?</a:t>
            </a:r>
          </a:p>
          <a:p>
            <a:pPr marL="285750" indent="-285750" algn="just">
              <a:buFont typeface="Courier New" panose="02070309020205020404" pitchFamily="49" charset="0"/>
              <a:buChar char="o"/>
            </a:pPr>
            <a:r>
              <a:rPr lang="en-US" sz="1400"/>
              <a:t>What iterative processes should be in place to refine the agents based on evaluation feedback?</a:t>
            </a:r>
          </a:p>
          <a:p>
            <a:pPr algn="just"/>
            <a:endParaRPr lang="en-US" sz="1400"/>
          </a:p>
          <a:p>
            <a:pPr algn="just"/>
            <a:r>
              <a:rPr lang="en-US" sz="1400" b="1"/>
              <a:t>Literature Connection</a:t>
            </a:r>
          </a:p>
          <a:p>
            <a:pPr marL="285750" indent="-285750" algn="just">
              <a:buFont typeface="Courier New" panose="02070309020205020404" pitchFamily="49" charset="0"/>
              <a:buChar char="o"/>
            </a:pPr>
            <a:r>
              <a:rPr lang="en-US" sz="1400"/>
              <a:t>How can the insights from the surveyed articles be integrated into the experimental design and evaluation framework?</a:t>
            </a:r>
          </a:p>
          <a:p>
            <a:pPr marL="285750" indent="-285750" algn="just">
              <a:buFont typeface="Courier New" panose="02070309020205020404" pitchFamily="49" charset="0"/>
              <a:buChar char="o"/>
            </a:pPr>
            <a:r>
              <a:rPr lang="en-US" sz="1400"/>
              <a:t>Are there any emerging trends or recent advancements in LLMs that should be considered for the research?</a:t>
            </a:r>
          </a:p>
        </p:txBody>
      </p:sp>
    </p:spTree>
    <p:extLst>
      <p:ext uri="{BB962C8B-B14F-4D97-AF65-F5344CB8AC3E}">
        <p14:creationId xmlns:p14="http://schemas.microsoft.com/office/powerpoint/2010/main" val="475842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836CC-FD00-C345-BAEB-837501B6C1B7}"/>
              </a:ext>
            </a:extLst>
          </p:cNvPr>
          <p:cNvSpPr>
            <a:spLocks noGrp="1"/>
          </p:cNvSpPr>
          <p:nvPr>
            <p:ph type="title"/>
          </p:nvPr>
        </p:nvSpPr>
        <p:spPr>
          <a:xfrm>
            <a:off x="789806" y="2092425"/>
            <a:ext cx="7564388" cy="645437"/>
          </a:xfrm>
        </p:spPr>
        <p:txBody>
          <a:bodyPr/>
          <a:lstStyle/>
          <a:p>
            <a:pPr algn="ctr"/>
            <a:r>
              <a:rPr lang="en-US" sz="3600">
                <a:solidFill>
                  <a:srgbClr val="0070C0"/>
                </a:solidFill>
              </a:rPr>
              <a:t>Materials for the Meeting on August 18, 2024</a:t>
            </a:r>
          </a:p>
        </p:txBody>
      </p:sp>
    </p:spTree>
    <p:extLst>
      <p:ext uri="{BB962C8B-B14F-4D97-AF65-F5344CB8AC3E}">
        <p14:creationId xmlns:p14="http://schemas.microsoft.com/office/powerpoint/2010/main" val="237297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836CC-FD00-C345-BAEB-837501B6C1B7}"/>
              </a:ext>
            </a:extLst>
          </p:cNvPr>
          <p:cNvSpPr>
            <a:spLocks noGrp="1"/>
          </p:cNvSpPr>
          <p:nvPr>
            <p:ph type="title"/>
          </p:nvPr>
        </p:nvSpPr>
        <p:spPr>
          <a:xfrm>
            <a:off x="400050" y="65321"/>
            <a:ext cx="8606790" cy="645437"/>
          </a:xfrm>
        </p:spPr>
        <p:txBody>
          <a:bodyPr/>
          <a:lstStyle/>
          <a:p>
            <a:r>
              <a:rPr lang="en-US" sz="3600">
                <a:solidFill>
                  <a:srgbClr val="0070C0"/>
                </a:solidFill>
              </a:rPr>
              <a:t>Documentation Generation Datasets</a:t>
            </a:r>
          </a:p>
        </p:txBody>
      </p:sp>
      <p:pic>
        <p:nvPicPr>
          <p:cNvPr id="2" name="Picture 1">
            <a:extLst>
              <a:ext uri="{FF2B5EF4-FFF2-40B4-BE49-F238E27FC236}">
                <a16:creationId xmlns:a16="http://schemas.microsoft.com/office/drawing/2014/main" id="{B3160ABF-D6EF-1353-BF96-E02D12E87CD4}"/>
              </a:ext>
            </a:extLst>
          </p:cNvPr>
          <p:cNvPicPr>
            <a:picLocks noChangeAspect="1"/>
          </p:cNvPicPr>
          <p:nvPr/>
        </p:nvPicPr>
        <p:blipFill>
          <a:blip r:embed="rId2"/>
          <a:stretch>
            <a:fillRect/>
          </a:stretch>
        </p:blipFill>
        <p:spPr>
          <a:xfrm>
            <a:off x="209748" y="1035215"/>
            <a:ext cx="8724503" cy="3624249"/>
          </a:xfrm>
          <a:prstGeom prst="rect">
            <a:avLst/>
          </a:prstGeom>
        </p:spPr>
      </p:pic>
    </p:spTree>
    <p:extLst>
      <p:ext uri="{BB962C8B-B14F-4D97-AF65-F5344CB8AC3E}">
        <p14:creationId xmlns:p14="http://schemas.microsoft.com/office/powerpoint/2010/main" val="816402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500394904"/>
              </p:ext>
            </p:extLst>
          </p:nvPr>
        </p:nvGraphicFramePr>
        <p:xfrm>
          <a:off x="125605" y="1686063"/>
          <a:ext cx="8878824" cy="2743201"/>
        </p:xfrm>
        <a:graphic>
          <a:graphicData uri="http://schemas.openxmlformats.org/drawingml/2006/table">
            <a:tbl>
              <a:tblPr firstRow="1" bandRow="1">
                <a:tableStyleId>{5C22544A-7EE6-4342-B048-85BDC9FD1C3A}</a:tableStyleId>
              </a:tblPr>
              <a:tblGrid>
                <a:gridCol w="2136637">
                  <a:extLst>
                    <a:ext uri="{9D8B030D-6E8A-4147-A177-3AD203B41FA5}">
                      <a16:colId xmlns:a16="http://schemas.microsoft.com/office/drawing/2014/main" val="20000"/>
                    </a:ext>
                  </a:extLst>
                </a:gridCol>
                <a:gridCol w="6742187">
                  <a:extLst>
                    <a:ext uri="{9D8B030D-6E8A-4147-A177-3AD203B41FA5}">
                      <a16:colId xmlns:a16="http://schemas.microsoft.com/office/drawing/2014/main" val="20001"/>
                    </a:ext>
                  </a:extLst>
                </a:gridCol>
              </a:tblGrid>
              <a:tr h="288813">
                <a:tc>
                  <a:txBody>
                    <a:bodyPr/>
                    <a:lstStyle/>
                    <a:p>
                      <a:pPr algn="ctr"/>
                      <a:r>
                        <a:rPr lang="en-US" sz="1200" dirty="0">
                          <a:solidFill>
                            <a:schemeClr val="tx1"/>
                          </a:solidFill>
                        </a:rPr>
                        <a:t>Acronym</a:t>
                      </a:r>
                    </a:p>
                  </a:txBody>
                  <a:tcPr/>
                </a:tc>
                <a:tc>
                  <a:txBody>
                    <a:bodyPr/>
                    <a:lstStyle/>
                    <a:p>
                      <a:pPr algn="ctr"/>
                      <a:r>
                        <a:rPr lang="en-US" sz="1200" dirty="0">
                          <a:solidFill>
                            <a:schemeClr val="tx1"/>
                          </a:solidFill>
                        </a:rPr>
                        <a:t>Definition</a:t>
                      </a:r>
                    </a:p>
                  </a:txBody>
                  <a:tcPr/>
                </a:tc>
                <a:extLst>
                  <a:ext uri="{0D108BD9-81ED-4DB2-BD59-A6C34878D82A}">
                    <a16:rowId xmlns:a16="http://schemas.microsoft.com/office/drawing/2014/main" val="10000"/>
                  </a:ext>
                </a:extLst>
              </a:tr>
              <a:tr h="288813">
                <a:tc>
                  <a:txBody>
                    <a:bodyPr/>
                    <a:lstStyle/>
                    <a:p>
                      <a:r>
                        <a:rPr lang="en-US" sz="1200" dirty="0">
                          <a:solidFill>
                            <a:schemeClr val="tx1"/>
                          </a:solidFill>
                        </a:rPr>
                        <a:t>LLM</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rPr>
                        <a:t>Large language model</a:t>
                      </a:r>
                    </a:p>
                  </a:txBody>
                  <a:tcPr/>
                </a:tc>
                <a:extLst>
                  <a:ext uri="{0D108BD9-81ED-4DB2-BD59-A6C34878D82A}">
                    <a16:rowId xmlns:a16="http://schemas.microsoft.com/office/drawing/2014/main" val="10001"/>
                  </a:ext>
                </a:extLst>
              </a:tr>
              <a:tr h="315034">
                <a:tc>
                  <a:txBody>
                    <a:bodyPr/>
                    <a:lstStyle/>
                    <a:p>
                      <a:r>
                        <a:rPr lang="en-US" sz="1200" dirty="0">
                          <a:solidFill>
                            <a:schemeClr val="tx1"/>
                          </a:solidFill>
                        </a:rPr>
                        <a:t>NLP</a:t>
                      </a:r>
                    </a:p>
                  </a:txBody>
                  <a:tcPr/>
                </a:tc>
                <a:tc>
                  <a:txBody>
                    <a:bodyPr/>
                    <a:lstStyle/>
                    <a:p>
                      <a:pPr marL="0" indent="0">
                        <a:buFont typeface="Arial" panose="020B0604020202020204" pitchFamily="34" charset="0"/>
                        <a:buNone/>
                      </a:pPr>
                      <a:r>
                        <a:rPr lang="en-US" sz="1200" dirty="0">
                          <a:solidFill>
                            <a:schemeClr val="tx1"/>
                          </a:solidFill>
                        </a:rPr>
                        <a:t>Natural language processing</a:t>
                      </a:r>
                    </a:p>
                  </a:txBody>
                  <a:tcPr/>
                </a:tc>
                <a:extLst>
                  <a:ext uri="{0D108BD9-81ED-4DB2-BD59-A6C34878D82A}">
                    <a16:rowId xmlns:a16="http://schemas.microsoft.com/office/drawing/2014/main" val="10002"/>
                  </a:ext>
                </a:extLst>
              </a:tr>
              <a:tr h="390432">
                <a:tc>
                  <a:txBody>
                    <a:bodyPr/>
                    <a:lstStyle/>
                    <a:p>
                      <a:r>
                        <a:rPr lang="en-US" sz="1200" dirty="0">
                          <a:solidFill>
                            <a:schemeClr val="tx1"/>
                          </a:solidFill>
                        </a:rPr>
                        <a:t>NL</a:t>
                      </a:r>
                    </a:p>
                  </a:txBody>
                  <a:tcPr/>
                </a:tc>
                <a:tc>
                  <a:txBody>
                    <a:bodyPr/>
                    <a:lstStyle/>
                    <a:p>
                      <a:pPr marL="0" indent="0">
                        <a:buFont typeface="Arial" panose="020B0604020202020204" pitchFamily="34" charset="0"/>
                        <a:buNone/>
                      </a:pPr>
                      <a:r>
                        <a:rPr lang="en-US" sz="1200" dirty="0">
                          <a:solidFill>
                            <a:schemeClr val="tx1"/>
                          </a:solidFill>
                        </a:rPr>
                        <a:t>Natural language</a:t>
                      </a:r>
                    </a:p>
                  </a:txBody>
                  <a:tcPr/>
                </a:tc>
                <a:extLst>
                  <a:ext uri="{0D108BD9-81ED-4DB2-BD59-A6C34878D82A}">
                    <a16:rowId xmlns:a16="http://schemas.microsoft.com/office/drawing/2014/main" val="10003"/>
                  </a:ext>
                </a:extLst>
              </a:tr>
              <a:tr h="288813">
                <a:tc>
                  <a:txBody>
                    <a:bodyPr/>
                    <a:lstStyle/>
                    <a:p>
                      <a:r>
                        <a:rPr lang="en-US" sz="1200" dirty="0">
                          <a:solidFill>
                            <a:schemeClr val="tx1"/>
                          </a:solidFill>
                        </a:rPr>
                        <a:t>PL</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Programming language</a:t>
                      </a:r>
                    </a:p>
                  </a:txBody>
                  <a:tcPr/>
                </a:tc>
                <a:extLst>
                  <a:ext uri="{0D108BD9-81ED-4DB2-BD59-A6C34878D82A}">
                    <a16:rowId xmlns:a16="http://schemas.microsoft.com/office/drawing/2014/main" val="10004"/>
                  </a:ext>
                </a:extLst>
              </a:tr>
              <a:tr h="3904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txBody>
                  <a:tcPr/>
                </a:tc>
                <a:tc>
                  <a:txBody>
                    <a:bodyPr/>
                    <a:lstStyle/>
                    <a:p>
                      <a:endParaRPr lang="en-US" sz="1200" dirty="0">
                        <a:solidFill>
                          <a:schemeClr val="tx1"/>
                        </a:solidFill>
                      </a:endParaRPr>
                    </a:p>
                  </a:txBody>
                  <a:tcPr/>
                </a:tc>
                <a:extLst>
                  <a:ext uri="{0D108BD9-81ED-4DB2-BD59-A6C34878D82A}">
                    <a16:rowId xmlns:a16="http://schemas.microsoft.com/office/drawing/2014/main" val="10005"/>
                  </a:ext>
                </a:extLst>
              </a:tr>
              <a:tr h="390432">
                <a:tc>
                  <a:txBody>
                    <a:bodyPr/>
                    <a:lstStyle/>
                    <a:p>
                      <a:endParaRPr lang="en-US" sz="1200" b="0" dirty="0">
                        <a:solidFill>
                          <a:schemeClr val="tx1"/>
                        </a:solidFill>
                      </a:endParaRPr>
                    </a:p>
                  </a:txBody>
                  <a:tcPr/>
                </a:tc>
                <a:tc>
                  <a:txBody>
                    <a:bodyPr/>
                    <a:lstStyle/>
                    <a:p>
                      <a:endParaRPr lang="en-US" sz="1200" dirty="0">
                        <a:solidFill>
                          <a:schemeClr val="tx1"/>
                        </a:solidFill>
                      </a:endParaRPr>
                    </a:p>
                  </a:txBody>
                  <a:tcPr/>
                </a:tc>
                <a:extLst>
                  <a:ext uri="{0D108BD9-81ED-4DB2-BD59-A6C34878D82A}">
                    <a16:rowId xmlns:a16="http://schemas.microsoft.com/office/drawing/2014/main" val="10006"/>
                  </a:ext>
                </a:extLst>
              </a:tr>
              <a:tr h="390432">
                <a:tc>
                  <a:txBody>
                    <a:bodyPr/>
                    <a:lstStyle/>
                    <a:p>
                      <a:endParaRPr lang="en-US" sz="1200" dirty="0">
                        <a:solidFill>
                          <a:schemeClr val="tx1"/>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txBody>
                  <a:tcPr/>
                </a:tc>
                <a:extLst>
                  <a:ext uri="{0D108BD9-81ED-4DB2-BD59-A6C34878D82A}">
                    <a16:rowId xmlns:a16="http://schemas.microsoft.com/office/drawing/2014/main" val="10007"/>
                  </a:ext>
                </a:extLst>
              </a:tr>
            </a:tbl>
          </a:graphicData>
        </a:graphic>
      </p:graphicFrame>
      <p:sp>
        <p:nvSpPr>
          <p:cNvPr id="6" name="Title 2">
            <a:extLst>
              <a:ext uri="{FF2B5EF4-FFF2-40B4-BE49-F238E27FC236}">
                <a16:creationId xmlns:a16="http://schemas.microsoft.com/office/drawing/2014/main" id="{3CDCDFF2-0628-5A44-B167-F3F6CD8C05DB}"/>
              </a:ext>
            </a:extLst>
          </p:cNvPr>
          <p:cNvSpPr>
            <a:spLocks noGrp="1"/>
          </p:cNvSpPr>
          <p:nvPr>
            <p:ph type="title"/>
          </p:nvPr>
        </p:nvSpPr>
        <p:spPr>
          <a:xfrm>
            <a:off x="640754" y="500780"/>
            <a:ext cx="7874597" cy="1054250"/>
          </a:xfrm>
        </p:spPr>
        <p:txBody>
          <a:bodyPr/>
          <a:lstStyle/>
          <a:p>
            <a:r>
              <a:rPr lang="en-US" dirty="0"/>
              <a:t>Acronyms</a:t>
            </a:r>
          </a:p>
        </p:txBody>
      </p:sp>
    </p:spTree>
    <p:extLst>
      <p:ext uri="{BB962C8B-B14F-4D97-AF65-F5344CB8AC3E}">
        <p14:creationId xmlns:p14="http://schemas.microsoft.com/office/powerpoint/2010/main" val="1686251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836CC-FD00-C345-BAEB-837501B6C1B7}"/>
              </a:ext>
            </a:extLst>
          </p:cNvPr>
          <p:cNvSpPr>
            <a:spLocks noGrp="1"/>
          </p:cNvSpPr>
          <p:nvPr>
            <p:ph type="title"/>
          </p:nvPr>
        </p:nvSpPr>
        <p:spPr>
          <a:xfrm>
            <a:off x="400050" y="65321"/>
            <a:ext cx="8606790" cy="645437"/>
          </a:xfrm>
        </p:spPr>
        <p:txBody>
          <a:bodyPr/>
          <a:lstStyle/>
          <a:p>
            <a:r>
              <a:rPr lang="en-US" sz="3600">
                <a:solidFill>
                  <a:srgbClr val="0070C0"/>
                </a:solidFill>
              </a:rPr>
              <a:t>Documentation Generation Datasets</a:t>
            </a:r>
          </a:p>
        </p:txBody>
      </p:sp>
      <p:pic>
        <p:nvPicPr>
          <p:cNvPr id="2" name="Picture 1">
            <a:extLst>
              <a:ext uri="{FF2B5EF4-FFF2-40B4-BE49-F238E27FC236}">
                <a16:creationId xmlns:a16="http://schemas.microsoft.com/office/drawing/2014/main" id="{D62FAA7D-55D0-9687-E588-B5A7D50232E9}"/>
              </a:ext>
            </a:extLst>
          </p:cNvPr>
          <p:cNvPicPr>
            <a:picLocks noChangeAspect="1"/>
          </p:cNvPicPr>
          <p:nvPr/>
        </p:nvPicPr>
        <p:blipFill>
          <a:blip r:embed="rId2"/>
          <a:stretch>
            <a:fillRect/>
          </a:stretch>
        </p:blipFill>
        <p:spPr>
          <a:xfrm>
            <a:off x="254630" y="1053691"/>
            <a:ext cx="8628281" cy="2316317"/>
          </a:xfrm>
          <a:prstGeom prst="rect">
            <a:avLst/>
          </a:prstGeom>
        </p:spPr>
      </p:pic>
    </p:spTree>
    <p:extLst>
      <p:ext uri="{BB962C8B-B14F-4D97-AF65-F5344CB8AC3E}">
        <p14:creationId xmlns:p14="http://schemas.microsoft.com/office/powerpoint/2010/main" val="39544222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C6CBA31D-39F3-453D-4F3B-33CA19DBA5DB}"/>
              </a:ext>
            </a:extLst>
          </p:cNvPr>
          <p:cNvSpPr>
            <a:spLocks noGrp="1"/>
          </p:cNvSpPr>
          <p:nvPr>
            <p:ph type="title"/>
          </p:nvPr>
        </p:nvSpPr>
        <p:spPr>
          <a:xfrm>
            <a:off x="400050" y="65321"/>
            <a:ext cx="8606790" cy="645437"/>
          </a:xfrm>
        </p:spPr>
        <p:txBody>
          <a:bodyPr/>
          <a:lstStyle/>
          <a:p>
            <a:r>
              <a:rPr lang="en-US" sz="3600">
                <a:solidFill>
                  <a:srgbClr val="0070C0"/>
                </a:solidFill>
              </a:rPr>
              <a:t>Documentation Generation Results</a:t>
            </a:r>
          </a:p>
        </p:txBody>
      </p:sp>
      <p:pic>
        <p:nvPicPr>
          <p:cNvPr id="8" name="Picture 7">
            <a:extLst>
              <a:ext uri="{FF2B5EF4-FFF2-40B4-BE49-F238E27FC236}">
                <a16:creationId xmlns:a16="http://schemas.microsoft.com/office/drawing/2014/main" id="{2977D855-700B-D7F5-DF43-2B7E74EA8F3D}"/>
              </a:ext>
            </a:extLst>
          </p:cNvPr>
          <p:cNvPicPr>
            <a:picLocks noChangeAspect="1"/>
          </p:cNvPicPr>
          <p:nvPr/>
        </p:nvPicPr>
        <p:blipFill>
          <a:blip r:embed="rId2"/>
          <a:stretch>
            <a:fillRect/>
          </a:stretch>
        </p:blipFill>
        <p:spPr>
          <a:xfrm>
            <a:off x="97181" y="710758"/>
            <a:ext cx="8949638" cy="4618326"/>
          </a:xfrm>
          <a:prstGeom prst="rect">
            <a:avLst/>
          </a:prstGeom>
        </p:spPr>
      </p:pic>
    </p:spTree>
    <p:extLst>
      <p:ext uri="{BB962C8B-B14F-4D97-AF65-F5344CB8AC3E}">
        <p14:creationId xmlns:p14="http://schemas.microsoft.com/office/powerpoint/2010/main" val="9911589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C6CBA31D-39F3-453D-4F3B-33CA19DBA5DB}"/>
              </a:ext>
            </a:extLst>
          </p:cNvPr>
          <p:cNvSpPr>
            <a:spLocks noGrp="1"/>
          </p:cNvSpPr>
          <p:nvPr>
            <p:ph type="title"/>
          </p:nvPr>
        </p:nvSpPr>
        <p:spPr>
          <a:xfrm>
            <a:off x="400050" y="65321"/>
            <a:ext cx="8606790" cy="645437"/>
          </a:xfrm>
        </p:spPr>
        <p:txBody>
          <a:bodyPr/>
          <a:lstStyle/>
          <a:p>
            <a:r>
              <a:rPr lang="en-US" sz="3600">
                <a:solidFill>
                  <a:srgbClr val="0070C0"/>
                </a:solidFill>
              </a:rPr>
              <a:t>Documentation Generation Results</a:t>
            </a:r>
          </a:p>
        </p:txBody>
      </p:sp>
      <p:pic>
        <p:nvPicPr>
          <p:cNvPr id="3" name="Picture 2">
            <a:extLst>
              <a:ext uri="{FF2B5EF4-FFF2-40B4-BE49-F238E27FC236}">
                <a16:creationId xmlns:a16="http://schemas.microsoft.com/office/drawing/2014/main" id="{17386075-515F-9619-BDED-6FDCFF1EE51A}"/>
              </a:ext>
            </a:extLst>
          </p:cNvPr>
          <p:cNvPicPr>
            <a:picLocks noChangeAspect="1"/>
          </p:cNvPicPr>
          <p:nvPr/>
        </p:nvPicPr>
        <p:blipFill>
          <a:blip r:embed="rId2"/>
          <a:stretch>
            <a:fillRect/>
          </a:stretch>
        </p:blipFill>
        <p:spPr>
          <a:xfrm>
            <a:off x="211584" y="830631"/>
            <a:ext cx="8806741" cy="4016671"/>
          </a:xfrm>
          <a:prstGeom prst="rect">
            <a:avLst/>
          </a:prstGeom>
        </p:spPr>
      </p:pic>
    </p:spTree>
    <p:extLst>
      <p:ext uri="{BB962C8B-B14F-4D97-AF65-F5344CB8AC3E}">
        <p14:creationId xmlns:p14="http://schemas.microsoft.com/office/powerpoint/2010/main" val="34628882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C6CBA31D-39F3-453D-4F3B-33CA19DBA5DB}"/>
              </a:ext>
            </a:extLst>
          </p:cNvPr>
          <p:cNvSpPr>
            <a:spLocks noGrp="1"/>
          </p:cNvSpPr>
          <p:nvPr>
            <p:ph type="title"/>
          </p:nvPr>
        </p:nvSpPr>
        <p:spPr>
          <a:xfrm>
            <a:off x="400050" y="65321"/>
            <a:ext cx="8606790" cy="645437"/>
          </a:xfrm>
        </p:spPr>
        <p:txBody>
          <a:bodyPr/>
          <a:lstStyle/>
          <a:p>
            <a:r>
              <a:rPr lang="en-US" sz="3600">
                <a:solidFill>
                  <a:srgbClr val="0070C0"/>
                </a:solidFill>
              </a:rPr>
              <a:t>Documentation Generation Results</a:t>
            </a:r>
          </a:p>
        </p:txBody>
      </p:sp>
      <p:pic>
        <p:nvPicPr>
          <p:cNvPr id="3" name="Picture 2">
            <a:extLst>
              <a:ext uri="{FF2B5EF4-FFF2-40B4-BE49-F238E27FC236}">
                <a16:creationId xmlns:a16="http://schemas.microsoft.com/office/drawing/2014/main" id="{A534FAF7-DFA8-D552-2D7A-691A23616043}"/>
              </a:ext>
            </a:extLst>
          </p:cNvPr>
          <p:cNvPicPr>
            <a:picLocks noChangeAspect="1"/>
          </p:cNvPicPr>
          <p:nvPr/>
        </p:nvPicPr>
        <p:blipFill>
          <a:blip r:embed="rId2"/>
          <a:stretch>
            <a:fillRect/>
          </a:stretch>
        </p:blipFill>
        <p:spPr>
          <a:xfrm>
            <a:off x="219846" y="809080"/>
            <a:ext cx="8809880" cy="4033135"/>
          </a:xfrm>
          <a:prstGeom prst="rect">
            <a:avLst/>
          </a:prstGeom>
        </p:spPr>
      </p:pic>
    </p:spTree>
    <p:extLst>
      <p:ext uri="{BB962C8B-B14F-4D97-AF65-F5344CB8AC3E}">
        <p14:creationId xmlns:p14="http://schemas.microsoft.com/office/powerpoint/2010/main" val="4241312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836CC-FD00-C345-BAEB-837501B6C1B7}"/>
              </a:ext>
            </a:extLst>
          </p:cNvPr>
          <p:cNvSpPr>
            <a:spLocks noGrp="1"/>
          </p:cNvSpPr>
          <p:nvPr>
            <p:ph type="title"/>
          </p:nvPr>
        </p:nvSpPr>
        <p:spPr>
          <a:xfrm>
            <a:off x="789806" y="2092425"/>
            <a:ext cx="7564388" cy="645437"/>
          </a:xfrm>
        </p:spPr>
        <p:txBody>
          <a:bodyPr/>
          <a:lstStyle/>
          <a:p>
            <a:pPr algn="ctr"/>
            <a:r>
              <a:rPr lang="en-US" sz="3600">
                <a:solidFill>
                  <a:srgbClr val="0070C0"/>
                </a:solidFill>
              </a:rPr>
              <a:t>Additional Materials and Potential Topic Change Proposal for the Meeting on August 18, 2024</a:t>
            </a:r>
          </a:p>
        </p:txBody>
      </p:sp>
    </p:spTree>
    <p:extLst>
      <p:ext uri="{BB962C8B-B14F-4D97-AF65-F5344CB8AC3E}">
        <p14:creationId xmlns:p14="http://schemas.microsoft.com/office/powerpoint/2010/main" val="23708164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836CC-FD00-C345-BAEB-837501B6C1B7}"/>
              </a:ext>
            </a:extLst>
          </p:cNvPr>
          <p:cNvSpPr>
            <a:spLocks noGrp="1"/>
          </p:cNvSpPr>
          <p:nvPr>
            <p:ph type="title"/>
          </p:nvPr>
        </p:nvSpPr>
        <p:spPr>
          <a:xfrm>
            <a:off x="381132" y="73273"/>
            <a:ext cx="8606790" cy="645437"/>
          </a:xfrm>
        </p:spPr>
        <p:txBody>
          <a:bodyPr/>
          <a:lstStyle/>
          <a:p>
            <a:r>
              <a:rPr lang="en-US" sz="3600">
                <a:solidFill>
                  <a:srgbClr val="0070C0"/>
                </a:solidFill>
              </a:rPr>
              <a:t>Code Generation Datasets</a:t>
            </a:r>
          </a:p>
        </p:txBody>
      </p:sp>
      <p:sp>
        <p:nvSpPr>
          <p:cNvPr id="8" name="TextBox 7">
            <a:extLst>
              <a:ext uri="{FF2B5EF4-FFF2-40B4-BE49-F238E27FC236}">
                <a16:creationId xmlns:a16="http://schemas.microsoft.com/office/drawing/2014/main" id="{52D43599-1252-7C11-18C2-4BBCBAD81DCE}"/>
              </a:ext>
            </a:extLst>
          </p:cNvPr>
          <p:cNvSpPr txBox="1"/>
          <p:nvPr/>
        </p:nvSpPr>
        <p:spPr>
          <a:xfrm>
            <a:off x="156078" y="718710"/>
            <a:ext cx="8518448" cy="4739759"/>
          </a:xfrm>
          <a:prstGeom prst="rect">
            <a:avLst/>
          </a:prstGeom>
          <a:noFill/>
        </p:spPr>
        <p:txBody>
          <a:bodyPr wrap="square" rtlCol="0">
            <a:spAutoFit/>
          </a:bodyPr>
          <a:lstStyle/>
          <a:p>
            <a:r>
              <a:rPr lang="en-US" sz="1400" dirty="0"/>
              <a:t>Automatic code generation from text is a task reverse to documentation generation from source code. I could even use the same datasets but reverse the direction. But the true benefit from this task is the ability to use test cases for evaluation, and for this, I would need these specific datasets:</a:t>
            </a:r>
          </a:p>
          <a:p>
            <a:endParaRPr lang="en-US" sz="1400" dirty="0"/>
          </a:p>
          <a:p>
            <a:pPr marL="0" marR="0">
              <a:spcBef>
                <a:spcPts val="0"/>
              </a:spcBef>
              <a:spcAft>
                <a:spcPts val="0"/>
              </a:spcAft>
            </a:pPr>
            <a:r>
              <a:rPr lang="en-US" sz="1400" b="1" kern="100" dirty="0">
                <a:effectLst/>
                <a:ea typeface="Aptos" panose="020B0004020202020204" pitchFamily="34" charset="0"/>
                <a:cs typeface="Times New Roman" panose="02020603050405020304" pitchFamily="18" charset="0"/>
              </a:rPr>
              <a:t>1. HumanEval</a:t>
            </a:r>
            <a:endParaRPr lang="en-US" sz="1400" kern="100" dirty="0">
              <a:effectLst/>
              <a:ea typeface="Aptos" panose="020B0004020202020204" pitchFamily="34" charset="0"/>
              <a:cs typeface="Times New Roman" panose="02020603050405020304" pitchFamily="18" charset="0"/>
            </a:endParaRPr>
          </a:p>
          <a:p>
            <a:pPr marL="285750" marR="0" lvl="0" indent="-285750">
              <a:spcBef>
                <a:spcPts val="0"/>
              </a:spcBef>
              <a:spcAft>
                <a:spcPts val="0"/>
              </a:spcAft>
              <a:buSzPts val="1000"/>
              <a:buFont typeface="Arial" panose="020B0604020202020204" pitchFamily="34" charset="0"/>
              <a:buChar char="•"/>
              <a:tabLst>
                <a:tab pos="457200" algn="l"/>
              </a:tabLst>
            </a:pPr>
            <a:r>
              <a:rPr lang="en-US" sz="1400" kern="100" dirty="0">
                <a:effectLst/>
                <a:ea typeface="Aptos" panose="020B0004020202020204" pitchFamily="34" charset="0"/>
                <a:cs typeface="Times New Roman" panose="02020603050405020304" pitchFamily="18" charset="0"/>
              </a:rPr>
              <a:t>Popular benchmark for evaluating code generation models - contains programming problems with corresponding unit tests that can be used to verify the correctness of generated solutions.</a:t>
            </a:r>
          </a:p>
          <a:p>
            <a:pPr marL="0" marR="0">
              <a:spcBef>
                <a:spcPts val="0"/>
              </a:spcBef>
              <a:spcAft>
                <a:spcPts val="0"/>
              </a:spcAft>
            </a:pPr>
            <a:r>
              <a:rPr lang="en-US" sz="1400" b="1" kern="100" dirty="0">
                <a:effectLst/>
                <a:ea typeface="Aptos" panose="020B0004020202020204" pitchFamily="34" charset="0"/>
                <a:cs typeface="Times New Roman" panose="02020603050405020304" pitchFamily="18" charset="0"/>
              </a:rPr>
              <a:t>2. APPS (Automated Programming Progress Standard)</a:t>
            </a:r>
            <a:endParaRPr lang="en-US" sz="1400" kern="100" dirty="0">
              <a:effectLst/>
              <a:ea typeface="Aptos" panose="020B0004020202020204" pitchFamily="34" charset="0"/>
              <a:cs typeface="Times New Roman" panose="02020603050405020304" pitchFamily="18" charset="0"/>
            </a:endParaRPr>
          </a:p>
          <a:p>
            <a:pPr marL="285750" marR="0" lvl="0" indent="-285750">
              <a:spcBef>
                <a:spcPts val="0"/>
              </a:spcBef>
              <a:spcAft>
                <a:spcPts val="0"/>
              </a:spcAft>
              <a:buSzPts val="1000"/>
              <a:buFont typeface="Arial" panose="020B0604020202020204" pitchFamily="34" charset="0"/>
              <a:buChar char="•"/>
              <a:tabLst>
                <a:tab pos="457200" algn="l"/>
              </a:tabLst>
            </a:pPr>
            <a:r>
              <a:rPr lang="en-US" sz="1400" kern="100" dirty="0">
                <a:effectLst/>
                <a:ea typeface="Aptos" panose="020B0004020202020204" pitchFamily="34" charset="0"/>
                <a:cs typeface="Times New Roman" panose="02020603050405020304" pitchFamily="18" charset="0"/>
              </a:rPr>
              <a:t>A large set of programming problems, ranging from simple to complex. Includes test cases.</a:t>
            </a:r>
          </a:p>
          <a:p>
            <a:pPr marL="0" marR="0">
              <a:spcBef>
                <a:spcPts val="0"/>
              </a:spcBef>
              <a:spcAft>
                <a:spcPts val="0"/>
              </a:spcAft>
            </a:pPr>
            <a:r>
              <a:rPr lang="en-US" sz="1400" b="1" kern="100" dirty="0">
                <a:effectLst/>
                <a:ea typeface="Aptos" panose="020B0004020202020204" pitchFamily="34" charset="0"/>
                <a:cs typeface="Times New Roman" panose="02020603050405020304" pitchFamily="18" charset="0"/>
              </a:rPr>
              <a:t>3. MBPP (Mostly Basic Python Problems)</a:t>
            </a:r>
            <a:endParaRPr lang="en-US" sz="1400" kern="100" dirty="0">
              <a:effectLst/>
              <a:ea typeface="Aptos" panose="020B0004020202020204" pitchFamily="34" charset="0"/>
              <a:cs typeface="Times New Roman" panose="02020603050405020304" pitchFamily="18" charset="0"/>
            </a:endParaRPr>
          </a:p>
          <a:p>
            <a:pPr marL="285750" marR="0" lvl="0" indent="-285750">
              <a:spcBef>
                <a:spcPts val="0"/>
              </a:spcBef>
              <a:spcAft>
                <a:spcPts val="0"/>
              </a:spcAft>
              <a:buSzPts val="1000"/>
              <a:buFont typeface="Arial" panose="020B0604020202020204" pitchFamily="34" charset="0"/>
              <a:buChar char="•"/>
              <a:tabLst>
                <a:tab pos="457200" algn="l"/>
              </a:tabLst>
            </a:pPr>
            <a:r>
              <a:rPr lang="en-US" sz="1400" kern="100" dirty="0">
                <a:effectLst/>
                <a:ea typeface="Aptos" panose="020B0004020202020204" pitchFamily="34" charset="0"/>
                <a:cs typeface="Times New Roman" panose="02020603050405020304" pitchFamily="18" charset="0"/>
              </a:rPr>
              <a:t>Designed to evaluate code generation models on Python programming tasks. It consists of a large number of Python problems with a set of unit tests that assess the correctness of the generated Python code.</a:t>
            </a:r>
          </a:p>
          <a:p>
            <a:pPr marL="0" marR="0">
              <a:spcBef>
                <a:spcPts val="0"/>
              </a:spcBef>
              <a:spcAft>
                <a:spcPts val="0"/>
              </a:spcAft>
            </a:pPr>
            <a:r>
              <a:rPr lang="en-US" sz="1400" b="1" kern="100" dirty="0">
                <a:effectLst/>
                <a:ea typeface="Aptos" panose="020B0004020202020204" pitchFamily="34" charset="0"/>
                <a:cs typeface="Times New Roman" panose="02020603050405020304" pitchFamily="18" charset="0"/>
              </a:rPr>
              <a:t>4. SPoC (Student Programming Contest)</a:t>
            </a:r>
            <a:endParaRPr lang="en-US" sz="1400" kern="100" dirty="0">
              <a:effectLst/>
              <a:ea typeface="Aptos" panose="020B0004020202020204" pitchFamily="34" charset="0"/>
              <a:cs typeface="Times New Roman" panose="02020603050405020304" pitchFamily="18" charset="0"/>
            </a:endParaRPr>
          </a:p>
          <a:p>
            <a:pPr marL="285750" marR="0" lvl="0" indent="-285750">
              <a:spcBef>
                <a:spcPts val="0"/>
              </a:spcBef>
              <a:spcAft>
                <a:spcPts val="0"/>
              </a:spcAft>
              <a:buSzPts val="1000"/>
              <a:buFont typeface="Arial" panose="020B0604020202020204" pitchFamily="34" charset="0"/>
              <a:buChar char="•"/>
              <a:tabLst>
                <a:tab pos="457200" algn="l"/>
              </a:tabLst>
            </a:pPr>
            <a:r>
              <a:rPr lang="en-US" sz="1400" kern="100" dirty="0">
                <a:effectLst/>
                <a:ea typeface="Aptos" panose="020B0004020202020204" pitchFamily="34" charset="0"/>
                <a:cs typeface="Times New Roman" panose="02020603050405020304" pitchFamily="18" charset="0"/>
              </a:rPr>
              <a:t>Derived from student submissions in programming contests, including some with unit tests.</a:t>
            </a:r>
          </a:p>
          <a:p>
            <a:pPr marL="0" marR="0">
              <a:spcBef>
                <a:spcPts val="0"/>
              </a:spcBef>
              <a:spcAft>
                <a:spcPts val="0"/>
              </a:spcAft>
            </a:pPr>
            <a:r>
              <a:rPr lang="en-US" sz="1400" b="1" kern="100" dirty="0">
                <a:effectLst/>
                <a:ea typeface="Aptos" panose="020B0004020202020204" pitchFamily="34" charset="0"/>
                <a:cs typeface="Times New Roman" panose="02020603050405020304" pitchFamily="18" charset="0"/>
              </a:rPr>
              <a:t>5. CodeContest</a:t>
            </a:r>
            <a:endParaRPr lang="en-US" sz="1400" kern="100" dirty="0">
              <a:effectLst/>
              <a:ea typeface="Aptos" panose="020B0004020202020204" pitchFamily="34" charset="0"/>
              <a:cs typeface="Times New Roman" panose="02020603050405020304" pitchFamily="18" charset="0"/>
            </a:endParaRPr>
          </a:p>
          <a:p>
            <a:pPr marL="285750" marR="0" lvl="0" indent="-285750">
              <a:spcBef>
                <a:spcPts val="0"/>
              </a:spcBef>
              <a:spcAft>
                <a:spcPts val="0"/>
              </a:spcAft>
              <a:buSzPts val="1000"/>
              <a:buFont typeface="Arial" panose="020B0604020202020204" pitchFamily="34" charset="0"/>
              <a:buChar char="•"/>
              <a:tabLst>
                <a:tab pos="457200" algn="l"/>
              </a:tabLst>
            </a:pPr>
            <a:r>
              <a:rPr lang="en-US" sz="1400" kern="100" dirty="0">
                <a:effectLst/>
                <a:ea typeface="Aptos" panose="020B0004020202020204" pitchFamily="34" charset="0"/>
                <a:cs typeface="Times New Roman" panose="02020603050405020304" pitchFamily="18" charset="0"/>
              </a:rPr>
              <a:t>Competitive programming problems with comprehensive test cases.</a:t>
            </a:r>
          </a:p>
          <a:p>
            <a:pPr marL="0" marR="0">
              <a:spcBef>
                <a:spcPts val="0"/>
              </a:spcBef>
              <a:spcAft>
                <a:spcPts val="0"/>
              </a:spcAft>
            </a:pPr>
            <a:r>
              <a:rPr lang="en-US" sz="1400" b="1" kern="100" dirty="0">
                <a:effectLst/>
                <a:ea typeface="Aptos" panose="020B0004020202020204" pitchFamily="34" charset="0"/>
                <a:cs typeface="Times New Roman" panose="02020603050405020304" pitchFamily="18" charset="0"/>
              </a:rPr>
              <a:t>6. MultiPL-E</a:t>
            </a:r>
            <a:endParaRPr lang="en-US" sz="1400" kern="100" dirty="0">
              <a:effectLst/>
              <a:ea typeface="Aptos" panose="020B0004020202020204" pitchFamily="34" charset="0"/>
              <a:cs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en-US" sz="1400" kern="100" dirty="0">
                <a:effectLst/>
                <a:ea typeface="Aptos" panose="020B0004020202020204" pitchFamily="34" charset="0"/>
                <a:cs typeface="Times New Roman" panose="02020603050405020304" pitchFamily="18" charset="0"/>
              </a:rPr>
              <a:t>HumanEval + MBPP translated into other programming languages.</a:t>
            </a:r>
          </a:p>
          <a:p>
            <a:pPr marL="285750" marR="0" indent="-285750">
              <a:spcBef>
                <a:spcPts val="0"/>
              </a:spcBef>
              <a:spcAft>
                <a:spcPts val="0"/>
              </a:spcAft>
              <a:buFont typeface="Arial" panose="020B0604020202020204" pitchFamily="34" charset="0"/>
              <a:buChar char="•"/>
            </a:pPr>
            <a:endParaRPr lang="en-US" sz="1400" kern="100" dirty="0">
              <a:ea typeface="Aptos" panose="020B0004020202020204" pitchFamily="34" charset="0"/>
              <a:cs typeface="Times New Roman" panose="02020603050405020304" pitchFamily="18" charset="0"/>
            </a:endParaRPr>
          </a:p>
          <a:p>
            <a:pPr marL="0" marR="0">
              <a:spcBef>
                <a:spcPts val="0"/>
              </a:spcBef>
              <a:spcAft>
                <a:spcPts val="0"/>
              </a:spcAft>
            </a:pPr>
            <a:r>
              <a:rPr lang="en-US" sz="1400" b="1" kern="100" dirty="0">
                <a:effectLst/>
                <a:ea typeface="Aptos" panose="020B0004020202020204" pitchFamily="34" charset="0"/>
                <a:cs typeface="Times New Roman" panose="02020603050405020304" pitchFamily="18" charset="0"/>
              </a:rPr>
              <a:t>Code generation leaderboard:</a:t>
            </a:r>
            <a:endParaRPr lang="en-US" sz="1400" kern="100" dirty="0">
              <a:effectLst/>
              <a:ea typeface="Aptos" panose="020B0004020202020204" pitchFamily="34" charset="0"/>
              <a:cs typeface="Times New Roman" panose="02020603050405020304" pitchFamily="18" charset="0"/>
            </a:endParaRPr>
          </a:p>
          <a:p>
            <a:pPr marL="0" marR="0">
              <a:spcBef>
                <a:spcPts val="0"/>
              </a:spcBef>
              <a:spcAft>
                <a:spcPts val="0"/>
              </a:spcAft>
            </a:pPr>
            <a:r>
              <a:rPr lang="en-US" sz="1400" u="sng" kern="100" dirty="0">
                <a:solidFill>
                  <a:srgbClr val="467886"/>
                </a:solidFill>
                <a:effectLst/>
                <a:ea typeface="Aptos" panose="020B0004020202020204" pitchFamily="34" charset="0"/>
                <a:cs typeface="Times New Roman" panose="02020603050405020304" pitchFamily="18" charset="0"/>
                <a:hlinkClick r:id="rId2"/>
              </a:rPr>
              <a:t>https://huggingface.co/spaces/bigcode/bigcode-models-leaderboard</a:t>
            </a:r>
            <a:r>
              <a:rPr lang="en-US" sz="1400" kern="100" dirty="0">
                <a:effectLst/>
                <a:ea typeface="Aptos" panose="020B0004020202020204" pitchFamily="34" charset="0"/>
                <a:cs typeface="Times New Roman" panose="02020603050405020304" pitchFamily="18" charset="0"/>
              </a:rPr>
              <a:t> </a:t>
            </a:r>
          </a:p>
        </p:txBody>
      </p:sp>
    </p:spTree>
    <p:extLst>
      <p:ext uri="{BB962C8B-B14F-4D97-AF65-F5344CB8AC3E}">
        <p14:creationId xmlns:p14="http://schemas.microsoft.com/office/powerpoint/2010/main" val="33790612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C6CBA31D-39F3-453D-4F3B-33CA19DBA5DB}"/>
              </a:ext>
            </a:extLst>
          </p:cNvPr>
          <p:cNvSpPr>
            <a:spLocks noGrp="1"/>
          </p:cNvSpPr>
          <p:nvPr>
            <p:ph type="title"/>
          </p:nvPr>
        </p:nvSpPr>
        <p:spPr>
          <a:xfrm>
            <a:off x="400050" y="65321"/>
            <a:ext cx="8606790" cy="645437"/>
          </a:xfrm>
        </p:spPr>
        <p:txBody>
          <a:bodyPr/>
          <a:lstStyle/>
          <a:p>
            <a:r>
              <a:rPr lang="en-US" sz="3600">
                <a:solidFill>
                  <a:srgbClr val="0070C0"/>
                </a:solidFill>
              </a:rPr>
              <a:t>Code Generation Metrics</a:t>
            </a:r>
          </a:p>
        </p:txBody>
      </p:sp>
      <p:sp>
        <p:nvSpPr>
          <p:cNvPr id="2" name="TextBox 1">
            <a:extLst>
              <a:ext uri="{FF2B5EF4-FFF2-40B4-BE49-F238E27FC236}">
                <a16:creationId xmlns:a16="http://schemas.microsoft.com/office/drawing/2014/main" id="{95DA09FB-19CA-55FF-BCC0-FBBCB996CC55}"/>
              </a:ext>
            </a:extLst>
          </p:cNvPr>
          <p:cNvSpPr txBox="1"/>
          <p:nvPr/>
        </p:nvSpPr>
        <p:spPr>
          <a:xfrm>
            <a:off x="291895" y="825910"/>
            <a:ext cx="8439149" cy="4616648"/>
          </a:xfrm>
          <a:prstGeom prst="rect">
            <a:avLst/>
          </a:prstGeom>
          <a:noFill/>
        </p:spPr>
        <p:txBody>
          <a:bodyPr wrap="square" rtlCol="0">
            <a:spAutoFit/>
          </a:bodyPr>
          <a:lstStyle/>
          <a:p>
            <a:pPr marL="0" marR="0">
              <a:spcBef>
                <a:spcPts val="0"/>
              </a:spcBef>
              <a:spcAft>
                <a:spcPts val="0"/>
              </a:spcAft>
            </a:pPr>
            <a:r>
              <a:rPr lang="en-US" sz="1400" b="1" kern="100">
                <a:effectLst/>
                <a:ea typeface="Aptos" panose="020B0004020202020204" pitchFamily="34" charset="0"/>
                <a:cs typeface="Times New Roman" panose="02020603050405020304" pitchFamily="18" charset="0"/>
              </a:rPr>
              <a:t>1. Benchmarks and Metrics for Evaluations of Code Generation: A Critical Review</a:t>
            </a:r>
            <a:endParaRPr lang="en-US" sz="1400" kern="100">
              <a:effectLst/>
              <a:ea typeface="Aptos" panose="020B0004020202020204" pitchFamily="34" charset="0"/>
              <a:cs typeface="Times New Roman" panose="02020603050405020304" pitchFamily="18" charset="0"/>
            </a:endParaRPr>
          </a:p>
          <a:p>
            <a:pPr marL="0" marR="0">
              <a:spcBef>
                <a:spcPts val="0"/>
              </a:spcBef>
              <a:spcAft>
                <a:spcPts val="0"/>
              </a:spcAft>
            </a:pPr>
            <a:r>
              <a:rPr lang="en-US" sz="1400" u="sng" kern="100">
                <a:solidFill>
                  <a:srgbClr val="467886"/>
                </a:solidFill>
                <a:effectLst/>
                <a:ea typeface="Aptos" panose="020B0004020202020204" pitchFamily="34" charset="0"/>
                <a:cs typeface="Times New Roman" panose="02020603050405020304" pitchFamily="18" charset="0"/>
                <a:hlinkClick r:id="rId2"/>
              </a:rPr>
              <a:t>https://arxiv.org/pdf/2406.12655v1</a:t>
            </a:r>
            <a:endParaRPr lang="en-US" sz="1400" kern="100">
              <a:effectLst/>
              <a:ea typeface="Aptos" panose="020B0004020202020204" pitchFamily="34" charset="0"/>
              <a:cs typeface="Times New Roman" panose="02020603050405020304" pitchFamily="18" charset="0"/>
            </a:endParaRPr>
          </a:p>
          <a:p>
            <a:pPr marL="0" marR="0">
              <a:spcBef>
                <a:spcPts val="0"/>
              </a:spcBef>
              <a:spcAft>
                <a:spcPts val="0"/>
              </a:spcAft>
            </a:pPr>
            <a:r>
              <a:rPr lang="en-US" sz="1400" kern="100">
                <a:effectLst/>
                <a:ea typeface="Aptos" panose="020B0004020202020204" pitchFamily="34" charset="0"/>
                <a:cs typeface="Times New Roman" panose="02020603050405020304" pitchFamily="18" charset="0"/>
              </a:rPr>
              <a:t> </a:t>
            </a:r>
          </a:p>
          <a:p>
            <a:pPr marL="0" marR="0">
              <a:spcBef>
                <a:spcPts val="0"/>
              </a:spcBef>
              <a:spcAft>
                <a:spcPts val="0"/>
              </a:spcAft>
            </a:pPr>
            <a:r>
              <a:rPr lang="en-US" sz="1400" b="1" kern="100">
                <a:effectLst/>
                <a:ea typeface="Aptos" panose="020B0004020202020204" pitchFamily="34" charset="0"/>
                <a:cs typeface="Times New Roman" panose="02020603050405020304" pitchFamily="18" charset="0"/>
              </a:rPr>
              <a:t>2. Evaluating Large Language Models Trained on Code</a:t>
            </a:r>
            <a:endParaRPr lang="en-US" sz="1400" kern="100">
              <a:effectLst/>
              <a:ea typeface="Aptos" panose="020B0004020202020204" pitchFamily="34"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400" kern="100">
                <a:effectLst/>
                <a:ea typeface="Aptos" panose="020B0004020202020204" pitchFamily="34" charset="0"/>
                <a:cs typeface="Times New Roman" panose="02020603050405020304" pitchFamily="18" charset="0"/>
              </a:rPr>
              <a:t>This paper presents the evaluation of Codex, a large language model trained on code. The authors use the HumanEval dataset, which includes unit tests, to assess the functional correctness of the code generated by Codex. </a:t>
            </a:r>
            <a:r>
              <a:rPr lang="en-US" sz="1400" kern="100">
                <a:effectLst/>
                <a:ea typeface="Aptos" panose="020B0004020202020204" pitchFamily="34" charset="0"/>
                <a:cs typeface="Times New Roman" panose="02020603050405020304" pitchFamily="18" charset="0"/>
                <a:hlinkClick r:id="rId3"/>
              </a:rPr>
              <a:t>https://arxiv.org/abs/2107.03374</a:t>
            </a:r>
            <a:r>
              <a:rPr lang="en-US" sz="1400" kern="100">
                <a:effectLst/>
                <a:ea typeface="Aptos" panose="020B0004020202020204" pitchFamily="34" charset="0"/>
                <a:cs typeface="Times New Roman" panose="02020603050405020304" pitchFamily="18" charset="0"/>
              </a:rPr>
              <a:t> </a:t>
            </a:r>
          </a:p>
          <a:p>
            <a:pPr marL="0" marR="0">
              <a:spcBef>
                <a:spcPts val="0"/>
              </a:spcBef>
              <a:spcAft>
                <a:spcPts val="0"/>
              </a:spcAft>
            </a:pPr>
            <a:r>
              <a:rPr lang="en-US" sz="1400" kern="100">
                <a:effectLst/>
                <a:ea typeface="Aptos" panose="020B0004020202020204" pitchFamily="34" charset="0"/>
                <a:cs typeface="Times New Roman" panose="02020603050405020304" pitchFamily="18" charset="0"/>
              </a:rPr>
              <a:t>  </a:t>
            </a:r>
          </a:p>
          <a:p>
            <a:pPr marL="0" marR="0">
              <a:spcBef>
                <a:spcPts val="0"/>
              </a:spcBef>
              <a:spcAft>
                <a:spcPts val="0"/>
              </a:spcAft>
            </a:pPr>
            <a:r>
              <a:rPr lang="en-US" sz="1400" b="1" kern="100">
                <a:effectLst/>
                <a:ea typeface="Aptos" panose="020B0004020202020204" pitchFamily="34" charset="0"/>
                <a:cs typeface="Times New Roman" panose="02020603050405020304" pitchFamily="18" charset="0"/>
              </a:rPr>
              <a:t>3. L2CEval: Evaluating Language-to-Code Generation Capabilities of Large Language Models</a:t>
            </a:r>
            <a:endParaRPr lang="en-US" sz="1400" kern="100">
              <a:effectLst/>
              <a:ea typeface="Aptos" panose="020B0004020202020204" pitchFamily="34" charset="0"/>
              <a:cs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en-US" sz="1400" u="sng" kern="100">
                <a:solidFill>
                  <a:srgbClr val="467886"/>
                </a:solidFill>
                <a:effectLst/>
                <a:ea typeface="Aptos" panose="020B0004020202020204" pitchFamily="34" charset="0"/>
                <a:cs typeface="Times New Roman" panose="02020603050405020304" pitchFamily="18" charset="0"/>
                <a:hlinkClick r:id="rId4"/>
              </a:rPr>
              <a:t>https://ui.adsabs.harvard.edu/abs/2023arXiv230917446N/abstract</a:t>
            </a:r>
            <a:endParaRPr lang="en-US" sz="1400" kern="100">
              <a:effectLst/>
              <a:ea typeface="Aptos" panose="020B0004020202020204" pitchFamily="34" charset="0"/>
              <a:cs typeface="Times New Roman" panose="02020603050405020304" pitchFamily="18" charset="0"/>
            </a:endParaRPr>
          </a:p>
          <a:p>
            <a:pPr marL="0" marR="0">
              <a:spcBef>
                <a:spcPts val="0"/>
              </a:spcBef>
              <a:spcAft>
                <a:spcPts val="0"/>
              </a:spcAft>
            </a:pPr>
            <a:r>
              <a:rPr lang="en-US" sz="1400" kern="100">
                <a:effectLst/>
                <a:ea typeface="Aptos" panose="020B0004020202020204" pitchFamily="34" charset="0"/>
                <a:cs typeface="Times New Roman" panose="02020603050405020304" pitchFamily="18" charset="0"/>
              </a:rPr>
              <a:t> </a:t>
            </a:r>
          </a:p>
          <a:p>
            <a:pPr marL="0" marR="0">
              <a:spcBef>
                <a:spcPts val="0"/>
              </a:spcBef>
              <a:spcAft>
                <a:spcPts val="0"/>
              </a:spcAft>
            </a:pPr>
            <a:r>
              <a:rPr lang="en-US" sz="1400" b="1" kern="100">
                <a:effectLst/>
                <a:ea typeface="Aptos" panose="020B0004020202020204" pitchFamily="34" charset="0"/>
                <a:cs typeface="Times New Roman" panose="02020603050405020304" pitchFamily="18" charset="0"/>
              </a:rPr>
              <a:t>4. "Program Synthesis with Large Language Models"</a:t>
            </a:r>
            <a:endParaRPr lang="en-US" sz="1400" kern="100">
              <a:effectLst/>
              <a:ea typeface="Aptos" panose="020B0004020202020204" pitchFamily="34"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400" u="sng" kern="100">
                <a:solidFill>
                  <a:srgbClr val="467886"/>
                </a:solidFill>
                <a:effectLst/>
                <a:ea typeface="Aptos" panose="020B0004020202020204" pitchFamily="34" charset="0"/>
                <a:cs typeface="Times New Roman" panose="02020603050405020304" pitchFamily="18" charset="0"/>
                <a:hlinkClick r:id="rId5"/>
              </a:rPr>
              <a:t>https://arxiv.org/abs/2108.07732</a:t>
            </a:r>
            <a:r>
              <a:rPr lang="en-US" sz="1400" kern="100">
                <a:effectLst/>
                <a:ea typeface="Aptos" panose="020B0004020202020204" pitchFamily="34" charset="0"/>
                <a:cs typeface="Times New Roman" panose="02020603050405020304" pitchFamily="18" charset="0"/>
              </a:rPr>
              <a:t> </a:t>
            </a:r>
          </a:p>
          <a:p>
            <a:pPr marL="0" marR="0">
              <a:spcBef>
                <a:spcPts val="0"/>
              </a:spcBef>
              <a:spcAft>
                <a:spcPts val="0"/>
              </a:spcAft>
            </a:pPr>
            <a:r>
              <a:rPr lang="en-US" sz="1400" kern="100">
                <a:effectLst/>
                <a:ea typeface="Aptos" panose="020B0004020202020204" pitchFamily="34" charset="0"/>
                <a:cs typeface="Times New Roman" panose="02020603050405020304" pitchFamily="18" charset="0"/>
              </a:rPr>
              <a:t> </a:t>
            </a:r>
          </a:p>
          <a:p>
            <a:pPr marL="0" marR="0">
              <a:spcBef>
                <a:spcPts val="0"/>
              </a:spcBef>
              <a:spcAft>
                <a:spcPts val="0"/>
              </a:spcAft>
            </a:pPr>
            <a:r>
              <a:rPr lang="en-US" sz="1400" b="1" kern="100">
                <a:effectLst/>
                <a:ea typeface="Aptos" panose="020B0004020202020204" pitchFamily="34" charset="0"/>
                <a:cs typeface="Times New Roman" panose="02020603050405020304" pitchFamily="18" charset="0"/>
              </a:rPr>
              <a:t>5. Fully Autonomous Programming with Large Language Models</a:t>
            </a:r>
            <a:endParaRPr lang="en-US" sz="1400" kern="100">
              <a:effectLst/>
              <a:ea typeface="Aptos" panose="020B0004020202020204" pitchFamily="34" charset="0"/>
              <a:cs typeface="Times New Roman" panose="02020603050405020304" pitchFamily="18" charset="0"/>
            </a:endParaRPr>
          </a:p>
          <a:p>
            <a:pPr marL="0" marR="0">
              <a:spcBef>
                <a:spcPts val="0"/>
              </a:spcBef>
              <a:spcAft>
                <a:spcPts val="0"/>
              </a:spcAft>
            </a:pPr>
            <a:r>
              <a:rPr lang="en-US" sz="1400" u="sng" kern="100">
                <a:solidFill>
                  <a:srgbClr val="467886"/>
                </a:solidFill>
                <a:effectLst/>
                <a:ea typeface="Aptos" panose="020B0004020202020204" pitchFamily="34" charset="0"/>
                <a:cs typeface="Times New Roman" panose="02020603050405020304" pitchFamily="18" charset="0"/>
                <a:hlinkClick r:id="rId6"/>
              </a:rPr>
              <a:t>https://dl.acm.org/doi/10.1145/3583131.3590481</a:t>
            </a:r>
            <a:endParaRPr lang="en-US" sz="1400" kern="100">
              <a:effectLst/>
              <a:ea typeface="Aptos" panose="020B0004020202020204" pitchFamily="34" charset="0"/>
              <a:cs typeface="Times New Roman" panose="02020603050405020304" pitchFamily="18" charset="0"/>
            </a:endParaRPr>
          </a:p>
          <a:p>
            <a:pPr marL="0" marR="0">
              <a:spcBef>
                <a:spcPts val="0"/>
              </a:spcBef>
              <a:spcAft>
                <a:spcPts val="0"/>
              </a:spcAft>
            </a:pPr>
            <a:endParaRPr lang="en-US" sz="1400" kern="100">
              <a:ea typeface="Aptos" panose="020B0004020202020204" pitchFamily="34" charset="0"/>
              <a:cs typeface="Times New Roman" panose="02020603050405020304" pitchFamily="18" charset="0"/>
            </a:endParaRPr>
          </a:p>
          <a:p>
            <a:pPr marL="0" marR="0">
              <a:spcBef>
                <a:spcPts val="0"/>
              </a:spcBef>
              <a:spcAft>
                <a:spcPts val="0"/>
              </a:spcAft>
            </a:pPr>
            <a:endParaRPr lang="en-US" sz="1400" kern="100">
              <a:effectLst/>
              <a:ea typeface="Aptos" panose="020B0004020202020204" pitchFamily="34" charset="0"/>
              <a:cs typeface="Times New Roman" panose="02020603050405020304" pitchFamily="18" charset="0"/>
            </a:endParaRPr>
          </a:p>
          <a:p>
            <a:pPr marL="0" marR="0">
              <a:spcBef>
                <a:spcPts val="0"/>
              </a:spcBef>
              <a:spcAft>
                <a:spcPts val="0"/>
              </a:spcAft>
            </a:pPr>
            <a:r>
              <a:rPr lang="en-US" sz="1400" b="1" kern="100">
                <a:effectLst/>
                <a:ea typeface="Aptos" panose="020B0004020202020204" pitchFamily="34" charset="0"/>
                <a:cs typeface="Times New Roman" panose="02020603050405020304" pitchFamily="18" charset="0"/>
              </a:rPr>
              <a:t>EvalPlus code generation leaderboard:</a:t>
            </a:r>
            <a:endParaRPr lang="en-US" sz="1400" kern="100">
              <a:effectLst/>
              <a:ea typeface="Aptos" panose="020B0004020202020204" pitchFamily="34" charset="0"/>
              <a:cs typeface="Times New Roman" panose="02020603050405020304" pitchFamily="18" charset="0"/>
            </a:endParaRPr>
          </a:p>
          <a:p>
            <a:pPr marL="0" marR="0">
              <a:spcBef>
                <a:spcPts val="0"/>
              </a:spcBef>
              <a:spcAft>
                <a:spcPts val="0"/>
              </a:spcAft>
            </a:pPr>
            <a:r>
              <a:rPr lang="en-US" sz="1400" u="sng" kern="100">
                <a:solidFill>
                  <a:srgbClr val="467886"/>
                </a:solidFill>
                <a:effectLst/>
                <a:ea typeface="Aptos" panose="020B0004020202020204" pitchFamily="34" charset="0"/>
                <a:cs typeface="Times New Roman" panose="02020603050405020304" pitchFamily="18" charset="0"/>
                <a:hlinkClick r:id="rId7"/>
              </a:rPr>
              <a:t>https://evalplus.github.io/leaderboard.html</a:t>
            </a:r>
            <a:endParaRPr lang="en-US" sz="1400" kern="100">
              <a:effectLst/>
              <a:ea typeface="Aptos" panose="020B0004020202020204" pitchFamily="34" charset="0"/>
              <a:cs typeface="Times New Roman" panose="02020603050405020304" pitchFamily="18" charset="0"/>
            </a:endParaRPr>
          </a:p>
          <a:p>
            <a:endParaRPr lang="en-US" sz="1400"/>
          </a:p>
        </p:txBody>
      </p:sp>
    </p:spTree>
    <p:extLst>
      <p:ext uri="{BB962C8B-B14F-4D97-AF65-F5344CB8AC3E}">
        <p14:creationId xmlns:p14="http://schemas.microsoft.com/office/powerpoint/2010/main" val="11876090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836CC-FD00-C345-BAEB-837501B6C1B7}"/>
              </a:ext>
            </a:extLst>
          </p:cNvPr>
          <p:cNvSpPr>
            <a:spLocks noGrp="1"/>
          </p:cNvSpPr>
          <p:nvPr>
            <p:ph type="title"/>
          </p:nvPr>
        </p:nvSpPr>
        <p:spPr>
          <a:xfrm>
            <a:off x="400050" y="65321"/>
            <a:ext cx="8606790" cy="645437"/>
          </a:xfrm>
        </p:spPr>
        <p:txBody>
          <a:bodyPr/>
          <a:lstStyle/>
          <a:p>
            <a:r>
              <a:rPr lang="en-US" sz="3600">
                <a:solidFill>
                  <a:srgbClr val="0070C0"/>
                </a:solidFill>
              </a:rPr>
              <a:t>Metrics Objectivity</a:t>
            </a:r>
          </a:p>
        </p:txBody>
      </p:sp>
      <p:sp>
        <p:nvSpPr>
          <p:cNvPr id="4" name="Rectangle 3">
            <a:extLst>
              <a:ext uri="{FF2B5EF4-FFF2-40B4-BE49-F238E27FC236}">
                <a16:creationId xmlns:a16="http://schemas.microsoft.com/office/drawing/2014/main" id="{AAF78D9A-81D1-5B3C-14EC-0C5798BE048B}"/>
              </a:ext>
            </a:extLst>
          </p:cNvPr>
          <p:cNvSpPr/>
          <p:nvPr/>
        </p:nvSpPr>
        <p:spPr>
          <a:xfrm>
            <a:off x="278864" y="710758"/>
            <a:ext cx="8215140" cy="4634602"/>
          </a:xfrm>
          <a:prstGeom prst="rect">
            <a:avLst/>
          </a:prstGeom>
        </p:spPr>
        <p:txBody>
          <a:bodyPr wrap="square">
            <a:spAutoFit/>
          </a:bodyPr>
          <a:lstStyle/>
          <a:p>
            <a:pPr algn="just">
              <a:spcAft>
                <a:spcPts val="500"/>
              </a:spcAft>
            </a:pPr>
            <a:r>
              <a:rPr lang="en-US" sz="1400"/>
              <a:t>The </a:t>
            </a:r>
            <a:r>
              <a:rPr lang="en-US" sz="1400" b="1">
                <a:solidFill>
                  <a:srgbClr val="0070C0"/>
                </a:solidFill>
              </a:rPr>
              <a:t>documentation generation metrics </a:t>
            </a:r>
            <a:r>
              <a:rPr lang="en-US" sz="1400"/>
              <a:t>described in the above past results include the BLEU, ROUGE, METEOR and other similar scores:</a:t>
            </a:r>
          </a:p>
          <a:p>
            <a:pPr marL="285750" indent="-285750" algn="just">
              <a:spcAft>
                <a:spcPts val="500"/>
              </a:spcAft>
              <a:buFont typeface="Wingdings" pitchFamily="2" charset="2"/>
              <a:buChar char="Ø"/>
            </a:pPr>
            <a:r>
              <a:rPr lang="en-US" sz="1400"/>
              <a:t>BLEU measures the precision of n-grams in the generated text relative to the reference text. It considers the proportion of n-grams in the generated text that also appear in the reference, with a penalty for shorter outputs.</a:t>
            </a:r>
          </a:p>
          <a:p>
            <a:pPr marL="285750" indent="-285750" algn="just">
              <a:spcAft>
                <a:spcPts val="500"/>
              </a:spcAft>
              <a:buFont typeface="Wingdings" pitchFamily="2" charset="2"/>
              <a:buChar char="Ø"/>
            </a:pPr>
            <a:r>
              <a:rPr lang="en-US" sz="1400"/>
              <a:t>ROUGE primarily measures recall, focusing on the proportion of n-grams in the reference text that appear in the generated text. ROUGE variants can also measure precision and F1 score.</a:t>
            </a:r>
          </a:p>
          <a:p>
            <a:pPr marL="285750" indent="-285750" algn="just">
              <a:spcAft>
                <a:spcPts val="500"/>
              </a:spcAft>
              <a:buFont typeface="Wingdings" pitchFamily="2" charset="2"/>
              <a:buChar char="Ø"/>
            </a:pPr>
            <a:r>
              <a:rPr lang="en-US" sz="1400"/>
              <a:t>METEOR is a more complex metric that incorporates both precision and recall of n-grams, with additional consideration for synonymy, stemming, and word order.</a:t>
            </a:r>
          </a:p>
          <a:p>
            <a:pPr algn="just">
              <a:spcAft>
                <a:spcPts val="500"/>
              </a:spcAft>
            </a:pPr>
            <a:r>
              <a:rPr lang="en-US" sz="1400" b="1">
                <a:solidFill>
                  <a:srgbClr val="0070C0"/>
                </a:solidFill>
              </a:rPr>
              <a:t>Limitations for semantic comparison</a:t>
            </a:r>
            <a:r>
              <a:rPr lang="en-US" sz="1400"/>
              <a:t>:</a:t>
            </a:r>
          </a:p>
          <a:p>
            <a:pPr marL="285750" indent="-285750" algn="just">
              <a:spcAft>
                <a:spcPts val="500"/>
              </a:spcAft>
              <a:buFont typeface="Wingdings" pitchFamily="2" charset="2"/>
              <a:buChar char="Ø"/>
            </a:pPr>
            <a:r>
              <a:rPr lang="en-US" sz="1400"/>
              <a:t>Reliance on n-grams: These metrics focus on exact or near-exact n-gram matches, which means they might not capture the true meaning of a text. Two texts could have different n-grams but convey the same idea, or they could have similar n-grams but different meanings.</a:t>
            </a:r>
          </a:p>
          <a:p>
            <a:pPr marL="285750" indent="-285750" algn="just">
              <a:spcAft>
                <a:spcPts val="500"/>
              </a:spcAft>
              <a:buFont typeface="Wingdings" pitchFamily="2" charset="2"/>
              <a:buChar char="Ø"/>
            </a:pPr>
            <a:r>
              <a:rPr lang="en-US" sz="1400"/>
              <a:t>Lack of Context Understanding: These metrics do not account for context, logical structure, or deeper semantic connections, making them less effective for evaluating the overall meaning or intent behind the text.</a:t>
            </a:r>
          </a:p>
          <a:p>
            <a:pPr algn="just">
              <a:spcAft>
                <a:spcPts val="500"/>
              </a:spcAft>
            </a:pPr>
            <a:r>
              <a:rPr lang="en-US" sz="1400"/>
              <a:t>On the other hand, </a:t>
            </a:r>
            <a:r>
              <a:rPr lang="en-US" sz="1400" b="1">
                <a:solidFill>
                  <a:srgbClr val="0070C0"/>
                </a:solidFill>
              </a:rPr>
              <a:t>the code generation evaluation datasets</a:t>
            </a:r>
            <a:r>
              <a:rPr lang="en-US" sz="1400"/>
              <a:t> use test cases, e.g. in HumanEval and MBPP,  which a more objective measure which makes more sense because the generated code either passes the tests or not.</a:t>
            </a:r>
          </a:p>
        </p:txBody>
      </p:sp>
    </p:spTree>
    <p:extLst>
      <p:ext uri="{BB962C8B-B14F-4D97-AF65-F5344CB8AC3E}">
        <p14:creationId xmlns:p14="http://schemas.microsoft.com/office/powerpoint/2010/main" val="20224964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836CC-FD00-C345-BAEB-837501B6C1B7}"/>
              </a:ext>
            </a:extLst>
          </p:cNvPr>
          <p:cNvSpPr>
            <a:spLocks noGrp="1"/>
          </p:cNvSpPr>
          <p:nvPr>
            <p:ph type="title"/>
          </p:nvPr>
        </p:nvSpPr>
        <p:spPr>
          <a:xfrm>
            <a:off x="400050" y="65321"/>
            <a:ext cx="8606790" cy="645437"/>
          </a:xfrm>
        </p:spPr>
        <p:txBody>
          <a:bodyPr/>
          <a:lstStyle/>
          <a:p>
            <a:r>
              <a:rPr lang="en-US" sz="3600">
                <a:solidFill>
                  <a:srgbClr val="0070C0"/>
                </a:solidFill>
              </a:rPr>
              <a:t>Potential for a pivot</a:t>
            </a:r>
          </a:p>
        </p:txBody>
      </p:sp>
      <p:sp>
        <p:nvSpPr>
          <p:cNvPr id="4" name="Rectangle 3">
            <a:extLst>
              <a:ext uri="{FF2B5EF4-FFF2-40B4-BE49-F238E27FC236}">
                <a16:creationId xmlns:a16="http://schemas.microsoft.com/office/drawing/2014/main" id="{AAF78D9A-81D1-5B3C-14EC-0C5798BE048B}"/>
              </a:ext>
            </a:extLst>
          </p:cNvPr>
          <p:cNvSpPr/>
          <p:nvPr/>
        </p:nvSpPr>
        <p:spPr>
          <a:xfrm>
            <a:off x="400050" y="868076"/>
            <a:ext cx="8093955" cy="4070562"/>
          </a:xfrm>
          <a:prstGeom prst="rect">
            <a:avLst/>
          </a:prstGeom>
        </p:spPr>
        <p:txBody>
          <a:bodyPr wrap="square">
            <a:spAutoFit/>
          </a:bodyPr>
          <a:lstStyle/>
          <a:p>
            <a:pPr algn="just"/>
            <a:r>
              <a:rPr lang="en-US" sz="1400"/>
              <a:t>Should I change my Praxis topic from “</a:t>
            </a:r>
            <a:r>
              <a:rPr lang="en-US" sz="1400" b="1"/>
              <a:t>Using LLM-Based Agents to Automatically Generate Documentation from Source Code</a:t>
            </a:r>
            <a:r>
              <a:rPr lang="en-US" sz="1400"/>
              <a:t>” to “</a:t>
            </a:r>
            <a:r>
              <a:rPr lang="en-US" sz="1400" b="1"/>
              <a:t>Using LLM-Based Agents for Automatic Code Generation</a:t>
            </a:r>
            <a:r>
              <a:rPr lang="en-US" sz="1400"/>
              <a:t>”?</a:t>
            </a:r>
          </a:p>
          <a:p>
            <a:pPr algn="just"/>
            <a:endParaRPr lang="en-US" sz="1400"/>
          </a:p>
          <a:p>
            <a:pPr algn="just"/>
            <a:r>
              <a:rPr lang="en-US" sz="1400" b="1"/>
              <a:t>Pros</a:t>
            </a:r>
          </a:p>
          <a:p>
            <a:pPr marL="285750" indent="-285750" algn="just">
              <a:buFont typeface="Wingdings" pitchFamily="2" charset="2"/>
              <a:buChar char="Ø"/>
            </a:pPr>
            <a:r>
              <a:rPr lang="en-US" sz="1400"/>
              <a:t>This is a broader and, thus, </a:t>
            </a:r>
            <a:r>
              <a:rPr lang="en-US" sz="1400" i="1" u="sng"/>
              <a:t>more important task</a:t>
            </a:r>
            <a:r>
              <a:rPr lang="en-US" sz="1400"/>
              <a:t>.</a:t>
            </a:r>
          </a:p>
          <a:p>
            <a:pPr marL="285750" indent="-285750" algn="just">
              <a:buFont typeface="Wingdings" pitchFamily="2" charset="2"/>
              <a:buChar char="Ø"/>
            </a:pPr>
            <a:r>
              <a:rPr lang="en-US" sz="1400"/>
              <a:t>It has a </a:t>
            </a:r>
            <a:r>
              <a:rPr lang="en-US" sz="1400" i="1" u="sng"/>
              <a:t>much bigger impact </a:t>
            </a:r>
            <a:r>
              <a:rPr lang="en-US" sz="1400"/>
              <a:t>on the software engineering industry and is, thus, </a:t>
            </a:r>
            <a:r>
              <a:rPr lang="en-US" sz="1400" i="1" u="sng"/>
              <a:t>more interesting</a:t>
            </a:r>
            <a:r>
              <a:rPr lang="en-US" sz="1400"/>
              <a:t>.</a:t>
            </a:r>
          </a:p>
          <a:p>
            <a:pPr marL="285750" indent="-285750" algn="just">
              <a:buFont typeface="Wingdings" pitchFamily="2" charset="2"/>
              <a:buChar char="Ø"/>
            </a:pPr>
            <a:r>
              <a:rPr lang="en-US" sz="1400"/>
              <a:t>It has </a:t>
            </a:r>
            <a:r>
              <a:rPr lang="en-US" sz="1400" i="1" u="sng"/>
              <a:t>more objective metrics </a:t>
            </a:r>
            <a:r>
              <a:rPr lang="en-US" sz="1400"/>
              <a:t>of whether the generated content is successful (test cases).</a:t>
            </a:r>
          </a:p>
          <a:p>
            <a:pPr marL="285750" indent="-285750" algn="just">
              <a:buFont typeface="Wingdings" pitchFamily="2" charset="2"/>
              <a:buChar char="Ø"/>
            </a:pPr>
            <a:r>
              <a:rPr lang="en-US" sz="1400" i="1" u="sng"/>
              <a:t>More work was done on code generation in the past </a:t>
            </a:r>
            <a:r>
              <a:rPr lang="en-US" sz="1400"/>
              <a:t>including agents while I was able to find only 9 papers for documentation generation, and only 3 of them use the CodeSearchNet dataset and BLEU scores for reproducibility, plus some papers use outdated models (BERT) or methods.</a:t>
            </a:r>
          </a:p>
          <a:p>
            <a:pPr marL="285750" indent="-285750" algn="just">
              <a:buFont typeface="Wingdings" pitchFamily="2" charset="2"/>
              <a:buChar char="Ø"/>
            </a:pPr>
            <a:r>
              <a:rPr lang="en-US" sz="1400"/>
              <a:t>There are </a:t>
            </a:r>
            <a:r>
              <a:rPr lang="en-US" sz="1400" i="1" u="sng"/>
              <a:t>code generation leaderboards with past results </a:t>
            </a:r>
            <a:r>
              <a:rPr lang="en-US" sz="1400"/>
              <a:t>while there are none for documentation generation.</a:t>
            </a:r>
          </a:p>
          <a:p>
            <a:pPr marL="285750" indent="-285750" algn="just">
              <a:buFont typeface="Wingdings" pitchFamily="2" charset="2"/>
              <a:buChar char="Ø"/>
            </a:pPr>
            <a:endParaRPr lang="en-US" sz="1400"/>
          </a:p>
          <a:p>
            <a:pPr algn="just"/>
            <a:r>
              <a:rPr lang="en-US" sz="1400" b="1"/>
              <a:t>Cons</a:t>
            </a:r>
          </a:p>
          <a:p>
            <a:pPr marL="285750" indent="-285750" algn="just">
              <a:buFont typeface="Wingdings" pitchFamily="2" charset="2"/>
              <a:buChar char="Ø"/>
            </a:pPr>
            <a:r>
              <a:rPr lang="en-US" sz="1400" i="1" u="sng"/>
              <a:t>The competition is very tight</a:t>
            </a:r>
            <a:r>
              <a:rPr lang="en-US" sz="1400"/>
              <a:t> in the code generation domain with all the big players working hard on improving their models e.g. OpenAI’s GPT-4o or Meta’s Llama 3 models – it will be challenging to improve the state-of-the-art results already shown on several leaderboards.</a:t>
            </a:r>
          </a:p>
          <a:p>
            <a:pPr marL="285750" indent="-285750" algn="just">
              <a:buFont typeface="Wingdings" pitchFamily="2" charset="2"/>
              <a:buChar char="Ø"/>
            </a:pPr>
            <a:r>
              <a:rPr lang="en-US" sz="1400"/>
              <a:t>Most probably, by using agents I could still show </a:t>
            </a:r>
            <a:r>
              <a:rPr lang="en-US" sz="1400" i="1" u="sng"/>
              <a:t>improvements over the majority of models</a:t>
            </a:r>
            <a:r>
              <a:rPr lang="en-US" sz="1400"/>
              <a:t>.</a:t>
            </a:r>
          </a:p>
        </p:txBody>
      </p:sp>
    </p:spTree>
    <p:extLst>
      <p:ext uri="{BB962C8B-B14F-4D97-AF65-F5344CB8AC3E}">
        <p14:creationId xmlns:p14="http://schemas.microsoft.com/office/powerpoint/2010/main" val="13900824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06663A77-0A77-17A3-0B20-6D0C4CA0C62C}"/>
              </a:ext>
            </a:extLst>
          </p:cNvPr>
          <p:cNvSpPr>
            <a:spLocks noGrp="1"/>
          </p:cNvSpPr>
          <p:nvPr>
            <p:ph type="title"/>
          </p:nvPr>
        </p:nvSpPr>
        <p:spPr>
          <a:xfrm>
            <a:off x="789806" y="2092425"/>
            <a:ext cx="7564388" cy="1201618"/>
          </a:xfrm>
        </p:spPr>
        <p:txBody>
          <a:bodyPr/>
          <a:lstStyle/>
          <a:p>
            <a:pPr algn="ctr"/>
            <a:r>
              <a:rPr lang="en-US" sz="3600">
                <a:solidFill>
                  <a:srgbClr val="0070C0"/>
                </a:solidFill>
              </a:rPr>
              <a:t>Materials for the Meeting on September 1 and September 21, 2024</a:t>
            </a:r>
          </a:p>
        </p:txBody>
      </p:sp>
    </p:spTree>
    <p:extLst>
      <p:ext uri="{BB962C8B-B14F-4D97-AF65-F5344CB8AC3E}">
        <p14:creationId xmlns:p14="http://schemas.microsoft.com/office/powerpoint/2010/main" val="599790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EFB91CE-0825-3544-837B-FB95B0202A8A}"/>
              </a:ext>
            </a:extLst>
          </p:cNvPr>
          <p:cNvSpPr>
            <a:spLocks noGrp="1"/>
          </p:cNvSpPr>
          <p:nvPr>
            <p:ph idx="1"/>
          </p:nvPr>
        </p:nvSpPr>
        <p:spPr>
          <a:xfrm>
            <a:off x="699247" y="1424401"/>
            <a:ext cx="7745505" cy="3476675"/>
          </a:xfrm>
        </p:spPr>
        <p:txBody>
          <a:bodyPr/>
          <a:lstStyle/>
          <a:p>
            <a:pPr marL="0" indent="0">
              <a:buNone/>
            </a:pPr>
            <a:r>
              <a:rPr lang="en-US" sz="1200" dirty="0">
                <a:solidFill>
                  <a:schemeClr val="tx1"/>
                </a:solidFill>
                <a:highlight>
                  <a:srgbClr val="FFFFFF"/>
                </a:highlight>
                <a:latin typeface="+mn-lt"/>
              </a:rPr>
              <a:t>Leveraging Artificial Intelligence to Boost the Automated Documentation Generation from Code. Developing a </a:t>
            </a:r>
            <a:r>
              <a:rPr lang="en-US" sz="1200" b="1" dirty="0">
                <a:solidFill>
                  <a:schemeClr val="tx1"/>
                </a:solidFill>
                <a:highlight>
                  <a:srgbClr val="FFFFFF"/>
                </a:highlight>
                <a:latin typeface="+mn-lt"/>
              </a:rPr>
              <a:t>System Using Large Language Model-Based Agents</a:t>
            </a:r>
            <a:r>
              <a:rPr lang="en-US" sz="1200" dirty="0">
                <a:solidFill>
                  <a:schemeClr val="tx1"/>
                </a:solidFill>
                <a:highlight>
                  <a:srgbClr val="FFFFFF"/>
                </a:highlight>
                <a:latin typeface="+mn-lt"/>
              </a:rPr>
              <a:t> to </a:t>
            </a:r>
            <a:r>
              <a:rPr lang="en-US" sz="1200" b="1" dirty="0">
                <a:solidFill>
                  <a:schemeClr val="tx1"/>
                </a:solidFill>
                <a:highlight>
                  <a:srgbClr val="FFFFFF"/>
                </a:highlight>
                <a:latin typeface="+mn-lt"/>
              </a:rPr>
              <a:t>Improve the Automatic Creation of Documentation from Code in Python Software Engineering Projects.</a:t>
            </a:r>
          </a:p>
        </p:txBody>
      </p:sp>
      <p:sp>
        <p:nvSpPr>
          <p:cNvPr id="8" name="Title 2">
            <a:extLst>
              <a:ext uri="{FF2B5EF4-FFF2-40B4-BE49-F238E27FC236}">
                <a16:creationId xmlns:a16="http://schemas.microsoft.com/office/drawing/2014/main" id="{543FA557-0A22-5E47-A9A2-43A5EC016E50}"/>
              </a:ext>
            </a:extLst>
          </p:cNvPr>
          <p:cNvSpPr>
            <a:spLocks noGrp="1"/>
          </p:cNvSpPr>
          <p:nvPr>
            <p:ph type="title"/>
          </p:nvPr>
        </p:nvSpPr>
        <p:spPr>
          <a:xfrm>
            <a:off x="570155" y="293952"/>
            <a:ext cx="7874597" cy="740191"/>
          </a:xfrm>
        </p:spPr>
        <p:txBody>
          <a:bodyPr/>
          <a:lstStyle/>
          <a:p>
            <a:r>
              <a:rPr lang="en-US" dirty="0"/>
              <a:t>Scope of Work (SOW)</a:t>
            </a:r>
          </a:p>
        </p:txBody>
      </p:sp>
    </p:spTree>
    <p:extLst>
      <p:ext uri="{BB962C8B-B14F-4D97-AF65-F5344CB8AC3E}">
        <p14:creationId xmlns:p14="http://schemas.microsoft.com/office/powerpoint/2010/main" val="10556283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subTitle" idx="1"/>
          </p:nvPr>
        </p:nvSpPr>
        <p:spPr>
          <a:xfrm>
            <a:off x="186621" y="3732729"/>
            <a:ext cx="4058106" cy="1752600"/>
          </a:xfrm>
        </p:spPr>
        <p:txBody>
          <a:bodyPr/>
          <a:lstStyle/>
          <a:p>
            <a:r>
              <a:rPr lang="en-US" sz="2400">
                <a:latin typeface="Arial" charset="0"/>
                <a:ea typeface="ＭＳ Ｐゴシック" charset="0"/>
              </a:rPr>
              <a:t>Andrew Nedilko</a:t>
            </a:r>
          </a:p>
        </p:txBody>
      </p:sp>
      <p:sp>
        <p:nvSpPr>
          <p:cNvPr id="15365" name="Slide Number Placeholder 1"/>
          <p:cNvSpPr>
            <a:spLocks noGrp="1"/>
          </p:cNvSpPr>
          <p:nvPr>
            <p:ph type="sldNum" sz="quarter" idx="4294967295"/>
          </p:nvPr>
        </p:nvSpPr>
        <p:spPr>
          <a:xfrm>
            <a:off x="7010400" y="6356354"/>
            <a:ext cx="21336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D932FA0-379F-A34C-A330-38314102EBC0}" type="slidenum">
              <a:rPr lang="en-US" sz="1400">
                <a:solidFill>
                  <a:prstClr val="black"/>
                </a:solidFill>
              </a:rPr>
              <a:pPr/>
              <a:t>40</a:t>
            </a:fld>
            <a:endParaRPr lang="en-US" sz="1400">
              <a:solidFill>
                <a:prstClr val="black"/>
              </a:solidFill>
            </a:endParaRPr>
          </a:p>
        </p:txBody>
      </p:sp>
      <p:sp>
        <p:nvSpPr>
          <p:cNvPr id="4" name="Rectangle 2">
            <a:extLst>
              <a:ext uri="{FF2B5EF4-FFF2-40B4-BE49-F238E27FC236}">
                <a16:creationId xmlns:a16="http://schemas.microsoft.com/office/drawing/2014/main" id="{CC506E31-CD4B-FA3E-0D2E-F88977A666FC}"/>
              </a:ext>
            </a:extLst>
          </p:cNvPr>
          <p:cNvSpPr>
            <a:spLocks noGrp="1" noChangeArrowheads="1"/>
          </p:cNvSpPr>
          <p:nvPr>
            <p:ph type="ctrTitle"/>
          </p:nvPr>
        </p:nvSpPr>
        <p:spPr>
          <a:xfrm>
            <a:off x="186621" y="1772638"/>
            <a:ext cx="7770836" cy="1503959"/>
          </a:xfrm>
        </p:spPr>
        <p:txBody>
          <a:bodyPr>
            <a:noAutofit/>
          </a:bodyPr>
          <a:lstStyle/>
          <a:p>
            <a:pPr eaLnBrk="1" hangingPunct="1"/>
            <a:r>
              <a:rPr lang="en-US" sz="3200">
                <a:latin typeface="Arial" charset="0"/>
                <a:ea typeface="ＭＳ Ｐゴシック" charset="0"/>
              </a:rPr>
              <a:t>Artificial Intelligence-Based System for Boosting Automated Code Generation from Natural Language Descriptions</a:t>
            </a:r>
          </a:p>
        </p:txBody>
      </p:sp>
    </p:spTree>
    <p:extLst>
      <p:ext uri="{BB962C8B-B14F-4D97-AF65-F5344CB8AC3E}">
        <p14:creationId xmlns:p14="http://schemas.microsoft.com/office/powerpoint/2010/main" val="9841246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EFB91CE-0825-3544-837B-FB95B0202A8A}"/>
              </a:ext>
            </a:extLst>
          </p:cNvPr>
          <p:cNvSpPr>
            <a:spLocks noGrp="1"/>
          </p:cNvSpPr>
          <p:nvPr>
            <p:ph idx="1"/>
          </p:nvPr>
        </p:nvSpPr>
        <p:spPr>
          <a:xfrm>
            <a:off x="699247" y="1424401"/>
            <a:ext cx="7745505" cy="3476675"/>
          </a:xfrm>
        </p:spPr>
        <p:txBody>
          <a:bodyPr/>
          <a:lstStyle/>
          <a:p>
            <a:pPr marL="0" indent="0">
              <a:buNone/>
            </a:pPr>
            <a:r>
              <a:rPr lang="en-US" sz="1200">
                <a:solidFill>
                  <a:schemeClr val="tx1"/>
                </a:solidFill>
                <a:highlight>
                  <a:srgbClr val="FFFFFF"/>
                </a:highlight>
                <a:latin typeface="+mn-lt"/>
              </a:rPr>
              <a:t>Developing a System Using Small Language Model-Based Agents to Improve the Automatic Generation of Code from Natural Language Descriptions in Python Software Engineering Projects and Comparing the Results with Automatic Code Generation Using Proprietary Large Language Models (LLMs) in Terms of the Generated Code Quality.</a:t>
            </a:r>
          </a:p>
        </p:txBody>
      </p:sp>
      <p:sp>
        <p:nvSpPr>
          <p:cNvPr id="8" name="Title 2">
            <a:extLst>
              <a:ext uri="{FF2B5EF4-FFF2-40B4-BE49-F238E27FC236}">
                <a16:creationId xmlns:a16="http://schemas.microsoft.com/office/drawing/2014/main" id="{543FA557-0A22-5E47-A9A2-43A5EC016E50}"/>
              </a:ext>
            </a:extLst>
          </p:cNvPr>
          <p:cNvSpPr>
            <a:spLocks noGrp="1"/>
          </p:cNvSpPr>
          <p:nvPr>
            <p:ph type="title"/>
          </p:nvPr>
        </p:nvSpPr>
        <p:spPr>
          <a:xfrm>
            <a:off x="570155" y="293952"/>
            <a:ext cx="7874597" cy="740191"/>
          </a:xfrm>
        </p:spPr>
        <p:txBody>
          <a:bodyPr/>
          <a:lstStyle/>
          <a:p>
            <a:r>
              <a:rPr lang="en-US"/>
              <a:t>Scope of Work (SOW)</a:t>
            </a:r>
          </a:p>
        </p:txBody>
      </p:sp>
    </p:spTree>
    <p:extLst>
      <p:ext uri="{BB962C8B-B14F-4D97-AF65-F5344CB8AC3E}">
        <p14:creationId xmlns:p14="http://schemas.microsoft.com/office/powerpoint/2010/main" val="13687945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70422168"/>
              </p:ext>
            </p:extLst>
          </p:nvPr>
        </p:nvGraphicFramePr>
        <p:xfrm>
          <a:off x="131446" y="621690"/>
          <a:ext cx="8881108" cy="4026864"/>
        </p:xfrm>
        <a:graphic>
          <a:graphicData uri="http://schemas.openxmlformats.org/drawingml/2006/table">
            <a:tbl>
              <a:tblPr firstRow="1" bandRow="1">
                <a:tableStyleId>{5C22544A-7EE6-4342-B048-85BDC9FD1C3A}</a:tableStyleId>
              </a:tblPr>
              <a:tblGrid>
                <a:gridCol w="1655854">
                  <a:extLst>
                    <a:ext uri="{9D8B030D-6E8A-4147-A177-3AD203B41FA5}">
                      <a16:colId xmlns:a16="http://schemas.microsoft.com/office/drawing/2014/main" val="20000"/>
                    </a:ext>
                  </a:extLst>
                </a:gridCol>
                <a:gridCol w="6457904">
                  <a:extLst>
                    <a:ext uri="{9D8B030D-6E8A-4147-A177-3AD203B41FA5}">
                      <a16:colId xmlns:a16="http://schemas.microsoft.com/office/drawing/2014/main" val="20001"/>
                    </a:ext>
                  </a:extLst>
                </a:gridCol>
                <a:gridCol w="767350">
                  <a:extLst>
                    <a:ext uri="{9D8B030D-6E8A-4147-A177-3AD203B41FA5}">
                      <a16:colId xmlns:a16="http://schemas.microsoft.com/office/drawing/2014/main" val="3692234971"/>
                    </a:ext>
                  </a:extLst>
                </a:gridCol>
              </a:tblGrid>
              <a:tr h="355102">
                <a:tc>
                  <a:txBody>
                    <a:bodyPr/>
                    <a:lstStyle/>
                    <a:p>
                      <a:r>
                        <a:rPr lang="en-US" sz="1200">
                          <a:solidFill>
                            <a:schemeClr val="tx1"/>
                          </a:solidFill>
                          <a:latin typeface="+mn-lt"/>
                          <a:cs typeface="Arial" panose="020B0604020202020204" pitchFamily="34" charset="0"/>
                        </a:rPr>
                        <a:t>(A) Deliverable</a:t>
                      </a:r>
                    </a:p>
                  </a:txBody>
                  <a:tcPr/>
                </a:tc>
                <a:tc>
                  <a:txBody>
                    <a:bodyPr/>
                    <a:lstStyle/>
                    <a:p>
                      <a:pPr algn="ctr"/>
                      <a:r>
                        <a:rPr lang="en-US" sz="1200">
                          <a:solidFill>
                            <a:schemeClr val="tx1"/>
                          </a:solidFill>
                          <a:latin typeface="+mn-lt"/>
                          <a:cs typeface="Arial" panose="020B0604020202020204" pitchFamily="34" charset="0"/>
                        </a:rPr>
                        <a:t>(B) Format</a:t>
                      </a:r>
                    </a:p>
                  </a:txBody>
                  <a:tcPr/>
                </a:tc>
                <a:tc>
                  <a:txBody>
                    <a:bodyPr/>
                    <a:lstStyle/>
                    <a:p>
                      <a:pPr algn="ctr"/>
                      <a:r>
                        <a:rPr lang="en-US" sz="1200">
                          <a:solidFill>
                            <a:schemeClr val="tx1"/>
                          </a:solidFill>
                          <a:latin typeface="+mn-lt"/>
                          <a:cs typeface="Arial" panose="020B0604020202020204" pitchFamily="34" charset="0"/>
                        </a:rPr>
                        <a:t>(C) WC</a:t>
                      </a:r>
                    </a:p>
                  </a:txBody>
                  <a:tcPr/>
                </a:tc>
                <a:extLst>
                  <a:ext uri="{0D108BD9-81ED-4DB2-BD59-A6C34878D82A}">
                    <a16:rowId xmlns:a16="http://schemas.microsoft.com/office/drawing/2014/main" val="10000"/>
                  </a:ext>
                </a:extLst>
              </a:tr>
              <a:tr h="458603">
                <a:tc>
                  <a:txBody>
                    <a:bodyPr/>
                    <a:lstStyle/>
                    <a:p>
                      <a:r>
                        <a:rPr lang="en-US" sz="1200" b="1">
                          <a:solidFill>
                            <a:schemeClr val="tx1"/>
                          </a:solidFill>
                          <a:latin typeface="+mn-lt"/>
                          <a:cs typeface="Arial" panose="020B0604020202020204" pitchFamily="34" charset="0"/>
                        </a:rPr>
                        <a:t>Issue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a:solidFill>
                            <a:schemeClr val="tx1"/>
                          </a:solidFill>
                          <a:effectLst/>
                          <a:latin typeface="+mn-lt"/>
                          <a:ea typeface="Aptos" panose="020B0004020202020204" pitchFamily="34" charset="0"/>
                          <a:cs typeface="Times New Roman" panose="02020603050405020304" pitchFamily="18" charset="0"/>
                        </a:rPr>
                        <a:t>Using proprietary large language models (LLMs) to automatically generate code is costly and not safe from the sensitive data protection and intellectual property standpoints </a:t>
                      </a:r>
                      <a:r>
                        <a:rPr lang="en-US" sz="1200" kern="1200">
                          <a:solidFill>
                            <a:schemeClr val="tx1"/>
                          </a:solidFill>
                          <a:effectLst/>
                          <a:latin typeface="+mn-lt"/>
                          <a:ea typeface="+mn-ea"/>
                          <a:cs typeface="Arial" panose="020B0604020202020204" pitchFamily="34" charset="0"/>
                        </a:rPr>
                        <a:t>(Yan et al., 2024).</a:t>
                      </a:r>
                      <a:endParaRPr lang="en-US" sz="120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a:solidFill>
                            <a:schemeClr val="tx1"/>
                          </a:solidFill>
                          <a:latin typeface="+mn-lt"/>
                          <a:cs typeface="Arial" panose="020B0604020202020204" pitchFamily="34" charset="0"/>
                        </a:rPr>
                        <a:t>23</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mn-lt"/>
                          <a:cs typeface="Arial" panose="020B0604020202020204" pitchFamily="34" charset="0"/>
                        </a:rPr>
                        <a:t>Reference</a:t>
                      </a:r>
                    </a:p>
                  </a:txBody>
                  <a:tcPr/>
                </a:tc>
                <a:tc>
                  <a:txBody>
                    <a:bodyPr/>
                    <a:lstStyle/>
                    <a:p>
                      <a:r>
                        <a:rPr lang="en-US" sz="1200" kern="1200">
                          <a:solidFill>
                            <a:schemeClr val="tx1"/>
                          </a:solidFill>
                          <a:latin typeface="+mn-lt"/>
                          <a:ea typeface="+mn-ea"/>
                          <a:cs typeface="Arial" panose="020B0604020202020204" pitchFamily="34" charset="0"/>
                        </a:rPr>
                        <a:t>Yan, B., Li, K., Xu, M., Dong, Y., Zhang, Y., Ren, Z, Cheng X. (2024). On Protecting the Data Privacy of Large Language Models (LLMs): A Survey. </a:t>
                      </a:r>
                      <a:r>
                        <a:rPr lang="en-US" sz="1200" kern="1200">
                          <a:solidFill>
                            <a:schemeClr val="tx1"/>
                          </a:solidFill>
                          <a:latin typeface="+mn-lt"/>
                          <a:ea typeface="+mn-ea"/>
                          <a:cs typeface="Arial" panose="020B0604020202020204" pitchFamily="34" charset="0"/>
                          <a:hlinkClick r:id="rId2"/>
                        </a:rPr>
                        <a:t>https://arxiv.org/pdf/2403.05156</a:t>
                      </a:r>
                      <a:r>
                        <a:rPr lang="en-US" sz="1200" kern="1200">
                          <a:solidFill>
                            <a:schemeClr val="tx1"/>
                          </a:solidFill>
                          <a:latin typeface="+mn-lt"/>
                          <a:ea typeface="+mn-ea"/>
                          <a:cs typeface="Arial" panose="020B0604020202020204" pitchFamily="34" charset="0"/>
                        </a:rPr>
                        <a:t> </a:t>
                      </a:r>
                    </a:p>
                  </a:txBody>
                  <a:tcPr/>
                </a:tc>
                <a:tc>
                  <a:txBody>
                    <a:bodyPr/>
                    <a:lstStyle/>
                    <a:p>
                      <a:pPr marL="0" algn="ctr" defTabSz="457200" rtl="0" eaLnBrk="1" latinLnBrk="0" hangingPunct="1"/>
                      <a:r>
                        <a:rPr lang="en-US" sz="1200" b="0" kern="1200">
                          <a:solidFill>
                            <a:schemeClr val="tx1"/>
                          </a:solidFill>
                          <a:latin typeface="+mn-lt"/>
                          <a:ea typeface="+mn-ea"/>
                          <a:cs typeface="Arial" panose="020B0604020202020204" pitchFamily="34" charset="0"/>
                        </a:rPr>
                        <a:t>NA</a:t>
                      </a:r>
                    </a:p>
                  </a:txBody>
                  <a:tcPr/>
                </a:tc>
                <a:extLst>
                  <a:ext uri="{0D108BD9-81ED-4DB2-BD59-A6C34878D82A}">
                    <a16:rowId xmlns:a16="http://schemas.microsoft.com/office/drawing/2014/main" val="2076857690"/>
                  </a:ext>
                </a:extLst>
              </a:tr>
              <a:tr h="287079">
                <a:tc>
                  <a:txBody>
                    <a:bodyPr/>
                    <a:lstStyle/>
                    <a:p>
                      <a:r>
                        <a:rPr lang="en-US" sz="1200" b="1">
                          <a:solidFill>
                            <a:schemeClr val="tx1"/>
                          </a:solidFill>
                          <a:latin typeface="+mn-lt"/>
                          <a:cs typeface="Arial" panose="020B0604020202020204" pitchFamily="34" charset="0"/>
                        </a:rPr>
                        <a:t>”so what”</a:t>
                      </a:r>
                    </a:p>
                  </a:txBody>
                  <a:tcPr/>
                </a:tc>
                <a:tc>
                  <a:txBody>
                    <a:bodyPr/>
                    <a:lstStyle/>
                    <a:p>
                      <a:pPr marL="0" indent="0">
                        <a:buFont typeface="Arial" panose="020B0604020202020204" pitchFamily="34" charset="0"/>
                        <a:buNone/>
                      </a:pPr>
                      <a:r>
                        <a:rPr lang="en-US" sz="1200">
                          <a:solidFill>
                            <a:schemeClr val="tx1"/>
                          </a:solidFill>
                          <a:effectLst/>
                          <a:latin typeface="+mn-lt"/>
                          <a:ea typeface="Aptos" panose="020B0004020202020204" pitchFamily="34" charset="0"/>
                          <a:cs typeface="Times New Roman" panose="02020603050405020304" pitchFamily="18" charset="0"/>
                        </a:rPr>
                        <a:t>Forcing developers to spend twice as much time writing code manually </a:t>
                      </a:r>
                      <a:r>
                        <a:rPr lang="en-US" sz="1200" kern="1200">
                          <a:solidFill>
                            <a:schemeClr val="tx1"/>
                          </a:solidFill>
                          <a:effectLst/>
                          <a:latin typeface="+mn-lt"/>
                          <a:ea typeface="+mn-ea"/>
                          <a:cs typeface="Arial" panose="020B0604020202020204" pitchFamily="34" charset="0"/>
                        </a:rPr>
                        <a:t>(</a:t>
                      </a:r>
                      <a:r>
                        <a:rPr lang="en-US" sz="1200">
                          <a:solidFill>
                            <a:schemeClr val="tx1"/>
                          </a:solidFill>
                          <a:latin typeface="+mn-lt"/>
                          <a:cs typeface="Arial" panose="020B0604020202020204" pitchFamily="34" charset="0"/>
                        </a:rPr>
                        <a:t>McKinsey Digital, 2023</a:t>
                      </a:r>
                      <a:r>
                        <a:rPr lang="en-US" sz="1200" kern="1200">
                          <a:solidFill>
                            <a:schemeClr val="tx1"/>
                          </a:solidFill>
                          <a:effectLst/>
                          <a:latin typeface="+mn-lt"/>
                          <a:ea typeface="+mn-ea"/>
                          <a:cs typeface="Arial" panose="020B0604020202020204" pitchFamily="34" charset="0"/>
                        </a:rPr>
                        <a:t>)</a:t>
                      </a:r>
                      <a:endParaRPr lang="en-US" sz="120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a:solidFill>
                            <a:schemeClr val="tx1"/>
                          </a:solidFill>
                          <a:latin typeface="+mn-lt"/>
                          <a:cs typeface="Arial" panose="020B0604020202020204" pitchFamily="34" charset="0"/>
                        </a:rPr>
                        <a:t>11</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a:solidFill>
                            <a:schemeClr val="tx1"/>
                          </a:solidFill>
                          <a:latin typeface="+mn-lt"/>
                          <a:cs typeface="Arial" panose="020B0604020202020204" pitchFamily="34" charset="0"/>
                        </a:rPr>
                        <a:t>McKinsey Digital (2023). Unleashing developer productivity with generative AI. </a:t>
                      </a:r>
                      <a:r>
                        <a:rPr lang="en-US" sz="1200">
                          <a:solidFill>
                            <a:schemeClr val="tx1"/>
                          </a:solidFill>
                          <a:latin typeface="+mn-lt"/>
                          <a:cs typeface="Arial" panose="020B0604020202020204" pitchFamily="34" charset="0"/>
                          <a:hlinkClick r:id="rId3"/>
                        </a:rPr>
                        <a:t>https://www.mckinsey.com/capabilities/mckinsey-digital/our-insights/unleashing-developer-productivity-with-generative-ai</a:t>
                      </a:r>
                      <a:endParaRPr lang="en-US" sz="120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a:solidFill>
                            <a:schemeClr val="tx1"/>
                          </a:solidFill>
                          <a:latin typeface="+mn-lt"/>
                          <a:ea typeface="+mn-ea"/>
                          <a:cs typeface="Arial" panose="020B0604020202020204" pitchFamily="34" charset="0"/>
                        </a:rPr>
                        <a:t>NA</a:t>
                      </a:r>
                    </a:p>
                  </a:txBody>
                  <a:tcPr/>
                </a:tc>
                <a:extLst>
                  <a:ext uri="{0D108BD9-81ED-4DB2-BD59-A6C34878D82A}">
                    <a16:rowId xmlns:a16="http://schemas.microsoft.com/office/drawing/2014/main" val="3994788455"/>
                  </a:ext>
                </a:extLst>
              </a:tr>
              <a:tr h="497142">
                <a:tc>
                  <a:txBody>
                    <a:bodyPr/>
                    <a:lstStyle/>
                    <a:p>
                      <a:r>
                        <a:rPr lang="en-US" sz="1200" b="1">
                          <a:solidFill>
                            <a:schemeClr val="tx1"/>
                          </a:solidFill>
                          <a:latin typeface="+mn-lt"/>
                          <a:cs typeface="Arial" panose="020B0604020202020204" pitchFamily="34" charset="0"/>
                        </a:rPr>
                        <a:t>Problem statement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a:solidFill>
                            <a:schemeClr val="tx1"/>
                          </a:solidFill>
                          <a:effectLst/>
                          <a:latin typeface="+mn-lt"/>
                          <a:ea typeface="Aptos" panose="020B0004020202020204" pitchFamily="34" charset="0"/>
                          <a:cs typeface="Times New Roman" panose="02020603050405020304" pitchFamily="18" charset="0"/>
                        </a:rPr>
                        <a:t>Using proprietary large language models (LLMs) to automatically generate code is costly and not safe from the sensitive data protection and intellectual property standpoints forcing developers to spend twice as much time writing code manually.</a:t>
                      </a:r>
                      <a:endParaRPr lang="en-US" sz="120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a:solidFill>
                            <a:schemeClr val="tx1"/>
                          </a:solidFill>
                          <a:latin typeface="+mn-lt"/>
                          <a:cs typeface="Arial" panose="020B0604020202020204" pitchFamily="34" charset="0"/>
                        </a:rPr>
                        <a:t>34</a:t>
                      </a:r>
                    </a:p>
                  </a:txBody>
                  <a:tcPr/>
                </a:tc>
                <a:extLst>
                  <a:ext uri="{0D108BD9-81ED-4DB2-BD59-A6C34878D82A}">
                    <a16:rowId xmlns:a16="http://schemas.microsoft.com/office/drawing/2014/main" val="10003"/>
                  </a:ext>
                </a:extLst>
              </a:tr>
              <a:tr h="21306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mn-lt"/>
                          <a:cs typeface="Arial" panose="020B0604020202020204" pitchFamily="34" charset="0"/>
                        </a:rPr>
                        <a:t>Industry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a:solidFill>
                            <a:schemeClr val="tx1"/>
                          </a:solidFill>
                          <a:latin typeface="+mn-lt"/>
                          <a:cs typeface="Arial" panose="020B0604020202020204" pitchFamily="34" charset="0"/>
                        </a:rPr>
                        <a:t>Software Engineering</a:t>
                      </a:r>
                    </a:p>
                  </a:txBody>
                  <a:tcPr/>
                </a:tc>
                <a:tc>
                  <a:txBody>
                    <a:bodyPr/>
                    <a:lstStyle/>
                    <a:p>
                      <a:pPr marL="0" algn="ctr" defTabSz="457200" rtl="0" eaLnBrk="1" latinLnBrk="0" hangingPunct="1"/>
                      <a:r>
                        <a:rPr lang="en-US" sz="1200" b="0" kern="1200">
                          <a:solidFill>
                            <a:schemeClr val="tx1"/>
                          </a:solidFill>
                          <a:latin typeface="+mn-lt"/>
                          <a:ea typeface="+mn-ea"/>
                          <a:cs typeface="Arial" panose="020B0604020202020204" pitchFamily="34" charset="0"/>
                        </a:rPr>
                        <a:t>NA</a:t>
                      </a:r>
                    </a:p>
                  </a:txBody>
                  <a:tcPr/>
                </a:tc>
                <a:extLst>
                  <a:ext uri="{0D108BD9-81ED-4DB2-BD59-A6C34878D82A}">
                    <a16:rowId xmlns:a16="http://schemas.microsoft.com/office/drawing/2014/main" val="3122434743"/>
                  </a:ext>
                </a:extLst>
              </a:tr>
              <a:tr h="304535">
                <a:tc>
                  <a:txBody>
                    <a:bodyPr/>
                    <a:lstStyle/>
                    <a:p>
                      <a:r>
                        <a:rPr lang="en-US" sz="1200" b="1">
                          <a:solidFill>
                            <a:schemeClr val="tx1"/>
                          </a:solidFill>
                          <a:latin typeface="+mn-lt"/>
                          <a:cs typeface="Arial" panose="020B0604020202020204" pitchFamily="34" charset="0"/>
                        </a:rPr>
                        <a:t>PS elaboration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a:t>Proprietary LLMs are expensive in deployment and/or inference and expose sensitive data, pushing teams to code manually, slowing development and increasing costs.</a:t>
                      </a:r>
                      <a:endParaRPr lang="en-US" sz="1200" kern="1200">
                        <a:solidFill>
                          <a:schemeClr val="tx1"/>
                        </a:solidFill>
                        <a:effectLst/>
                        <a:latin typeface="+mn-lt"/>
                        <a:ea typeface="+mn-ea"/>
                        <a:cs typeface="Arial" panose="020B0604020202020204" pitchFamily="34" charset="0"/>
                      </a:endParaRPr>
                    </a:p>
                  </a:txBody>
                  <a:tcPr/>
                </a:tc>
                <a:tc>
                  <a:txBody>
                    <a:bodyPr/>
                    <a:lstStyle/>
                    <a:p>
                      <a:pPr marL="0" indent="0" algn="ctr">
                        <a:buFont typeface="Arial" panose="020B0604020202020204" pitchFamily="34" charset="0"/>
                        <a:buNone/>
                      </a:pPr>
                      <a:r>
                        <a:rPr lang="en-US" sz="1200" i="1">
                          <a:solidFill>
                            <a:schemeClr val="tx1"/>
                          </a:solidFill>
                          <a:latin typeface="+mn-lt"/>
                          <a:cs typeface="Arial" panose="020B0604020202020204" pitchFamily="34" charset="0"/>
                        </a:rPr>
                        <a:t>22</a:t>
                      </a:r>
                    </a:p>
                  </a:txBody>
                  <a:tcPr/>
                </a:tc>
                <a:extLst>
                  <a:ext uri="{0D108BD9-81ED-4DB2-BD59-A6C34878D82A}">
                    <a16:rowId xmlns:a16="http://schemas.microsoft.com/office/drawing/2014/main" val="10006"/>
                  </a:ext>
                </a:extLst>
              </a:tr>
              <a:tr h="0">
                <a:tc>
                  <a:txBody>
                    <a:bodyPr/>
                    <a:lstStyle/>
                    <a:p>
                      <a:r>
                        <a:rPr lang="en-US" sz="1200" b="1">
                          <a:solidFill>
                            <a:schemeClr val="tx1"/>
                          </a:solidFill>
                          <a:latin typeface="+mn-lt"/>
                          <a:cs typeface="Arial" panose="020B0604020202020204" pitchFamily="34" charset="0"/>
                        </a:rPr>
                        <a:t>PS elaboration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a:t>Data privacy and intellectual property risks with proprietary LLMs discourage their use, compelling developers to spend more time coding manually</a:t>
                      </a:r>
                      <a:r>
                        <a:rPr lang="en-US" sz="1200">
                          <a:solidFill>
                            <a:schemeClr val="tx1"/>
                          </a:solidFill>
                          <a:latin typeface="+mn-lt"/>
                        </a:rPr>
                        <a:t>.</a:t>
                      </a:r>
                      <a:endParaRPr lang="en-US" sz="120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a:solidFill>
                            <a:schemeClr val="tx1"/>
                          </a:solidFill>
                          <a:latin typeface="+mn-lt"/>
                          <a:cs typeface="Arial" panose="020B0604020202020204" pitchFamily="34" charset="0"/>
                        </a:rPr>
                        <a:t>20</a:t>
                      </a:r>
                    </a:p>
                  </a:txBody>
                  <a:tcPr/>
                </a:tc>
                <a:extLst>
                  <a:ext uri="{0D108BD9-81ED-4DB2-BD59-A6C34878D82A}">
                    <a16:rowId xmlns:a16="http://schemas.microsoft.com/office/drawing/2014/main" val="2857562420"/>
                  </a:ext>
                </a:extLst>
              </a:tr>
            </a:tbl>
          </a:graphicData>
        </a:graphic>
      </p:graphicFrame>
      <p:sp>
        <p:nvSpPr>
          <p:cNvPr id="3" name="Title 2"/>
          <p:cNvSpPr>
            <a:spLocks noGrp="1"/>
          </p:cNvSpPr>
          <p:nvPr>
            <p:ph type="title"/>
          </p:nvPr>
        </p:nvSpPr>
        <p:spPr>
          <a:xfrm>
            <a:off x="131446" y="0"/>
            <a:ext cx="7756263" cy="621690"/>
          </a:xfrm>
        </p:spPr>
        <p:txBody>
          <a:bodyPr/>
          <a:lstStyle/>
          <a:p>
            <a:r>
              <a:rPr lang="en-US" sz="1400"/>
              <a:t>Problem Statement</a:t>
            </a:r>
          </a:p>
        </p:txBody>
      </p:sp>
    </p:spTree>
    <p:extLst>
      <p:ext uri="{BB962C8B-B14F-4D97-AF65-F5344CB8AC3E}">
        <p14:creationId xmlns:p14="http://schemas.microsoft.com/office/powerpoint/2010/main" val="34480752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76301585"/>
              </p:ext>
            </p:extLst>
          </p:nvPr>
        </p:nvGraphicFramePr>
        <p:xfrm>
          <a:off x="148441" y="442578"/>
          <a:ext cx="8847118" cy="4309422"/>
        </p:xfrm>
        <a:graphic>
          <a:graphicData uri="http://schemas.openxmlformats.org/drawingml/2006/table">
            <a:tbl>
              <a:tblPr firstRow="1" bandRow="1">
                <a:tableStyleId>{5C22544A-7EE6-4342-B048-85BDC9FD1C3A}</a:tableStyleId>
              </a:tblPr>
              <a:tblGrid>
                <a:gridCol w="1514104">
                  <a:extLst>
                    <a:ext uri="{9D8B030D-6E8A-4147-A177-3AD203B41FA5}">
                      <a16:colId xmlns:a16="http://schemas.microsoft.com/office/drawing/2014/main" val="20000"/>
                    </a:ext>
                  </a:extLst>
                </a:gridCol>
                <a:gridCol w="6893626">
                  <a:extLst>
                    <a:ext uri="{9D8B030D-6E8A-4147-A177-3AD203B41FA5}">
                      <a16:colId xmlns:a16="http://schemas.microsoft.com/office/drawing/2014/main" val="20001"/>
                    </a:ext>
                  </a:extLst>
                </a:gridCol>
                <a:gridCol w="439388">
                  <a:extLst>
                    <a:ext uri="{9D8B030D-6E8A-4147-A177-3AD203B41FA5}">
                      <a16:colId xmlns:a16="http://schemas.microsoft.com/office/drawing/2014/main" val="2172403899"/>
                    </a:ext>
                  </a:extLst>
                </a:gridCol>
              </a:tblGrid>
              <a:tr h="0">
                <a:tc>
                  <a:txBody>
                    <a:bodyPr/>
                    <a:lstStyle/>
                    <a:p>
                      <a:r>
                        <a:rPr lang="en-US" sz="1200" baseline="0">
                          <a:solidFill>
                            <a:schemeClr val="tx1"/>
                          </a:solidFill>
                          <a:latin typeface="+mn-lt"/>
                          <a:cs typeface="Arial" panose="020B0604020202020204" pitchFamily="34" charset="0"/>
                        </a:rPr>
                        <a:t>(A) Deliverable</a:t>
                      </a:r>
                      <a:endParaRPr lang="en-US" sz="1200">
                        <a:solidFill>
                          <a:schemeClr val="tx1"/>
                        </a:solidFill>
                        <a:latin typeface="+mn-lt"/>
                        <a:cs typeface="Arial" panose="020B0604020202020204" pitchFamily="34" charset="0"/>
                      </a:endParaRPr>
                    </a:p>
                  </a:txBody>
                  <a:tcPr/>
                </a:tc>
                <a:tc>
                  <a:txBody>
                    <a:bodyPr/>
                    <a:lstStyle/>
                    <a:p>
                      <a:pPr algn="ctr"/>
                      <a:endParaRPr lang="en-US" sz="1200">
                        <a:solidFill>
                          <a:schemeClr val="tx1"/>
                        </a:solidFill>
                        <a:latin typeface="+mn-lt"/>
                        <a:cs typeface="Arial" panose="020B0604020202020204" pitchFamily="34" charset="0"/>
                      </a:endParaRPr>
                    </a:p>
                  </a:txBody>
                  <a:tcPr/>
                </a:tc>
                <a:tc>
                  <a:txBody>
                    <a:bodyPr/>
                    <a:lstStyle/>
                    <a:p>
                      <a:pPr algn="ctr"/>
                      <a:r>
                        <a:rPr lang="en-US" sz="1200">
                          <a:solidFill>
                            <a:schemeClr val="tx1"/>
                          </a:solidFill>
                          <a:latin typeface="+mn-lt"/>
                          <a:cs typeface="Arial" panose="020B0604020202020204" pitchFamily="34" charset="0"/>
                        </a:rPr>
                        <a:t>WC</a:t>
                      </a:r>
                    </a:p>
                  </a:txBody>
                  <a:tcPr/>
                </a:tc>
                <a:extLst>
                  <a:ext uri="{0D108BD9-81ED-4DB2-BD59-A6C34878D82A}">
                    <a16:rowId xmlns:a16="http://schemas.microsoft.com/office/drawing/2014/main" val="10000"/>
                  </a:ext>
                </a:extLst>
              </a:tr>
              <a:tr h="513201">
                <a:tc>
                  <a:txBody>
                    <a:bodyPr/>
                    <a:lstStyle/>
                    <a:p>
                      <a:r>
                        <a:rPr lang="en-US" sz="1200" b="1">
                          <a:solidFill>
                            <a:schemeClr val="tx1"/>
                          </a:solidFill>
                          <a:latin typeface="+mn-lt"/>
                          <a:cs typeface="Arial" panose="020B0604020202020204" pitchFamily="34" charset="0"/>
                        </a:rPr>
                        <a:t>Thesis Statement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a:solidFill>
                            <a:schemeClr val="tx1"/>
                          </a:solidFill>
                          <a:latin typeface="+mn-lt"/>
                          <a:cs typeface="Arial" panose="020B0604020202020204" pitchFamily="34" charset="0"/>
                        </a:rPr>
                        <a:t>Agents based on open-source small language models (SLM) deployed in resource-constrained environments for automated code generation will ensure lower costs and sensitive data protection, reducing the manual coding time and speeding up development cycle.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a:solidFill>
                            <a:schemeClr val="tx1"/>
                          </a:solidFill>
                          <a:latin typeface="+mn-lt"/>
                          <a:cs typeface="Arial" panose="020B0604020202020204" pitchFamily="34" charset="0"/>
                        </a:rPr>
                        <a:t>32</a:t>
                      </a:r>
                    </a:p>
                  </a:txBody>
                  <a:tcPr/>
                </a:tc>
                <a:extLst>
                  <a:ext uri="{0D108BD9-81ED-4DB2-BD59-A6C34878D82A}">
                    <a16:rowId xmlns:a16="http://schemas.microsoft.com/office/drawing/2014/main" val="10001"/>
                  </a:ext>
                </a:extLst>
              </a:tr>
              <a:tr h="227106">
                <a:tc>
                  <a:txBody>
                    <a:bodyPr/>
                    <a:lstStyle/>
                    <a:p>
                      <a:r>
                        <a:rPr lang="en-US" sz="1200" b="1">
                          <a:solidFill>
                            <a:schemeClr val="tx1"/>
                          </a:solidFill>
                          <a:latin typeface="+mn-lt"/>
                          <a:cs typeface="Arial" panose="020B0604020202020204" pitchFamily="34" charset="0"/>
                        </a:rPr>
                        <a:t>Research Product</a:t>
                      </a:r>
                    </a:p>
                  </a:txBody>
                  <a:tcPr/>
                </a:tc>
                <a:tc>
                  <a:txBody>
                    <a:bodyPr/>
                    <a:lstStyle/>
                    <a:p>
                      <a:r>
                        <a:rPr lang="en-US" sz="1200" kern="1200">
                          <a:solidFill>
                            <a:schemeClr val="tx1"/>
                          </a:solidFill>
                          <a:effectLst/>
                          <a:latin typeface="+mn-lt"/>
                          <a:ea typeface="+mn-ea"/>
                          <a:cs typeface="Arial" panose="020B0604020202020204" pitchFamily="34" charset="0"/>
                        </a:rPr>
                        <a:t>SLM-based </a:t>
                      </a:r>
                      <a:r>
                        <a:rPr lang="en-US" sz="1200">
                          <a:solidFill>
                            <a:schemeClr val="tx1"/>
                          </a:solidFill>
                          <a:latin typeface="+mn-lt"/>
                          <a:cs typeface="Arial" panose="020B0604020202020204" pitchFamily="34" charset="0"/>
                        </a:rPr>
                        <a:t>agents</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a:solidFill>
                            <a:schemeClr val="tx1"/>
                          </a:solidFill>
                          <a:latin typeface="+mn-lt"/>
                          <a:cs typeface="Arial" panose="020B0604020202020204" pitchFamily="34" charset="0"/>
                        </a:rPr>
                        <a:t>NA</a:t>
                      </a:r>
                    </a:p>
                  </a:txBody>
                  <a:tcPr/>
                </a:tc>
                <a:extLst>
                  <a:ext uri="{0D108BD9-81ED-4DB2-BD59-A6C34878D82A}">
                    <a16:rowId xmlns:a16="http://schemas.microsoft.com/office/drawing/2014/main" val="10002"/>
                  </a:ext>
                </a:extLst>
              </a:tr>
              <a:tr h="227106">
                <a:tc>
                  <a:txBody>
                    <a:bodyPr/>
                    <a:lstStyle/>
                    <a:p>
                      <a:r>
                        <a:rPr lang="en-US" sz="1200" b="1">
                          <a:solidFill>
                            <a:schemeClr val="tx1"/>
                          </a:solidFill>
                          <a:latin typeface="+mn-lt"/>
                          <a:cs typeface="Arial" panose="020B0604020202020204" pitchFamily="34" charset="0"/>
                        </a:rPr>
                        <a:t>Format</a:t>
                      </a:r>
                    </a:p>
                  </a:txBody>
                  <a:tcPr/>
                </a:tc>
                <a:tc>
                  <a:txBody>
                    <a:bodyPr/>
                    <a:lstStyle/>
                    <a:p>
                      <a:r>
                        <a:rPr lang="en-US" sz="1200">
                          <a:solidFill>
                            <a:schemeClr val="tx1"/>
                          </a:solidFill>
                          <a:latin typeface="+mn-lt"/>
                          <a:cs typeface="Arial" panose="020B0604020202020204" pitchFamily="34" charset="0"/>
                        </a:rPr>
                        <a:t>Python script(s)</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a:solidFill>
                            <a:schemeClr val="tx1"/>
                          </a:solidFill>
                          <a:latin typeface="+mn-lt"/>
                          <a:cs typeface="Arial" panose="020B0604020202020204" pitchFamily="34" charset="0"/>
                        </a:rPr>
                        <a:t>NA</a:t>
                      </a:r>
                    </a:p>
                  </a:txBody>
                  <a:tcPr/>
                </a:tc>
                <a:extLst>
                  <a:ext uri="{0D108BD9-81ED-4DB2-BD59-A6C34878D82A}">
                    <a16:rowId xmlns:a16="http://schemas.microsoft.com/office/drawing/2014/main" val="4003017393"/>
                  </a:ext>
                </a:extLst>
              </a:tr>
              <a:tr h="513201">
                <a:tc>
                  <a:txBody>
                    <a:bodyPr/>
                    <a:lstStyle/>
                    <a:p>
                      <a:r>
                        <a:rPr lang="en-US" sz="1200" b="1">
                          <a:solidFill>
                            <a:schemeClr val="tx1"/>
                          </a:solidFill>
                          <a:latin typeface="+mn-lt"/>
                          <a:cs typeface="Arial" panose="020B0604020202020204" pitchFamily="34" charset="0"/>
                        </a:rPr>
                        <a:t>Deliverable Usage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a:solidFill>
                            <a:schemeClr val="tx1"/>
                          </a:solidFill>
                          <a:effectLst/>
                          <a:latin typeface="+mn-lt"/>
                          <a:ea typeface="+mn-ea"/>
                          <a:cs typeface="Arial" panose="020B0604020202020204" pitchFamily="34" charset="0"/>
                        </a:rPr>
                        <a:t>Python software developers will use this product to automatically generate code while ensuring sensitive data protection and reducing time for manual coding.</a:t>
                      </a:r>
                      <a:endParaRPr lang="en-US" sz="120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a:solidFill>
                            <a:schemeClr val="tx1"/>
                          </a:solidFill>
                          <a:latin typeface="+mn-lt"/>
                          <a:cs typeface="Arial" panose="020B0604020202020204" pitchFamily="34" charset="0"/>
                        </a:rPr>
                        <a:t>22</a:t>
                      </a:r>
                    </a:p>
                  </a:txBody>
                  <a:tcPr/>
                </a:tc>
                <a:extLst>
                  <a:ext uri="{0D108BD9-81ED-4DB2-BD59-A6C34878D82A}">
                    <a16:rowId xmlns:a16="http://schemas.microsoft.com/office/drawing/2014/main" val="770052122"/>
                  </a:ext>
                </a:extLst>
              </a:tr>
              <a:tr h="5132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a:solidFill>
                            <a:schemeClr val="tx1"/>
                          </a:solidFill>
                          <a:latin typeface="+mn-lt"/>
                          <a:ea typeface="+mn-ea"/>
                          <a:cs typeface="Arial" panose="020B0604020202020204" pitchFamily="34" charset="0"/>
                        </a:rPr>
                        <a:t>Tie back to PS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a:solidFill>
                            <a:schemeClr val="tx1"/>
                          </a:solidFill>
                          <a:effectLst/>
                          <a:latin typeface="+mn-lt"/>
                          <a:cs typeface="Arial" panose="020B0604020202020204" pitchFamily="34" charset="0"/>
                        </a:rPr>
                        <a:t>By paving the road for automated code generation, SLM-based agents reduce the overall time developers spend writing code while still preserving data privacy. </a:t>
                      </a:r>
                      <a:endParaRPr lang="en-US" sz="120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a:solidFill>
                            <a:schemeClr val="tx1"/>
                          </a:solidFill>
                          <a:latin typeface="+mn-lt"/>
                          <a:cs typeface="Arial" panose="020B0604020202020204" pitchFamily="34" charset="0"/>
                        </a:rPr>
                        <a:t>23</a:t>
                      </a:r>
                    </a:p>
                  </a:txBody>
                  <a:tcPr/>
                </a:tc>
                <a:extLst>
                  <a:ext uri="{0D108BD9-81ED-4DB2-BD59-A6C34878D82A}">
                    <a16:rowId xmlns:a16="http://schemas.microsoft.com/office/drawing/2014/main" val="833044523"/>
                  </a:ext>
                </a:extLst>
              </a:tr>
              <a:tr h="5132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a:solidFill>
                            <a:schemeClr val="tx1"/>
                          </a:solidFill>
                          <a:latin typeface="+mn-lt"/>
                          <a:ea typeface="+mn-ea"/>
                          <a:cs typeface="Arial" panose="020B0604020202020204" pitchFamily="34" charset="0"/>
                        </a:rPr>
                        <a:t>New Contributions</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a:solidFill>
                            <a:schemeClr val="tx1"/>
                          </a:solidFill>
                          <a:latin typeface="+mn-lt"/>
                          <a:cs typeface="Arial" panose="020B0604020202020204" pitchFamily="34" charset="0"/>
                        </a:rPr>
                        <a:t>This research introduces a novel approach by leveraging SLM-based agents to automate code generation from natural language descriptions, surpassing SLMs and approaching the proprietary LLMs in code quality.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a:solidFill>
                            <a:schemeClr val="tx1"/>
                          </a:solidFill>
                          <a:latin typeface="+mn-lt"/>
                          <a:cs typeface="Arial" panose="020B0604020202020204" pitchFamily="34" charset="0"/>
                        </a:rPr>
                        <a:t>30</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baseline="0">
                        <a:solidFill>
                          <a:schemeClr val="tx1"/>
                        </a:solidFill>
                        <a:latin typeface="+mn-lt"/>
                        <a:ea typeface="+mn-ea"/>
                        <a:cs typeface="Arial" panose="020B0604020202020204" pitchFamily="34" charset="0"/>
                      </a:endParaRPr>
                    </a:p>
                  </a:txBody>
                  <a:tcPr/>
                </a:tc>
                <a:extLst>
                  <a:ext uri="{0D108BD9-81ED-4DB2-BD59-A6C34878D82A}">
                    <a16:rowId xmlns:a16="http://schemas.microsoft.com/office/drawing/2014/main" val="1096071760"/>
                  </a:ext>
                </a:extLst>
              </a:tr>
              <a:tr h="36657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a:solidFill>
                            <a:schemeClr val="tx1"/>
                          </a:solidFill>
                          <a:latin typeface="+mn-lt"/>
                          <a:ea typeface="+mn-ea"/>
                          <a:cs typeface="Arial" panose="020B0604020202020204" pitchFamily="34" charset="0"/>
                        </a:rPr>
                        <a:t>Scope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a:solidFill>
                            <a:schemeClr val="tx1"/>
                          </a:solidFill>
                          <a:latin typeface="+mn-lt"/>
                          <a:cs typeface="Arial" panose="020B0604020202020204" pitchFamily="34" charset="0"/>
                        </a:rPr>
                        <a:t>Developing an AI system using SLM-based agents to improve automated code generation from natural language descriptions in software engineering.</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a:solidFill>
                            <a:schemeClr val="tx1"/>
                          </a:solidFill>
                          <a:latin typeface="+mn-lt"/>
                          <a:cs typeface="Arial" panose="020B0604020202020204" pitchFamily="34" charset="0"/>
                        </a:rPr>
                        <a:t>19</a:t>
                      </a:r>
                    </a:p>
                  </a:txBody>
                  <a:tcPr/>
                </a:tc>
                <a:extLst>
                  <a:ext uri="{0D108BD9-81ED-4DB2-BD59-A6C34878D82A}">
                    <a16:rowId xmlns:a16="http://schemas.microsoft.com/office/drawing/2014/main" val="1343236813"/>
                  </a:ext>
                </a:extLst>
              </a:tr>
              <a:tr h="228624">
                <a:tc>
                  <a:txBody>
                    <a:bodyPr/>
                    <a:lstStyle/>
                    <a:p>
                      <a:r>
                        <a:rPr lang="en-US" sz="1200" b="1" baseline="0">
                          <a:solidFill>
                            <a:schemeClr val="tx1"/>
                          </a:solidFill>
                          <a:latin typeface="+mn-lt"/>
                          <a:cs typeface="Arial" panose="020B0604020202020204" pitchFamily="34" charset="0"/>
                        </a:rPr>
                        <a:t>Main methodology</a:t>
                      </a:r>
                      <a:endParaRPr lang="en-US" sz="1200" b="1">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a:solidFill>
                            <a:schemeClr val="tx1"/>
                          </a:solidFill>
                          <a:latin typeface="+mn-lt"/>
                          <a:cs typeface="Arial" panose="020B0604020202020204" pitchFamily="34" charset="0"/>
                        </a:rPr>
                        <a:t>Machine learning</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356598693"/>
                  </a:ext>
                </a:extLst>
              </a:tr>
              <a:tr h="236295">
                <a:tc>
                  <a:txBody>
                    <a:bodyPr/>
                    <a:lstStyle/>
                    <a:p>
                      <a:r>
                        <a:rPr lang="en-US" sz="1200" b="1" baseline="0">
                          <a:solidFill>
                            <a:schemeClr val="tx1"/>
                          </a:solidFill>
                          <a:latin typeface="+mn-lt"/>
                          <a:cs typeface="Arial" panose="020B0604020202020204" pitchFamily="34" charset="0"/>
                        </a:rPr>
                        <a:t>Inputs</a:t>
                      </a:r>
                      <a:endParaRPr lang="en-US" sz="1200" b="1">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a:solidFill>
                            <a:schemeClr val="tx1"/>
                          </a:solidFill>
                          <a:latin typeface="+mn-lt"/>
                          <a:cs typeface="Arial" panose="020B0604020202020204" pitchFamily="34" charset="0"/>
                        </a:rPr>
                        <a:t>Docstrings: text, code descriptions: text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882876628"/>
                  </a:ext>
                </a:extLst>
              </a:tr>
              <a:tr h="300939">
                <a:tc>
                  <a:txBody>
                    <a:bodyPr/>
                    <a:lstStyle/>
                    <a:p>
                      <a:r>
                        <a:rPr lang="en-US" sz="1200" b="1">
                          <a:solidFill>
                            <a:schemeClr val="tx1"/>
                          </a:solidFill>
                          <a:latin typeface="+mn-lt"/>
                          <a:cs typeface="Arial" panose="020B0604020202020204" pitchFamily="34" charset="0"/>
                        </a:rPr>
                        <a:t>Outputs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a:solidFill>
                            <a:schemeClr val="tx1"/>
                          </a:solidFill>
                          <a:latin typeface="+mn-lt"/>
                          <a:cs typeface="Arial" panose="020B0604020202020204" pitchFamily="34" charset="0"/>
                        </a:rPr>
                        <a:t>Functions: text, code snippets: text, code files: text, code repositories: folder of text files</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a:solidFill>
                            <a:schemeClr val="tx1"/>
                          </a:solidFill>
                          <a:latin typeface="+mn-lt"/>
                          <a:cs typeface="Arial" panose="020B0604020202020204" pitchFamily="34" charset="0"/>
                        </a:rPr>
                        <a:t>NA</a:t>
                      </a:r>
                    </a:p>
                  </a:txBody>
                  <a:tcPr/>
                </a:tc>
                <a:extLst>
                  <a:ext uri="{0D108BD9-81ED-4DB2-BD59-A6C34878D82A}">
                    <a16:rowId xmlns:a16="http://schemas.microsoft.com/office/drawing/2014/main" val="3544266992"/>
                  </a:ext>
                </a:extLst>
              </a:tr>
            </a:tbl>
          </a:graphicData>
        </a:graphic>
      </p:graphicFrame>
      <p:sp>
        <p:nvSpPr>
          <p:cNvPr id="6" name="Title 2">
            <a:extLst>
              <a:ext uri="{FF2B5EF4-FFF2-40B4-BE49-F238E27FC236}">
                <a16:creationId xmlns:a16="http://schemas.microsoft.com/office/drawing/2014/main" id="{FA01919A-EAD0-434D-990E-2E4C06142748}"/>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a:t>Thesis Statement</a:t>
            </a:r>
          </a:p>
        </p:txBody>
      </p:sp>
    </p:spTree>
    <p:extLst>
      <p:ext uri="{BB962C8B-B14F-4D97-AF65-F5344CB8AC3E}">
        <p14:creationId xmlns:p14="http://schemas.microsoft.com/office/powerpoint/2010/main" val="18586430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284171893"/>
              </p:ext>
            </p:extLst>
          </p:nvPr>
        </p:nvGraphicFramePr>
        <p:xfrm>
          <a:off x="131446" y="692026"/>
          <a:ext cx="8880783" cy="1645920"/>
        </p:xfrm>
        <a:graphic>
          <a:graphicData uri="http://schemas.openxmlformats.org/drawingml/2006/table">
            <a:tbl>
              <a:tblPr firstRow="1" bandRow="1">
                <a:tableStyleId>{5C22544A-7EE6-4342-B048-85BDC9FD1C3A}</a:tableStyleId>
              </a:tblPr>
              <a:tblGrid>
                <a:gridCol w="1958611">
                  <a:extLst>
                    <a:ext uri="{9D8B030D-6E8A-4147-A177-3AD203B41FA5}">
                      <a16:colId xmlns:a16="http://schemas.microsoft.com/office/drawing/2014/main" val="20000"/>
                    </a:ext>
                  </a:extLst>
                </a:gridCol>
                <a:gridCol w="6260123">
                  <a:extLst>
                    <a:ext uri="{9D8B030D-6E8A-4147-A177-3AD203B41FA5}">
                      <a16:colId xmlns:a16="http://schemas.microsoft.com/office/drawing/2014/main" val="20001"/>
                    </a:ext>
                  </a:extLst>
                </a:gridCol>
                <a:gridCol w="662049">
                  <a:extLst>
                    <a:ext uri="{9D8B030D-6E8A-4147-A177-3AD203B41FA5}">
                      <a16:colId xmlns:a16="http://schemas.microsoft.com/office/drawing/2014/main" val="2172403899"/>
                    </a:ext>
                  </a:extLst>
                </a:gridCol>
              </a:tblGrid>
              <a:tr h="125730">
                <a:tc>
                  <a:txBody>
                    <a:bodyPr/>
                    <a:lstStyle/>
                    <a:p>
                      <a:r>
                        <a:rPr lang="en-US" sz="1200" baseline="0">
                          <a:solidFill>
                            <a:schemeClr val="tx1"/>
                          </a:solidFill>
                          <a:latin typeface="+mn-lt"/>
                          <a:cs typeface="Arial" panose="020B0604020202020204" pitchFamily="34" charset="0"/>
                        </a:rPr>
                        <a:t>(A) Deliverable</a:t>
                      </a:r>
                      <a:endParaRPr lang="en-US" sz="1200">
                        <a:solidFill>
                          <a:schemeClr val="tx1"/>
                        </a:solidFill>
                        <a:latin typeface="+mn-lt"/>
                        <a:cs typeface="Arial" panose="020B0604020202020204" pitchFamily="34" charset="0"/>
                      </a:endParaRPr>
                    </a:p>
                  </a:txBody>
                  <a:tcPr/>
                </a:tc>
                <a:tc>
                  <a:txBody>
                    <a:bodyPr/>
                    <a:lstStyle/>
                    <a:p>
                      <a:pPr algn="ctr"/>
                      <a:r>
                        <a:rPr lang="en-US" sz="1200">
                          <a:solidFill>
                            <a:schemeClr val="tx1"/>
                          </a:solidFill>
                          <a:latin typeface="+mn-lt"/>
                          <a:cs typeface="Arial" panose="020B0604020202020204" pitchFamily="34" charset="0"/>
                        </a:rPr>
                        <a:t>(B) Format</a:t>
                      </a:r>
                    </a:p>
                  </a:txBody>
                  <a:tcPr/>
                </a:tc>
                <a:tc>
                  <a:txBody>
                    <a:bodyPr/>
                    <a:lstStyle/>
                    <a:p>
                      <a:pPr algn="l"/>
                      <a:r>
                        <a:rPr lang="en-US" sz="1200">
                          <a:solidFill>
                            <a:schemeClr val="tx1"/>
                          </a:solidFill>
                          <a:latin typeface="+mn-lt"/>
                          <a:cs typeface="Arial" panose="020B0604020202020204" pitchFamily="34" charset="0"/>
                        </a:rPr>
                        <a:t>(C) WC</a:t>
                      </a:r>
                    </a:p>
                  </a:txBody>
                  <a:tcPr/>
                </a:tc>
                <a:extLst>
                  <a:ext uri="{0D108BD9-81ED-4DB2-BD59-A6C34878D82A}">
                    <a16:rowId xmlns:a16="http://schemas.microsoft.com/office/drawing/2014/main" val="10000"/>
                  </a:ext>
                </a:extLst>
              </a:tr>
              <a:tr h="293370">
                <a:tc>
                  <a:txBody>
                    <a:bodyPr/>
                    <a:lstStyle/>
                    <a:p>
                      <a:r>
                        <a:rPr lang="en-US" sz="1200" b="1">
                          <a:solidFill>
                            <a:schemeClr val="tx1"/>
                          </a:solidFill>
                          <a:latin typeface="+mn-lt"/>
                          <a:cs typeface="Arial" panose="020B0604020202020204" pitchFamily="34" charset="0"/>
                        </a:rPr>
                        <a:t>Research Question 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a:solidFill>
                            <a:schemeClr val="tx1"/>
                          </a:solidFill>
                          <a:latin typeface="+mn-lt"/>
                          <a:cs typeface="Arial" panose="020B0604020202020204" pitchFamily="34" charset="0"/>
                        </a:rPr>
                        <a:t>Will fine-tuning Small Language Models used by agents result in higher code generation quality as measured by the maintainability index?</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a:solidFill>
                            <a:schemeClr val="tx1"/>
                          </a:solidFill>
                          <a:latin typeface="+mn-lt"/>
                          <a:cs typeface="Arial" panose="020B0604020202020204" pitchFamily="34" charset="0"/>
                        </a:rPr>
                        <a:t>23</a:t>
                      </a:r>
                    </a:p>
                  </a:txBody>
                  <a:tcPr/>
                </a:tc>
                <a:extLst>
                  <a:ext uri="{0D108BD9-81ED-4DB2-BD59-A6C34878D82A}">
                    <a16:rowId xmlns:a16="http://schemas.microsoft.com/office/drawing/2014/main" val="10001"/>
                  </a:ext>
                </a:extLst>
              </a:tr>
              <a:tr h="209550">
                <a:tc>
                  <a:txBody>
                    <a:bodyPr/>
                    <a:lstStyle/>
                    <a:p>
                      <a:r>
                        <a:rPr lang="en-US" sz="1200" b="1">
                          <a:solidFill>
                            <a:schemeClr val="tx1"/>
                          </a:solidFill>
                          <a:latin typeface="+mn-lt"/>
                          <a:cs typeface="Arial" panose="020B0604020202020204" pitchFamily="34" charset="0"/>
                        </a:rPr>
                        <a:t>Research Question 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a:solidFill>
                            <a:schemeClr val="tx1"/>
                          </a:solidFill>
                          <a:latin typeface="+mn-lt"/>
                          <a:cs typeface="Arial" panose="020B0604020202020204" pitchFamily="34" charset="0"/>
                        </a:rPr>
                        <a:t>Will changing Small Language Model parameters, such as temperature and top-p, ensure greater code quality based on lower cyclomatic complexity?</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i="1">
                          <a:solidFill>
                            <a:schemeClr val="tx1"/>
                          </a:solidFill>
                          <a:latin typeface="+mn-lt"/>
                          <a:cs typeface="Arial" panose="020B0604020202020204" pitchFamily="34" charset="0"/>
                        </a:rPr>
                        <a:t>18</a:t>
                      </a:r>
                    </a:p>
                  </a:txBody>
                  <a:tcPr/>
                </a:tc>
                <a:extLst>
                  <a:ext uri="{0D108BD9-81ED-4DB2-BD59-A6C34878D82A}">
                    <a16:rowId xmlns:a16="http://schemas.microsoft.com/office/drawing/2014/main" val="10002"/>
                  </a:ext>
                </a:extLst>
              </a:tr>
              <a:tr h="125730">
                <a:tc>
                  <a:txBody>
                    <a:bodyPr/>
                    <a:lstStyle/>
                    <a:p>
                      <a:r>
                        <a:rPr lang="en-US" sz="1200" b="1">
                          <a:solidFill>
                            <a:schemeClr val="tx1"/>
                          </a:solidFill>
                          <a:latin typeface="+mn-lt"/>
                          <a:cs typeface="Arial" panose="020B0604020202020204" pitchFamily="34" charset="0"/>
                        </a:rPr>
                        <a:t>Research Question 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a:solidFill>
                            <a:schemeClr val="tx1"/>
                          </a:solidFill>
                          <a:latin typeface="+mn-lt"/>
                          <a:cs typeface="Arial" panose="020B0604020202020204" pitchFamily="34" charset="0"/>
                        </a:rPr>
                        <a:t>Which agentic workflow, reflection or multi-agent collaboration, leads to a greater number of tests passed?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a:solidFill>
                            <a:schemeClr val="tx1"/>
                          </a:solidFill>
                          <a:latin typeface="+mn-lt"/>
                          <a:cs typeface="Arial" panose="020B0604020202020204" pitchFamily="34" charset="0"/>
                        </a:rPr>
                        <a:t>19</a:t>
                      </a:r>
                    </a:p>
                  </a:txBody>
                  <a:tcPr/>
                </a:tc>
                <a:extLst>
                  <a:ext uri="{0D108BD9-81ED-4DB2-BD59-A6C34878D82A}">
                    <a16:rowId xmlns:a16="http://schemas.microsoft.com/office/drawing/2014/main" val="10003"/>
                  </a:ext>
                </a:extLst>
              </a:tr>
            </a:tbl>
          </a:graphicData>
        </a:graphic>
      </p:graphicFrame>
      <p:sp>
        <p:nvSpPr>
          <p:cNvPr id="5" name="Title 2">
            <a:extLst>
              <a:ext uri="{FF2B5EF4-FFF2-40B4-BE49-F238E27FC236}">
                <a16:creationId xmlns:a16="http://schemas.microsoft.com/office/drawing/2014/main" id="{FC1D2AB2-2600-E247-AB3F-FCA58484E415}"/>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a:t>Research Questions</a:t>
            </a:r>
          </a:p>
        </p:txBody>
      </p:sp>
    </p:spTree>
    <p:extLst>
      <p:ext uri="{BB962C8B-B14F-4D97-AF65-F5344CB8AC3E}">
        <p14:creationId xmlns:p14="http://schemas.microsoft.com/office/powerpoint/2010/main" val="31572492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33430376"/>
              </p:ext>
            </p:extLst>
          </p:nvPr>
        </p:nvGraphicFramePr>
        <p:xfrm>
          <a:off x="121398" y="611642"/>
          <a:ext cx="8878824" cy="4297680"/>
        </p:xfrm>
        <a:graphic>
          <a:graphicData uri="http://schemas.openxmlformats.org/drawingml/2006/table">
            <a:tbl>
              <a:tblPr firstRow="1" bandRow="1">
                <a:tableStyleId>{5C22544A-7EE6-4342-B048-85BDC9FD1C3A}</a:tableStyleId>
              </a:tblPr>
              <a:tblGrid>
                <a:gridCol w="1858128">
                  <a:extLst>
                    <a:ext uri="{9D8B030D-6E8A-4147-A177-3AD203B41FA5}">
                      <a16:colId xmlns:a16="http://schemas.microsoft.com/office/drawing/2014/main" val="20000"/>
                    </a:ext>
                  </a:extLst>
                </a:gridCol>
                <a:gridCol w="6380703">
                  <a:extLst>
                    <a:ext uri="{9D8B030D-6E8A-4147-A177-3AD203B41FA5}">
                      <a16:colId xmlns:a16="http://schemas.microsoft.com/office/drawing/2014/main" val="20001"/>
                    </a:ext>
                  </a:extLst>
                </a:gridCol>
                <a:gridCol w="639993">
                  <a:extLst>
                    <a:ext uri="{9D8B030D-6E8A-4147-A177-3AD203B41FA5}">
                      <a16:colId xmlns:a16="http://schemas.microsoft.com/office/drawing/2014/main" val="2172403899"/>
                    </a:ext>
                  </a:extLst>
                </a:gridCol>
              </a:tblGrid>
              <a:tr h="125730">
                <a:tc>
                  <a:txBody>
                    <a:bodyPr/>
                    <a:lstStyle/>
                    <a:p>
                      <a:r>
                        <a:rPr lang="en-US" sz="1200" baseline="0">
                          <a:solidFill>
                            <a:schemeClr val="tx1"/>
                          </a:solidFill>
                          <a:latin typeface="+mn-lt"/>
                          <a:cs typeface="Arial" panose="020B0604020202020204" pitchFamily="34" charset="0"/>
                        </a:rPr>
                        <a:t>(A) Deliverable</a:t>
                      </a:r>
                      <a:endParaRPr lang="en-US" sz="1200">
                        <a:solidFill>
                          <a:schemeClr val="tx1"/>
                        </a:solidFill>
                        <a:latin typeface="+mn-lt"/>
                        <a:cs typeface="Arial" panose="020B0604020202020204" pitchFamily="34" charset="0"/>
                      </a:endParaRPr>
                    </a:p>
                  </a:txBody>
                  <a:tcPr/>
                </a:tc>
                <a:tc>
                  <a:txBody>
                    <a:bodyPr/>
                    <a:lstStyle/>
                    <a:p>
                      <a:pPr algn="ctr"/>
                      <a:r>
                        <a:rPr lang="en-US" sz="1200">
                          <a:solidFill>
                            <a:schemeClr val="tx1"/>
                          </a:solidFill>
                          <a:latin typeface="+mn-lt"/>
                          <a:cs typeface="Arial" panose="020B0604020202020204" pitchFamily="34" charset="0"/>
                        </a:rPr>
                        <a:t>(B) Format</a:t>
                      </a:r>
                    </a:p>
                  </a:txBody>
                  <a:tcPr/>
                </a:tc>
                <a:tc>
                  <a:txBody>
                    <a:bodyPr/>
                    <a:lstStyle/>
                    <a:p>
                      <a:pPr algn="l"/>
                      <a:r>
                        <a:rPr lang="en-US" sz="1200">
                          <a:solidFill>
                            <a:schemeClr val="tx1"/>
                          </a:solidFill>
                          <a:latin typeface="+mn-lt"/>
                          <a:cs typeface="Arial" panose="020B0604020202020204" pitchFamily="34" charset="0"/>
                        </a:rPr>
                        <a:t>(C) WC</a:t>
                      </a:r>
                    </a:p>
                  </a:txBody>
                  <a:tcPr/>
                </a:tc>
                <a:extLst>
                  <a:ext uri="{0D108BD9-81ED-4DB2-BD59-A6C34878D82A}">
                    <a16:rowId xmlns:a16="http://schemas.microsoft.com/office/drawing/2014/main" val="10000"/>
                  </a:ext>
                </a:extLst>
              </a:tr>
              <a:tr h="293370">
                <a:tc>
                  <a:txBody>
                    <a:bodyPr/>
                    <a:lstStyle/>
                    <a:p>
                      <a:r>
                        <a:rPr lang="en-US" sz="1200" b="1">
                          <a:solidFill>
                            <a:schemeClr val="tx1"/>
                          </a:solidFill>
                          <a:latin typeface="+mn-lt"/>
                          <a:cs typeface="Arial" panose="020B0604020202020204" pitchFamily="34" charset="0"/>
                        </a:rPr>
                        <a:t>Hypothesis 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Arial" panose="020B0604020202020204" pitchFamily="34" charset="0"/>
                        </a:rPr>
                        <a:t>Fine-tuning </a:t>
                      </a:r>
                      <a:r>
                        <a:rPr lang="en-US" sz="1200">
                          <a:solidFill>
                            <a:schemeClr val="tx1"/>
                          </a:solidFill>
                          <a:latin typeface="+mn-lt"/>
                          <a:cs typeface="Arial" panose="020B0604020202020204" pitchFamily="34" charset="0"/>
                        </a:rPr>
                        <a:t>Small Language Model</a:t>
                      </a:r>
                      <a:r>
                        <a:rPr lang="en-US" sz="1200" kern="1200">
                          <a:solidFill>
                            <a:schemeClr val="tx1"/>
                          </a:solidFill>
                          <a:effectLst/>
                          <a:latin typeface="+mn-lt"/>
                          <a:ea typeface="+mn-ea"/>
                          <a:cs typeface="Arial" panose="020B0604020202020204" pitchFamily="34" charset="0"/>
                        </a:rPr>
                        <a:t> on domain-specific data will noticeably increase the </a:t>
                      </a:r>
                      <a:r>
                        <a:rPr lang="en-US" sz="1200">
                          <a:solidFill>
                            <a:schemeClr val="tx1"/>
                          </a:solidFill>
                          <a:latin typeface="+mn-lt"/>
                          <a:cs typeface="Arial" panose="020B0604020202020204" pitchFamily="34" charset="0"/>
                        </a:rPr>
                        <a:t>maintainability index</a:t>
                      </a:r>
                      <a:r>
                        <a:rPr lang="en-US" sz="1200" kern="1200">
                          <a:solidFill>
                            <a:schemeClr val="tx1"/>
                          </a:solidFill>
                          <a:effectLst/>
                          <a:latin typeface="+mn-lt"/>
                          <a:ea typeface="+mn-ea"/>
                          <a:cs typeface="Arial" panose="020B0604020202020204" pitchFamily="34" charset="0"/>
                        </a:rPr>
                        <a:t> compared to using an LLM without fine-tuning.</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a:solidFill>
                            <a:schemeClr val="tx1"/>
                          </a:solidFill>
                          <a:latin typeface="+mn-lt"/>
                          <a:cs typeface="Arial" panose="020B0604020202020204" pitchFamily="34" charset="0"/>
                        </a:rPr>
                        <a:t>20</a:t>
                      </a:r>
                    </a:p>
                  </a:txBody>
                  <a:tcPr/>
                </a:tc>
                <a:extLst>
                  <a:ext uri="{0D108BD9-81ED-4DB2-BD59-A6C34878D82A}">
                    <a16:rowId xmlns:a16="http://schemas.microsoft.com/office/drawing/2014/main" val="10001"/>
                  </a:ext>
                </a:extLst>
              </a:tr>
              <a:tr h="209550">
                <a:tc>
                  <a:txBody>
                    <a:bodyPr/>
                    <a:lstStyle/>
                    <a:p>
                      <a:r>
                        <a:rPr lang="en-US" sz="1200" b="1">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Arial" panose="020B0604020202020204" pitchFamily="34" charset="0"/>
                        </a:rPr>
                        <a:t>Fine-tuning of LLM</a:t>
                      </a:r>
                      <a:endParaRPr lang="en-US" sz="120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a:solidFill>
                            <a:schemeClr val="tx1"/>
                          </a:solidFill>
                          <a:latin typeface="+mn-lt"/>
                          <a:cs typeface="Arial" panose="020B0604020202020204" pitchFamily="34" charset="0"/>
                        </a:rPr>
                        <a:t>NA</a:t>
                      </a:r>
                    </a:p>
                  </a:txBody>
                  <a:tcPr/>
                </a:tc>
                <a:extLst>
                  <a:ext uri="{0D108BD9-81ED-4DB2-BD59-A6C34878D82A}">
                    <a16:rowId xmlns:a16="http://schemas.microsoft.com/office/drawing/2014/main" val="10002"/>
                  </a:ext>
                </a:extLst>
              </a:tr>
              <a:tr h="125730">
                <a:tc>
                  <a:txBody>
                    <a:bodyPr/>
                    <a:lstStyle/>
                    <a:p>
                      <a:r>
                        <a:rPr lang="en-US" sz="1200" b="1" baseline="0">
                          <a:solidFill>
                            <a:schemeClr val="tx1"/>
                          </a:solidFill>
                          <a:latin typeface="+mn-lt"/>
                          <a:cs typeface="Arial" panose="020B0604020202020204" pitchFamily="34" charset="0"/>
                        </a:rPr>
                        <a:t>Dependent Variable</a:t>
                      </a:r>
                      <a:endParaRPr lang="en-US" sz="1200" b="1">
                        <a:solidFill>
                          <a:schemeClr val="tx1"/>
                        </a:solidFill>
                        <a:latin typeface="+mn-lt"/>
                        <a:cs typeface="Arial" panose="020B0604020202020204" pitchFamily="34" charset="0"/>
                      </a:endParaRPr>
                    </a:p>
                  </a:txBody>
                  <a:tcPr/>
                </a:tc>
                <a:tc>
                  <a:txBody>
                    <a:bodyPr/>
                    <a:lstStyle/>
                    <a:p>
                      <a:r>
                        <a:rPr lang="en-US" sz="1200">
                          <a:solidFill>
                            <a:schemeClr val="tx1"/>
                          </a:solidFill>
                          <a:latin typeface="+mn-lt"/>
                          <a:cs typeface="Arial" panose="020B0604020202020204" pitchFamily="34" charset="0"/>
                        </a:rPr>
                        <a:t>Maintainability index</a:t>
                      </a:r>
                    </a:p>
                  </a:txBody>
                  <a:tcPr/>
                </a:tc>
                <a:tc>
                  <a:txBody>
                    <a:bodyPr/>
                    <a:lstStyle/>
                    <a:p>
                      <a:r>
                        <a:rPr lang="en-US" sz="1200" b="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10003"/>
                  </a:ext>
                </a:extLst>
              </a:tr>
              <a:tr h="125730">
                <a:tc>
                  <a:txBody>
                    <a:bodyPr/>
                    <a:lstStyle/>
                    <a:p>
                      <a:r>
                        <a:rPr lang="en-US" sz="1200" b="1">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a:solidFill>
                            <a:schemeClr val="tx1"/>
                          </a:solidFill>
                          <a:effectLst/>
                          <a:latin typeface="+mn-lt"/>
                          <a:ea typeface="+mn-ea"/>
                          <a:cs typeface="Arial" panose="020B0604020202020204" pitchFamily="34" charset="0"/>
                        </a:rPr>
                        <a:t>Set up  e</a:t>
                      </a:r>
                      <a:r>
                        <a:rPr lang="en-US" sz="1200" kern="1200">
                          <a:solidFill>
                            <a:schemeClr val="tx1"/>
                          </a:solidFill>
                          <a:effectLst/>
                          <a:latin typeface="+mn-lt"/>
                          <a:ea typeface="+mn-ea"/>
                          <a:cs typeface="Arial" panose="020B0604020202020204" pitchFamily="34" charset="0"/>
                        </a:rPr>
                        <a:t>xperiments with the two LLMs and compare the </a:t>
                      </a:r>
                      <a:r>
                        <a:rPr lang="en-US" sz="1200">
                          <a:solidFill>
                            <a:schemeClr val="tx1"/>
                          </a:solidFill>
                          <a:latin typeface="+mn-lt"/>
                          <a:cs typeface="Arial" panose="020B0604020202020204" pitchFamily="34" charset="0"/>
                        </a:rPr>
                        <a:t>maintainability indices</a:t>
                      </a:r>
                      <a:r>
                        <a:rPr lang="en-US" sz="1200" kern="1200">
                          <a:solidFill>
                            <a:schemeClr val="tx1"/>
                          </a:solidFill>
                          <a:effectLst/>
                          <a:latin typeface="+mn-lt"/>
                          <a:ea typeface="+mn-ea"/>
                          <a:cs typeface="Arial" panose="020B0604020202020204" pitchFamily="34" charset="0"/>
                        </a:rPr>
                        <a:t>.</a:t>
                      </a:r>
                      <a:endParaRPr lang="en-US" sz="120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a:solidFill>
                            <a:schemeClr val="tx1"/>
                          </a:solidFill>
                          <a:latin typeface="+mn-lt"/>
                          <a:cs typeface="Arial" panose="020B0604020202020204" pitchFamily="34" charset="0"/>
                        </a:rPr>
                        <a:t>12</a:t>
                      </a:r>
                    </a:p>
                  </a:txBody>
                  <a:tcPr/>
                </a:tc>
                <a:extLst>
                  <a:ext uri="{0D108BD9-81ED-4DB2-BD59-A6C34878D82A}">
                    <a16:rowId xmlns:a16="http://schemas.microsoft.com/office/drawing/2014/main" val="10007"/>
                  </a:ext>
                </a:extLst>
              </a:tr>
              <a:tr h="0">
                <a:tc>
                  <a:txBody>
                    <a:bodyPr/>
                    <a:lstStyle/>
                    <a:p>
                      <a:r>
                        <a:rPr lang="en-US" sz="1200" b="1">
                          <a:solidFill>
                            <a:schemeClr val="tx1"/>
                          </a:solidFill>
                          <a:latin typeface="+mn-lt"/>
                          <a:cs typeface="Arial" panose="020B0604020202020204" pitchFamily="34" charset="0"/>
                        </a:rPr>
                        <a:t>Hypothesis 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Arial" panose="020B0604020202020204" pitchFamily="34" charset="0"/>
                        </a:rPr>
                        <a:t>Adjusting </a:t>
                      </a:r>
                      <a:r>
                        <a:rPr lang="en-US" sz="1200">
                          <a:solidFill>
                            <a:schemeClr val="tx1"/>
                          </a:solidFill>
                          <a:latin typeface="+mn-lt"/>
                          <a:cs typeface="Arial" panose="020B0604020202020204" pitchFamily="34" charset="0"/>
                        </a:rPr>
                        <a:t>Small Language Model</a:t>
                      </a:r>
                      <a:r>
                        <a:rPr lang="en-US" sz="1200" kern="1200">
                          <a:solidFill>
                            <a:schemeClr val="tx1"/>
                          </a:solidFill>
                          <a:effectLst/>
                          <a:latin typeface="+mn-lt"/>
                          <a:ea typeface="+mn-ea"/>
                          <a:cs typeface="Arial" panose="020B0604020202020204" pitchFamily="34" charset="0"/>
                        </a:rPr>
                        <a:t> parameters, such as temperature and top-p, will noticeably improve the </a:t>
                      </a:r>
                      <a:r>
                        <a:rPr lang="en-US" sz="1200">
                          <a:solidFill>
                            <a:schemeClr val="tx1"/>
                          </a:solidFill>
                          <a:latin typeface="+mn-lt"/>
                          <a:cs typeface="Arial" panose="020B0604020202020204" pitchFamily="34" charset="0"/>
                        </a:rPr>
                        <a:t>cyclomatic complexity </a:t>
                      </a:r>
                      <a:r>
                        <a:rPr lang="en-US" sz="1200" kern="1200">
                          <a:solidFill>
                            <a:schemeClr val="tx1"/>
                          </a:solidFill>
                          <a:effectLst/>
                          <a:latin typeface="+mn-lt"/>
                          <a:ea typeface="+mn-ea"/>
                          <a:cs typeface="Arial" panose="020B0604020202020204" pitchFamily="34" charset="0"/>
                        </a:rPr>
                        <a:t>of auto-generated code.</a:t>
                      </a:r>
                      <a:endParaRPr lang="en-US" sz="120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a:solidFill>
                            <a:schemeClr val="tx1"/>
                          </a:solidFill>
                          <a:latin typeface="+mn-lt"/>
                          <a:cs typeface="Arial" panose="020B0604020202020204" pitchFamily="34" charset="0"/>
                        </a:rPr>
                        <a:t>18</a:t>
                      </a:r>
                    </a:p>
                  </a:txBody>
                  <a:tcPr/>
                </a:tc>
                <a:extLst>
                  <a:ext uri="{0D108BD9-81ED-4DB2-BD59-A6C34878D82A}">
                    <a16:rowId xmlns:a16="http://schemas.microsoft.com/office/drawing/2014/main" val="1096071760"/>
                  </a:ext>
                </a:extLst>
              </a:tr>
              <a:tr h="209550">
                <a:tc>
                  <a:txBody>
                    <a:bodyPr/>
                    <a:lstStyle/>
                    <a:p>
                      <a:r>
                        <a:rPr lang="en-US" sz="1200" b="1">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a:solidFill>
                            <a:schemeClr val="tx1"/>
                          </a:solidFill>
                          <a:latin typeface="+mn-lt"/>
                          <a:cs typeface="Arial" panose="020B0604020202020204" pitchFamily="34" charset="0"/>
                        </a:rPr>
                        <a:t>Temperature, top-p</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a:solidFill>
                            <a:schemeClr val="tx1"/>
                          </a:solidFill>
                          <a:latin typeface="+mn-lt"/>
                          <a:cs typeface="Arial" panose="020B0604020202020204" pitchFamily="34" charset="0"/>
                        </a:rPr>
                        <a:t>NA</a:t>
                      </a:r>
                    </a:p>
                  </a:txBody>
                  <a:tcPr/>
                </a:tc>
                <a:extLst>
                  <a:ext uri="{0D108BD9-81ED-4DB2-BD59-A6C34878D82A}">
                    <a16:rowId xmlns:a16="http://schemas.microsoft.com/office/drawing/2014/main" val="1343236813"/>
                  </a:ext>
                </a:extLst>
              </a:tr>
              <a:tr h="209550">
                <a:tc>
                  <a:txBody>
                    <a:bodyPr/>
                    <a:lstStyle/>
                    <a:p>
                      <a:r>
                        <a:rPr lang="en-US" sz="1200" b="1" baseline="0">
                          <a:solidFill>
                            <a:schemeClr val="tx1"/>
                          </a:solidFill>
                          <a:latin typeface="+mn-lt"/>
                          <a:cs typeface="Arial" panose="020B0604020202020204" pitchFamily="34" charset="0"/>
                        </a:rPr>
                        <a:t>Dependent Variable</a:t>
                      </a:r>
                      <a:endParaRPr lang="en-US" sz="1200" b="1">
                        <a:solidFill>
                          <a:schemeClr val="tx1"/>
                        </a:solidFill>
                        <a:latin typeface="+mn-lt"/>
                        <a:cs typeface="Arial" panose="020B0604020202020204" pitchFamily="34" charset="0"/>
                      </a:endParaRPr>
                    </a:p>
                  </a:txBody>
                  <a:tcPr/>
                </a:tc>
                <a:tc>
                  <a:txBody>
                    <a:bodyPr/>
                    <a:lstStyle/>
                    <a:p>
                      <a:r>
                        <a:rPr lang="en-US" sz="1200">
                          <a:solidFill>
                            <a:schemeClr val="tx1"/>
                          </a:solidFill>
                          <a:latin typeface="+mn-lt"/>
                          <a:cs typeface="Arial" panose="020B0604020202020204" pitchFamily="34" charset="0"/>
                        </a:rPr>
                        <a:t>Cyclomatic complexity</a:t>
                      </a:r>
                    </a:p>
                  </a:txBody>
                  <a:tcPr/>
                </a:tc>
                <a:tc>
                  <a:txBody>
                    <a:bodyPr/>
                    <a:lstStyle/>
                    <a:p>
                      <a:r>
                        <a:rPr lang="en-US" sz="1200" b="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3560585428"/>
                  </a:ext>
                </a:extLst>
              </a:tr>
              <a:tr h="209550">
                <a:tc>
                  <a:txBody>
                    <a:bodyPr/>
                    <a:lstStyle/>
                    <a:p>
                      <a:r>
                        <a:rPr lang="en-US" sz="1200" b="1">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Arial" panose="020B0604020202020204" pitchFamily="34" charset="0"/>
                        </a:rPr>
                        <a:t>Set up experiments when LLM parameters are adjusted and not adjusted and compare the </a:t>
                      </a:r>
                      <a:r>
                        <a:rPr lang="en-US" sz="1200">
                          <a:solidFill>
                            <a:schemeClr val="tx1"/>
                          </a:solidFill>
                          <a:latin typeface="+mn-lt"/>
                          <a:cs typeface="Arial" panose="020B0604020202020204" pitchFamily="34" charset="0"/>
                        </a:rPr>
                        <a:t>cyclomatic complexity.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a:solidFill>
                            <a:schemeClr val="tx1"/>
                          </a:solidFill>
                          <a:latin typeface="+mn-lt"/>
                          <a:cs typeface="Arial" panose="020B0604020202020204" pitchFamily="34" charset="0"/>
                        </a:rPr>
                        <a:t>16</a:t>
                      </a:r>
                    </a:p>
                  </a:txBody>
                  <a:tcPr/>
                </a:tc>
                <a:extLst>
                  <a:ext uri="{0D108BD9-81ED-4DB2-BD59-A6C34878D82A}">
                    <a16:rowId xmlns:a16="http://schemas.microsoft.com/office/drawing/2014/main" val="3028355428"/>
                  </a:ext>
                </a:extLst>
              </a:tr>
              <a:tr h="209550">
                <a:tc>
                  <a:txBody>
                    <a:bodyPr/>
                    <a:lstStyle/>
                    <a:p>
                      <a:r>
                        <a:rPr lang="en-US" sz="1200" b="1">
                          <a:solidFill>
                            <a:schemeClr val="tx1"/>
                          </a:solidFill>
                          <a:latin typeface="+mn-lt"/>
                          <a:cs typeface="Arial" panose="020B0604020202020204" pitchFamily="34" charset="0"/>
                        </a:rPr>
                        <a:t>Hypothesis 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a:solidFill>
                            <a:schemeClr val="tx1"/>
                          </a:solidFill>
                          <a:latin typeface="+mn-lt"/>
                          <a:cs typeface="Arial" panose="020B0604020202020204" pitchFamily="34" charset="0"/>
                        </a:rPr>
                        <a:t>Multi-agent collaboration will lead to a noticeably greater number of tests passed compared to the reflection agentic workflow</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a:solidFill>
                            <a:schemeClr val="tx1"/>
                          </a:solidFill>
                          <a:latin typeface="+mn-lt"/>
                          <a:cs typeface="Arial" panose="020B0604020202020204" pitchFamily="34" charset="0"/>
                        </a:rPr>
                        <a:t>18</a:t>
                      </a:r>
                    </a:p>
                  </a:txBody>
                  <a:tcPr/>
                </a:tc>
                <a:extLst>
                  <a:ext uri="{0D108BD9-81ED-4DB2-BD59-A6C34878D82A}">
                    <a16:rowId xmlns:a16="http://schemas.microsoft.com/office/drawing/2014/main" val="2663295773"/>
                  </a:ext>
                </a:extLst>
              </a:tr>
              <a:tr h="209550">
                <a:tc>
                  <a:txBody>
                    <a:bodyPr/>
                    <a:lstStyle/>
                    <a:p>
                      <a:r>
                        <a:rPr lang="en-US" sz="1200" b="1">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a:solidFill>
                            <a:schemeClr val="tx1"/>
                          </a:solidFill>
                          <a:latin typeface="+mn-lt"/>
                          <a:cs typeface="Arial" panose="020B0604020202020204" pitchFamily="34" charset="0"/>
                        </a:rPr>
                        <a:t>Reflection, multi-agent collaboration agentic workflows</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a:solidFill>
                            <a:schemeClr val="tx1"/>
                          </a:solidFill>
                          <a:latin typeface="+mn-lt"/>
                          <a:cs typeface="Arial" panose="020B0604020202020204" pitchFamily="34" charset="0"/>
                        </a:rPr>
                        <a:t>NA</a:t>
                      </a:r>
                    </a:p>
                  </a:txBody>
                  <a:tcPr/>
                </a:tc>
                <a:extLst>
                  <a:ext uri="{0D108BD9-81ED-4DB2-BD59-A6C34878D82A}">
                    <a16:rowId xmlns:a16="http://schemas.microsoft.com/office/drawing/2014/main" val="3065693737"/>
                  </a:ext>
                </a:extLst>
              </a:tr>
              <a:tr h="209550">
                <a:tc>
                  <a:txBody>
                    <a:bodyPr/>
                    <a:lstStyle/>
                    <a:p>
                      <a:r>
                        <a:rPr lang="en-US" sz="1200" b="1" baseline="0">
                          <a:solidFill>
                            <a:schemeClr val="tx1"/>
                          </a:solidFill>
                          <a:latin typeface="+mn-lt"/>
                          <a:cs typeface="Arial" panose="020B0604020202020204" pitchFamily="34" charset="0"/>
                        </a:rPr>
                        <a:t>Dependent Variable</a:t>
                      </a:r>
                      <a:endParaRPr lang="en-US" sz="1200" b="1">
                        <a:solidFill>
                          <a:schemeClr val="tx1"/>
                        </a:solidFill>
                        <a:latin typeface="+mn-lt"/>
                        <a:cs typeface="Arial" panose="020B0604020202020204" pitchFamily="34" charset="0"/>
                      </a:endParaRPr>
                    </a:p>
                  </a:txBody>
                  <a:tcPr/>
                </a:tc>
                <a:tc>
                  <a:txBody>
                    <a:bodyPr/>
                    <a:lstStyle/>
                    <a:p>
                      <a:r>
                        <a:rPr lang="en-US" sz="1200">
                          <a:solidFill>
                            <a:schemeClr val="tx1"/>
                          </a:solidFill>
                          <a:latin typeface="+mn-lt"/>
                          <a:cs typeface="Arial" panose="020B0604020202020204" pitchFamily="34" charset="0"/>
                        </a:rPr>
                        <a:t>Number of tests passed </a:t>
                      </a:r>
                    </a:p>
                  </a:txBody>
                  <a:tcPr/>
                </a:tc>
                <a:tc>
                  <a:txBody>
                    <a:bodyPr/>
                    <a:lstStyle/>
                    <a:p>
                      <a:r>
                        <a:rPr lang="en-US" sz="1200" b="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3331144063"/>
                  </a:ext>
                </a:extLst>
              </a:tr>
              <a:tr h="209550">
                <a:tc>
                  <a:txBody>
                    <a:bodyPr/>
                    <a:lstStyle/>
                    <a:p>
                      <a:r>
                        <a:rPr lang="en-US" sz="1200" b="1">
                          <a:solidFill>
                            <a:schemeClr val="tx1"/>
                          </a:solidFill>
                          <a:latin typeface="+mn-lt"/>
                          <a:cs typeface="Arial" panose="020B0604020202020204" pitchFamily="34" charset="0"/>
                        </a:rPr>
                        <a:t>Testable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Arial" panose="020B0604020202020204" pitchFamily="34" charset="0"/>
                        </a:rPr>
                        <a:t>Set up experiments with two agentic workflows and compare the number of tests passed.</a:t>
                      </a:r>
                      <a:endParaRPr lang="en-US" sz="120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a:solidFill>
                            <a:schemeClr val="tx1"/>
                          </a:solidFill>
                          <a:latin typeface="+mn-lt"/>
                          <a:cs typeface="Arial" panose="020B0604020202020204" pitchFamily="34" charset="0"/>
                        </a:rPr>
                        <a:t>14</a:t>
                      </a:r>
                    </a:p>
                  </a:txBody>
                  <a:tcPr/>
                </a:tc>
                <a:extLst>
                  <a:ext uri="{0D108BD9-81ED-4DB2-BD59-A6C34878D82A}">
                    <a16:rowId xmlns:a16="http://schemas.microsoft.com/office/drawing/2014/main" val="773435680"/>
                  </a:ext>
                </a:extLst>
              </a:tr>
            </a:tbl>
          </a:graphicData>
        </a:graphic>
      </p:graphicFrame>
      <p:sp>
        <p:nvSpPr>
          <p:cNvPr id="5" name="Title 2">
            <a:extLst>
              <a:ext uri="{FF2B5EF4-FFF2-40B4-BE49-F238E27FC236}">
                <a16:creationId xmlns:a16="http://schemas.microsoft.com/office/drawing/2014/main" id="{93CFF7CA-B4E9-9747-8737-F9518DA2EFAA}"/>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a:t>Research Hypotheses</a:t>
            </a:r>
          </a:p>
        </p:txBody>
      </p:sp>
    </p:spTree>
    <p:extLst>
      <p:ext uri="{BB962C8B-B14F-4D97-AF65-F5344CB8AC3E}">
        <p14:creationId xmlns:p14="http://schemas.microsoft.com/office/powerpoint/2010/main" val="38199551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C6CBA31D-39F3-453D-4F3B-33CA19DBA5DB}"/>
              </a:ext>
            </a:extLst>
          </p:cNvPr>
          <p:cNvSpPr>
            <a:spLocks noGrp="1"/>
          </p:cNvSpPr>
          <p:nvPr>
            <p:ph type="title"/>
          </p:nvPr>
        </p:nvSpPr>
        <p:spPr>
          <a:xfrm>
            <a:off x="400050" y="65321"/>
            <a:ext cx="8606790" cy="645437"/>
          </a:xfrm>
        </p:spPr>
        <p:txBody>
          <a:bodyPr/>
          <a:lstStyle/>
          <a:p>
            <a:r>
              <a:rPr lang="en-US" sz="3600">
                <a:solidFill>
                  <a:srgbClr val="0070C0"/>
                </a:solidFill>
              </a:rPr>
              <a:t>Code Generation Metrics</a:t>
            </a:r>
          </a:p>
        </p:txBody>
      </p:sp>
      <p:sp>
        <p:nvSpPr>
          <p:cNvPr id="2" name="TextBox 1">
            <a:extLst>
              <a:ext uri="{FF2B5EF4-FFF2-40B4-BE49-F238E27FC236}">
                <a16:creationId xmlns:a16="http://schemas.microsoft.com/office/drawing/2014/main" id="{95DA09FB-19CA-55FF-BCC0-FBBCB996CC55}"/>
              </a:ext>
            </a:extLst>
          </p:cNvPr>
          <p:cNvSpPr txBox="1"/>
          <p:nvPr/>
        </p:nvSpPr>
        <p:spPr>
          <a:xfrm>
            <a:off x="291895" y="825910"/>
            <a:ext cx="8439149" cy="4508927"/>
          </a:xfrm>
          <a:prstGeom prst="rect">
            <a:avLst/>
          </a:prstGeom>
          <a:noFill/>
        </p:spPr>
        <p:txBody>
          <a:bodyPr wrap="square" rtlCol="0">
            <a:spAutoFit/>
          </a:bodyPr>
          <a:lstStyle/>
          <a:p>
            <a:pPr>
              <a:spcAft>
                <a:spcPts val="700"/>
              </a:spcAft>
            </a:pPr>
            <a:r>
              <a:rPr lang="en-US" sz="1400"/>
              <a:t>When measuring the quality of automatically generated code, a </a:t>
            </a:r>
            <a:r>
              <a:rPr lang="en-US" sz="1400" b="1" u="sng"/>
              <a:t>combination of several metrics </a:t>
            </a:r>
            <a:r>
              <a:rPr lang="en-US" sz="1400"/>
              <a:t>designed to measure different aspects of code may provide a more comprehensive approach to evaluating the quality of automatically generated code.</a:t>
            </a:r>
          </a:p>
          <a:p>
            <a:pPr marL="342900" indent="-342900">
              <a:spcAft>
                <a:spcPts val="700"/>
              </a:spcAft>
              <a:buFont typeface="+mj-lt"/>
              <a:buAutoNum type="arabicPeriod"/>
            </a:pPr>
            <a:r>
              <a:rPr lang="en-US" sz="1400" b="1"/>
              <a:t>Functional Correctness</a:t>
            </a:r>
            <a:r>
              <a:rPr lang="en-US" sz="1400"/>
              <a:t>: comprehensive test cases to verify the code produces the correct outputs. Good code should pass all relevant tests.</a:t>
            </a:r>
          </a:p>
          <a:p>
            <a:pPr marL="342900" indent="-342900">
              <a:spcAft>
                <a:spcPts val="700"/>
              </a:spcAft>
              <a:buFont typeface="+mj-lt"/>
              <a:buAutoNum type="arabicPeriod"/>
            </a:pPr>
            <a:r>
              <a:rPr lang="en-US" sz="1400" b="1"/>
              <a:t>Code Coverage</a:t>
            </a:r>
            <a:r>
              <a:rPr lang="en-US" sz="1400"/>
              <a:t>: measures the percentage of code executed during testing. Achieving high coverage ensures most parts of the code are tested.</a:t>
            </a:r>
          </a:p>
          <a:p>
            <a:pPr marL="342900" indent="-342900">
              <a:spcAft>
                <a:spcPts val="700"/>
              </a:spcAft>
              <a:buFont typeface="+mj-lt"/>
              <a:buAutoNum type="arabicPeriod"/>
            </a:pPr>
            <a:r>
              <a:rPr lang="en-US" sz="1400" b="1"/>
              <a:t>Cyclomatic Complexity </a:t>
            </a:r>
            <a:r>
              <a:rPr lang="en-US" sz="1400"/>
              <a:t>(code reliability and maintainability using radon): evaluates the complexity of functions or methods by counting the number of linearly independent paths. Lower complexity indicates simpler, more maintainable code.</a:t>
            </a:r>
          </a:p>
          <a:p>
            <a:pPr marL="342900" indent="-342900">
              <a:spcAft>
                <a:spcPts val="700"/>
              </a:spcAft>
              <a:buFont typeface="+mj-lt"/>
              <a:buAutoNum type="arabicPeriod"/>
            </a:pPr>
            <a:r>
              <a:rPr lang="en-US" sz="1400" b="1"/>
              <a:t>Code Adherence to Best Practices</a:t>
            </a:r>
            <a:r>
              <a:rPr lang="en-US" sz="1400"/>
              <a:t>, for example PEP 8 Compliance for Python (e.g., using pylint, pycodestyle, flake8): checks if the generated code follows Python's style guide (PEP 8), which emphasizes readability and consistency.</a:t>
            </a:r>
          </a:p>
          <a:p>
            <a:pPr marL="342900" indent="-342900">
              <a:spcAft>
                <a:spcPts val="700"/>
              </a:spcAft>
              <a:buFont typeface="+mj-lt"/>
              <a:buAutoNum type="arabicPeriod"/>
            </a:pPr>
            <a:r>
              <a:rPr lang="en-US" sz="1400" b="1"/>
              <a:t>Code Comments and Docstrings </a:t>
            </a:r>
            <a:r>
              <a:rPr lang="en-US" sz="1400"/>
              <a:t>(e.g., pydocstyle): analyzes the presence and quality of docstrings and inline comments, ensuring the code is well-documented and easy to understand.</a:t>
            </a:r>
          </a:p>
          <a:p>
            <a:pPr marL="342900" indent="-342900">
              <a:spcAft>
                <a:spcPts val="700"/>
              </a:spcAft>
              <a:buFont typeface="+mj-lt"/>
              <a:buAutoNum type="arabicPeriod"/>
            </a:pPr>
            <a:r>
              <a:rPr lang="en-US" sz="1400" b="1"/>
              <a:t>Execution Time and Memory Usage </a:t>
            </a:r>
            <a:r>
              <a:rPr lang="en-US" sz="1400"/>
              <a:t>(e.g., timeit, memory_profiler): benchmarks Python code to evaluate its runtime performance and memory consumption. Optimized code should have minimal time and memory overhead.</a:t>
            </a:r>
          </a:p>
        </p:txBody>
      </p:sp>
    </p:spTree>
    <p:extLst>
      <p:ext uri="{BB962C8B-B14F-4D97-AF65-F5344CB8AC3E}">
        <p14:creationId xmlns:p14="http://schemas.microsoft.com/office/powerpoint/2010/main" val="23087866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C6CBA31D-39F3-453D-4F3B-33CA19DBA5DB}"/>
              </a:ext>
            </a:extLst>
          </p:cNvPr>
          <p:cNvSpPr>
            <a:spLocks noGrp="1"/>
          </p:cNvSpPr>
          <p:nvPr>
            <p:ph type="title"/>
          </p:nvPr>
        </p:nvSpPr>
        <p:spPr>
          <a:xfrm>
            <a:off x="400050" y="65321"/>
            <a:ext cx="8606790" cy="645437"/>
          </a:xfrm>
        </p:spPr>
        <p:txBody>
          <a:bodyPr/>
          <a:lstStyle/>
          <a:p>
            <a:r>
              <a:rPr lang="en-US" sz="3600">
                <a:solidFill>
                  <a:srgbClr val="0070C0"/>
                </a:solidFill>
              </a:rPr>
              <a:t>Code Generation Metrics (2)</a:t>
            </a:r>
          </a:p>
        </p:txBody>
      </p:sp>
      <p:sp>
        <p:nvSpPr>
          <p:cNvPr id="2" name="TextBox 1">
            <a:extLst>
              <a:ext uri="{FF2B5EF4-FFF2-40B4-BE49-F238E27FC236}">
                <a16:creationId xmlns:a16="http://schemas.microsoft.com/office/drawing/2014/main" id="{95DA09FB-19CA-55FF-BCC0-FBBCB996CC55}"/>
              </a:ext>
            </a:extLst>
          </p:cNvPr>
          <p:cNvSpPr txBox="1"/>
          <p:nvPr/>
        </p:nvSpPr>
        <p:spPr>
          <a:xfrm>
            <a:off x="237467" y="1000082"/>
            <a:ext cx="8439149" cy="3126497"/>
          </a:xfrm>
          <a:prstGeom prst="rect">
            <a:avLst/>
          </a:prstGeom>
          <a:noFill/>
        </p:spPr>
        <p:txBody>
          <a:bodyPr wrap="square" rtlCol="0">
            <a:spAutoFit/>
          </a:bodyPr>
          <a:lstStyle/>
          <a:p>
            <a:pPr marL="342900" indent="-342900" algn="just">
              <a:spcAft>
                <a:spcPts val="700"/>
              </a:spcAft>
              <a:buFont typeface="+mj-lt"/>
              <a:buAutoNum type="arabicPeriod" startAt="7"/>
            </a:pPr>
            <a:r>
              <a:rPr lang="en-US" sz="1400" b="1"/>
              <a:t>Semantic Match</a:t>
            </a:r>
            <a:r>
              <a:rPr lang="en-US" sz="1400"/>
              <a:t>: scores like BLEU, ROUGE, METEOR measure how closely the generated Python code matches human-written reference implementations for the same functionality.</a:t>
            </a:r>
          </a:p>
          <a:p>
            <a:pPr marL="342900" indent="-342900" algn="just">
              <a:spcAft>
                <a:spcPts val="700"/>
              </a:spcAft>
              <a:buFont typeface="+mj-lt"/>
              <a:buAutoNum type="arabicPeriod" startAt="7"/>
            </a:pPr>
            <a:r>
              <a:rPr lang="en-US" sz="1400" b="1"/>
              <a:t>Static Analysis Tools </a:t>
            </a:r>
            <a:r>
              <a:rPr lang="en-US" sz="1400"/>
              <a:t>(e.g., bandit): tools like bandit can check for security vulnerabilities, potential bugs, and code smells in Python code.</a:t>
            </a:r>
          </a:p>
          <a:p>
            <a:pPr marL="342900" indent="-342900" algn="just">
              <a:spcAft>
                <a:spcPts val="700"/>
              </a:spcAft>
              <a:buFont typeface="+mj-lt"/>
              <a:buAutoNum type="arabicPeriod" startAt="7"/>
            </a:pPr>
            <a:r>
              <a:rPr lang="en-US" sz="1400" b="1"/>
              <a:t>Maintainability Index </a:t>
            </a:r>
            <a:r>
              <a:rPr lang="en-US" sz="1400"/>
              <a:t>(e.g., using radon): calculated based on factors like cyclomatic complexity, lines of code, and comment density, providing a single score that reflects the maintainability of the Python code.</a:t>
            </a:r>
          </a:p>
          <a:p>
            <a:pPr marL="342900" indent="-342900" algn="just">
              <a:spcAft>
                <a:spcPts val="700"/>
              </a:spcAft>
              <a:buFont typeface="+mj-lt"/>
              <a:buAutoNum type="arabicPeriod" startAt="7"/>
            </a:pPr>
            <a:r>
              <a:rPr lang="en-US" sz="1400" b="1"/>
              <a:t>Modularity and Cohesion</a:t>
            </a:r>
            <a:r>
              <a:rPr lang="en-US" sz="1400"/>
              <a:t>: measures how well the code is organized into functions, classes, or modules, with each having a single, well-defined purpose. Ideally, the code should have high cohesion and low coupling.</a:t>
            </a:r>
          </a:p>
          <a:p>
            <a:pPr marL="342900" indent="-342900" algn="just">
              <a:spcAft>
                <a:spcPts val="700"/>
              </a:spcAft>
              <a:buFont typeface="+mj-lt"/>
              <a:buAutoNum type="arabicPeriod" startAt="7"/>
            </a:pPr>
            <a:r>
              <a:rPr lang="en-US" sz="1400" b="1"/>
              <a:t>Duplication Metrics </a:t>
            </a:r>
            <a:r>
              <a:rPr lang="en-US" sz="1400"/>
              <a:t>(e.g., using flake8 plugins): detects duplicated code blocks to encourage reusable functions or classes instead of repeated code.</a:t>
            </a:r>
          </a:p>
          <a:p>
            <a:pPr marL="342900" indent="-342900" algn="just">
              <a:spcAft>
                <a:spcPts val="700"/>
              </a:spcAft>
              <a:buFont typeface="+mj-lt"/>
              <a:buAutoNum type="arabicPeriod" startAt="7"/>
            </a:pPr>
            <a:r>
              <a:rPr lang="en-US" sz="1400" b="1"/>
              <a:t>Exception Handling </a:t>
            </a:r>
            <a:r>
              <a:rPr lang="en-US" sz="1400"/>
              <a:t>: reviews how well the code manages errors and exceptions using try-except blocks and custom exceptions. Robust error handling practices indicate higher quality.</a:t>
            </a:r>
          </a:p>
        </p:txBody>
      </p:sp>
    </p:spTree>
    <p:extLst>
      <p:ext uri="{BB962C8B-B14F-4D97-AF65-F5344CB8AC3E}">
        <p14:creationId xmlns:p14="http://schemas.microsoft.com/office/powerpoint/2010/main" val="35378291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C6CBA31D-39F3-453D-4F3B-33CA19DBA5DB}"/>
              </a:ext>
            </a:extLst>
          </p:cNvPr>
          <p:cNvSpPr>
            <a:spLocks noGrp="1"/>
          </p:cNvSpPr>
          <p:nvPr>
            <p:ph type="title"/>
          </p:nvPr>
        </p:nvSpPr>
        <p:spPr>
          <a:xfrm>
            <a:off x="400050" y="65321"/>
            <a:ext cx="8606790" cy="645437"/>
          </a:xfrm>
        </p:spPr>
        <p:txBody>
          <a:bodyPr/>
          <a:lstStyle/>
          <a:p>
            <a:r>
              <a:rPr lang="en-US" sz="3600">
                <a:solidFill>
                  <a:srgbClr val="0070C0"/>
                </a:solidFill>
              </a:rPr>
              <a:t>Code Generation Metrics - References</a:t>
            </a:r>
          </a:p>
        </p:txBody>
      </p:sp>
      <p:sp>
        <p:nvSpPr>
          <p:cNvPr id="2" name="TextBox 1">
            <a:extLst>
              <a:ext uri="{FF2B5EF4-FFF2-40B4-BE49-F238E27FC236}">
                <a16:creationId xmlns:a16="http://schemas.microsoft.com/office/drawing/2014/main" id="{95DA09FB-19CA-55FF-BCC0-FBBCB996CC55}"/>
              </a:ext>
            </a:extLst>
          </p:cNvPr>
          <p:cNvSpPr txBox="1"/>
          <p:nvPr/>
        </p:nvSpPr>
        <p:spPr>
          <a:xfrm>
            <a:off x="291895" y="825910"/>
            <a:ext cx="8439149" cy="4616648"/>
          </a:xfrm>
          <a:prstGeom prst="rect">
            <a:avLst/>
          </a:prstGeom>
          <a:noFill/>
        </p:spPr>
        <p:txBody>
          <a:bodyPr wrap="square" rtlCol="0">
            <a:spAutoFit/>
          </a:bodyPr>
          <a:lstStyle/>
          <a:p>
            <a:pPr marL="0" marR="0">
              <a:spcBef>
                <a:spcPts val="0"/>
              </a:spcBef>
              <a:spcAft>
                <a:spcPts val="0"/>
              </a:spcAft>
            </a:pPr>
            <a:r>
              <a:rPr lang="en-US" sz="1400" b="1" kern="100">
                <a:effectLst/>
                <a:ea typeface="Aptos" panose="020B0004020202020204" pitchFamily="34" charset="0"/>
                <a:cs typeface="Times New Roman" panose="02020603050405020304" pitchFamily="18" charset="0"/>
              </a:rPr>
              <a:t>1. Benchmarks and Metrics for Evaluations of Code Generation: A Critical Review</a:t>
            </a:r>
            <a:endParaRPr lang="en-US" sz="1400" kern="100">
              <a:effectLst/>
              <a:ea typeface="Aptos" panose="020B0004020202020204" pitchFamily="34" charset="0"/>
              <a:cs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en-US" sz="1400" u="sng" kern="100">
                <a:solidFill>
                  <a:srgbClr val="467886"/>
                </a:solidFill>
                <a:effectLst/>
                <a:ea typeface="Aptos" panose="020B0004020202020204" pitchFamily="34" charset="0"/>
                <a:cs typeface="Times New Roman" panose="02020603050405020304" pitchFamily="18" charset="0"/>
                <a:hlinkClick r:id="rId2"/>
              </a:rPr>
              <a:t>https://arxiv.org/pdf/2406.12655v1</a:t>
            </a:r>
            <a:endParaRPr lang="en-US" sz="1400" kern="100">
              <a:effectLst/>
              <a:ea typeface="Aptos" panose="020B0004020202020204" pitchFamily="34" charset="0"/>
              <a:cs typeface="Times New Roman" panose="02020603050405020304" pitchFamily="18" charset="0"/>
            </a:endParaRPr>
          </a:p>
          <a:p>
            <a:pPr marL="0" marR="0">
              <a:spcBef>
                <a:spcPts val="0"/>
              </a:spcBef>
              <a:spcAft>
                <a:spcPts val="0"/>
              </a:spcAft>
            </a:pPr>
            <a:r>
              <a:rPr lang="en-US" sz="1400" kern="100">
                <a:effectLst/>
                <a:ea typeface="Aptos" panose="020B0004020202020204" pitchFamily="34" charset="0"/>
                <a:cs typeface="Times New Roman" panose="02020603050405020304" pitchFamily="18" charset="0"/>
              </a:rPr>
              <a:t> </a:t>
            </a:r>
          </a:p>
          <a:p>
            <a:pPr marL="0" marR="0">
              <a:spcBef>
                <a:spcPts val="0"/>
              </a:spcBef>
              <a:spcAft>
                <a:spcPts val="0"/>
              </a:spcAft>
            </a:pPr>
            <a:r>
              <a:rPr lang="en-US" sz="1400" b="1" kern="100">
                <a:effectLst/>
                <a:ea typeface="Aptos" panose="020B0004020202020204" pitchFamily="34" charset="0"/>
                <a:cs typeface="Times New Roman" panose="02020603050405020304" pitchFamily="18" charset="0"/>
              </a:rPr>
              <a:t>2. Evaluating Large Language Models Trained on Code</a:t>
            </a:r>
            <a:endParaRPr lang="en-US" sz="1400" kern="100">
              <a:effectLst/>
              <a:ea typeface="Aptos" panose="020B0004020202020204" pitchFamily="34"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400" kern="100">
                <a:effectLst/>
                <a:ea typeface="Aptos" panose="020B0004020202020204" pitchFamily="34" charset="0"/>
                <a:cs typeface="Times New Roman" panose="02020603050405020304" pitchFamily="18" charset="0"/>
              </a:rPr>
              <a:t>This paper presents the evaluation of Codex, a large language model trained on code. The authors use the HumanEval dataset, which includes unit tests, to assess the functional correctness of the code generated by Codex. </a:t>
            </a:r>
            <a:r>
              <a:rPr lang="en-US" sz="1400" kern="100">
                <a:effectLst/>
                <a:ea typeface="Aptos" panose="020B0004020202020204" pitchFamily="34" charset="0"/>
                <a:cs typeface="Times New Roman" panose="02020603050405020304" pitchFamily="18" charset="0"/>
                <a:hlinkClick r:id="rId3"/>
              </a:rPr>
              <a:t>https://arxiv.org/abs/2107.03374</a:t>
            </a:r>
            <a:r>
              <a:rPr lang="en-US" sz="1400" kern="100">
                <a:effectLst/>
                <a:ea typeface="Aptos" panose="020B0004020202020204" pitchFamily="34" charset="0"/>
                <a:cs typeface="Times New Roman" panose="02020603050405020304" pitchFamily="18" charset="0"/>
              </a:rPr>
              <a:t> </a:t>
            </a:r>
          </a:p>
          <a:p>
            <a:pPr marL="0" marR="0">
              <a:spcBef>
                <a:spcPts val="0"/>
              </a:spcBef>
              <a:spcAft>
                <a:spcPts val="0"/>
              </a:spcAft>
            </a:pPr>
            <a:r>
              <a:rPr lang="en-US" sz="1400" kern="100">
                <a:effectLst/>
                <a:ea typeface="Aptos" panose="020B0004020202020204" pitchFamily="34" charset="0"/>
                <a:cs typeface="Times New Roman" panose="02020603050405020304" pitchFamily="18" charset="0"/>
              </a:rPr>
              <a:t>  </a:t>
            </a:r>
          </a:p>
          <a:p>
            <a:pPr marL="0" marR="0">
              <a:spcBef>
                <a:spcPts val="0"/>
              </a:spcBef>
              <a:spcAft>
                <a:spcPts val="0"/>
              </a:spcAft>
            </a:pPr>
            <a:r>
              <a:rPr lang="en-US" sz="1400" b="1" kern="100">
                <a:effectLst/>
                <a:ea typeface="Aptos" panose="020B0004020202020204" pitchFamily="34" charset="0"/>
                <a:cs typeface="Times New Roman" panose="02020603050405020304" pitchFamily="18" charset="0"/>
              </a:rPr>
              <a:t>3. L2CEval: Evaluating Language-to-Code Generation Capabilities of Large Language Models</a:t>
            </a:r>
            <a:endParaRPr lang="en-US" sz="1400" kern="100">
              <a:effectLst/>
              <a:ea typeface="Aptos" panose="020B0004020202020204" pitchFamily="34" charset="0"/>
              <a:cs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en-US" sz="1400" u="sng" kern="100">
                <a:solidFill>
                  <a:srgbClr val="467886"/>
                </a:solidFill>
                <a:effectLst/>
                <a:ea typeface="Aptos" panose="020B0004020202020204" pitchFamily="34" charset="0"/>
                <a:cs typeface="Times New Roman" panose="02020603050405020304" pitchFamily="18" charset="0"/>
                <a:hlinkClick r:id="rId4"/>
              </a:rPr>
              <a:t>https://ui.adsabs.harvard.edu/abs/2023arXiv230917446N/abstract</a:t>
            </a:r>
            <a:endParaRPr lang="en-US" sz="1400" kern="100">
              <a:effectLst/>
              <a:ea typeface="Aptos" panose="020B0004020202020204" pitchFamily="34" charset="0"/>
              <a:cs typeface="Times New Roman" panose="02020603050405020304" pitchFamily="18" charset="0"/>
            </a:endParaRPr>
          </a:p>
          <a:p>
            <a:pPr marL="0" marR="0">
              <a:spcBef>
                <a:spcPts val="0"/>
              </a:spcBef>
              <a:spcAft>
                <a:spcPts val="0"/>
              </a:spcAft>
            </a:pPr>
            <a:r>
              <a:rPr lang="en-US" sz="1400" kern="100">
                <a:effectLst/>
                <a:ea typeface="Aptos" panose="020B0004020202020204" pitchFamily="34" charset="0"/>
                <a:cs typeface="Times New Roman" panose="02020603050405020304" pitchFamily="18" charset="0"/>
              </a:rPr>
              <a:t> </a:t>
            </a:r>
          </a:p>
          <a:p>
            <a:pPr marL="0" marR="0">
              <a:spcBef>
                <a:spcPts val="0"/>
              </a:spcBef>
              <a:spcAft>
                <a:spcPts val="0"/>
              </a:spcAft>
            </a:pPr>
            <a:r>
              <a:rPr lang="en-US" sz="1400" b="1" kern="100">
                <a:effectLst/>
                <a:ea typeface="Aptos" panose="020B0004020202020204" pitchFamily="34" charset="0"/>
                <a:cs typeface="Times New Roman" panose="02020603050405020304" pitchFamily="18" charset="0"/>
              </a:rPr>
              <a:t>4. "Program Synthesis with Large Language Models"</a:t>
            </a:r>
            <a:endParaRPr lang="en-US" sz="1400" kern="100">
              <a:effectLst/>
              <a:ea typeface="Aptos" panose="020B0004020202020204" pitchFamily="34"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400" u="sng" kern="100">
                <a:solidFill>
                  <a:srgbClr val="467886"/>
                </a:solidFill>
                <a:effectLst/>
                <a:ea typeface="Aptos" panose="020B0004020202020204" pitchFamily="34" charset="0"/>
                <a:cs typeface="Times New Roman" panose="02020603050405020304" pitchFamily="18" charset="0"/>
                <a:hlinkClick r:id="rId5"/>
              </a:rPr>
              <a:t>https://arxiv.org/abs/2108.07732</a:t>
            </a:r>
            <a:r>
              <a:rPr lang="en-US" sz="1400" kern="100">
                <a:effectLst/>
                <a:ea typeface="Aptos" panose="020B0004020202020204" pitchFamily="34" charset="0"/>
                <a:cs typeface="Times New Roman" panose="02020603050405020304" pitchFamily="18" charset="0"/>
              </a:rPr>
              <a:t> </a:t>
            </a:r>
          </a:p>
          <a:p>
            <a:pPr marL="0" marR="0">
              <a:spcBef>
                <a:spcPts val="0"/>
              </a:spcBef>
              <a:spcAft>
                <a:spcPts val="0"/>
              </a:spcAft>
            </a:pPr>
            <a:r>
              <a:rPr lang="en-US" sz="1400" kern="100">
                <a:effectLst/>
                <a:ea typeface="Aptos" panose="020B0004020202020204" pitchFamily="34" charset="0"/>
                <a:cs typeface="Times New Roman" panose="02020603050405020304" pitchFamily="18" charset="0"/>
              </a:rPr>
              <a:t> </a:t>
            </a:r>
          </a:p>
          <a:p>
            <a:pPr marL="0" marR="0">
              <a:spcBef>
                <a:spcPts val="0"/>
              </a:spcBef>
              <a:spcAft>
                <a:spcPts val="0"/>
              </a:spcAft>
            </a:pPr>
            <a:r>
              <a:rPr lang="en-US" sz="1400" b="1" kern="100">
                <a:effectLst/>
                <a:ea typeface="Aptos" panose="020B0004020202020204" pitchFamily="34" charset="0"/>
                <a:cs typeface="Times New Roman" panose="02020603050405020304" pitchFamily="18" charset="0"/>
              </a:rPr>
              <a:t>5. Fully Autonomous Programming with Large Language Models</a:t>
            </a:r>
            <a:endParaRPr lang="en-US" sz="1400" kern="100">
              <a:effectLst/>
              <a:ea typeface="Aptos" panose="020B0004020202020204" pitchFamily="34" charset="0"/>
              <a:cs typeface="Times New Roman" panose="02020603050405020304" pitchFamily="18" charset="0"/>
            </a:endParaRPr>
          </a:p>
          <a:p>
            <a:pPr marL="0" marR="0">
              <a:spcBef>
                <a:spcPts val="0"/>
              </a:spcBef>
              <a:spcAft>
                <a:spcPts val="0"/>
              </a:spcAft>
            </a:pPr>
            <a:r>
              <a:rPr lang="en-US" sz="1400" u="sng" kern="100">
                <a:solidFill>
                  <a:srgbClr val="467886"/>
                </a:solidFill>
                <a:effectLst/>
                <a:ea typeface="Aptos" panose="020B0004020202020204" pitchFamily="34" charset="0"/>
                <a:cs typeface="Times New Roman" panose="02020603050405020304" pitchFamily="18" charset="0"/>
                <a:hlinkClick r:id="rId6"/>
              </a:rPr>
              <a:t>https://dl.acm.org/doi/10.1145/3583131.3590481</a:t>
            </a:r>
            <a:endParaRPr lang="en-US" sz="1400" kern="100">
              <a:effectLst/>
              <a:ea typeface="Aptos" panose="020B0004020202020204" pitchFamily="34" charset="0"/>
              <a:cs typeface="Times New Roman" panose="02020603050405020304" pitchFamily="18" charset="0"/>
            </a:endParaRPr>
          </a:p>
          <a:p>
            <a:pPr marL="0" marR="0">
              <a:spcBef>
                <a:spcPts val="0"/>
              </a:spcBef>
              <a:spcAft>
                <a:spcPts val="0"/>
              </a:spcAft>
            </a:pPr>
            <a:endParaRPr lang="en-US" sz="1400" kern="100">
              <a:ea typeface="Aptos" panose="020B0004020202020204" pitchFamily="34" charset="0"/>
              <a:cs typeface="Times New Roman" panose="02020603050405020304" pitchFamily="18" charset="0"/>
            </a:endParaRPr>
          </a:p>
          <a:p>
            <a:pPr marL="0" marR="0">
              <a:spcBef>
                <a:spcPts val="0"/>
              </a:spcBef>
              <a:spcAft>
                <a:spcPts val="0"/>
              </a:spcAft>
            </a:pPr>
            <a:endParaRPr lang="en-US" sz="1400" kern="100">
              <a:effectLst/>
              <a:ea typeface="Aptos" panose="020B0004020202020204" pitchFamily="34" charset="0"/>
              <a:cs typeface="Times New Roman" panose="02020603050405020304" pitchFamily="18" charset="0"/>
            </a:endParaRPr>
          </a:p>
          <a:p>
            <a:pPr marL="0" marR="0">
              <a:spcBef>
                <a:spcPts val="0"/>
              </a:spcBef>
              <a:spcAft>
                <a:spcPts val="0"/>
              </a:spcAft>
            </a:pPr>
            <a:r>
              <a:rPr lang="en-US" sz="1400" b="1" kern="100">
                <a:effectLst/>
                <a:ea typeface="Aptos" panose="020B0004020202020204" pitchFamily="34" charset="0"/>
                <a:cs typeface="Times New Roman" panose="02020603050405020304" pitchFamily="18" charset="0"/>
              </a:rPr>
              <a:t>EvalPlus code generation leaderboard:</a:t>
            </a:r>
            <a:endParaRPr lang="en-US" sz="1400" kern="100">
              <a:effectLst/>
              <a:ea typeface="Aptos" panose="020B0004020202020204" pitchFamily="34" charset="0"/>
              <a:cs typeface="Times New Roman" panose="02020603050405020304" pitchFamily="18" charset="0"/>
            </a:endParaRPr>
          </a:p>
          <a:p>
            <a:pPr marL="0" marR="0">
              <a:spcBef>
                <a:spcPts val="0"/>
              </a:spcBef>
              <a:spcAft>
                <a:spcPts val="0"/>
              </a:spcAft>
            </a:pPr>
            <a:r>
              <a:rPr lang="en-US" sz="1400" u="sng" kern="100">
                <a:solidFill>
                  <a:srgbClr val="467886"/>
                </a:solidFill>
                <a:effectLst/>
                <a:ea typeface="Aptos" panose="020B0004020202020204" pitchFamily="34" charset="0"/>
                <a:cs typeface="Times New Roman" panose="02020603050405020304" pitchFamily="18" charset="0"/>
                <a:hlinkClick r:id="rId7"/>
              </a:rPr>
              <a:t>https://evalplus.github.io/leaderboard.html</a:t>
            </a:r>
            <a:endParaRPr lang="en-US" sz="1400" kern="100">
              <a:effectLst/>
              <a:ea typeface="Aptos" panose="020B0004020202020204" pitchFamily="34" charset="0"/>
              <a:cs typeface="Times New Roman" panose="02020603050405020304" pitchFamily="18" charset="0"/>
            </a:endParaRPr>
          </a:p>
          <a:p>
            <a:endParaRPr lang="en-US" sz="1400"/>
          </a:p>
        </p:txBody>
      </p:sp>
    </p:spTree>
    <p:extLst>
      <p:ext uri="{BB962C8B-B14F-4D97-AF65-F5344CB8AC3E}">
        <p14:creationId xmlns:p14="http://schemas.microsoft.com/office/powerpoint/2010/main" val="13386648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836CC-FD00-C345-BAEB-837501B6C1B7}"/>
              </a:ext>
            </a:extLst>
          </p:cNvPr>
          <p:cNvSpPr>
            <a:spLocks noGrp="1"/>
          </p:cNvSpPr>
          <p:nvPr>
            <p:ph type="title"/>
          </p:nvPr>
        </p:nvSpPr>
        <p:spPr>
          <a:xfrm>
            <a:off x="400050" y="65321"/>
            <a:ext cx="8606790" cy="645437"/>
          </a:xfrm>
        </p:spPr>
        <p:txBody>
          <a:bodyPr/>
          <a:lstStyle/>
          <a:p>
            <a:r>
              <a:rPr lang="en-US" sz="3200">
                <a:solidFill>
                  <a:srgbClr val="0070C0"/>
                </a:solidFill>
              </a:rPr>
              <a:t>Code Generation Datasets (Func. Tests)</a:t>
            </a:r>
          </a:p>
        </p:txBody>
      </p:sp>
      <p:sp>
        <p:nvSpPr>
          <p:cNvPr id="4" name="TextBox 3">
            <a:extLst>
              <a:ext uri="{FF2B5EF4-FFF2-40B4-BE49-F238E27FC236}">
                <a16:creationId xmlns:a16="http://schemas.microsoft.com/office/drawing/2014/main" id="{1F32040E-CE31-42A1-ECF4-ABE0FBBEB40A}"/>
              </a:ext>
            </a:extLst>
          </p:cNvPr>
          <p:cNvSpPr txBox="1"/>
          <p:nvPr/>
        </p:nvSpPr>
        <p:spPr>
          <a:xfrm>
            <a:off x="199621" y="805796"/>
            <a:ext cx="8606790" cy="4524315"/>
          </a:xfrm>
          <a:prstGeom prst="rect">
            <a:avLst/>
          </a:prstGeom>
          <a:noFill/>
        </p:spPr>
        <p:txBody>
          <a:bodyPr wrap="square" rtlCol="0">
            <a:spAutoFit/>
          </a:bodyPr>
          <a:lstStyle/>
          <a:p>
            <a:pPr marL="0" marR="0" algn="just">
              <a:spcBef>
                <a:spcPts val="0"/>
              </a:spcBef>
              <a:spcAft>
                <a:spcPts val="0"/>
              </a:spcAft>
            </a:pPr>
            <a:r>
              <a:rPr lang="en-US" sz="1600" b="1" kern="100">
                <a:effectLst/>
                <a:ea typeface="Aptos" panose="020B0004020202020204" pitchFamily="34" charset="0"/>
                <a:cs typeface="Times New Roman" panose="02020603050405020304" pitchFamily="18" charset="0"/>
              </a:rPr>
              <a:t>1. HumanEval</a:t>
            </a:r>
            <a:endParaRPr lang="en-US" sz="1600" kern="100">
              <a:effectLst/>
              <a:ea typeface="Aptos" panose="020B0004020202020204" pitchFamily="34" charset="0"/>
              <a:cs typeface="Times New Roman" panose="02020603050405020304" pitchFamily="18" charset="0"/>
            </a:endParaRPr>
          </a:p>
          <a:p>
            <a:pPr marL="285750" marR="0" lvl="0" indent="-285750" algn="just">
              <a:spcBef>
                <a:spcPts val="0"/>
              </a:spcBef>
              <a:spcAft>
                <a:spcPts val="0"/>
              </a:spcAft>
              <a:buSzPts val="1000"/>
              <a:buFont typeface="Arial" panose="020B0604020202020204" pitchFamily="34" charset="0"/>
              <a:buChar char="•"/>
              <a:tabLst>
                <a:tab pos="457200" algn="l"/>
              </a:tabLst>
            </a:pPr>
            <a:r>
              <a:rPr lang="en-US" sz="1600" kern="100">
                <a:effectLst/>
                <a:ea typeface="Aptos" panose="020B0004020202020204" pitchFamily="34" charset="0"/>
                <a:cs typeface="Times New Roman" panose="02020603050405020304" pitchFamily="18" charset="0"/>
              </a:rPr>
              <a:t>Popular benchmark for evaluating code generation models - contains programming problems with corresponding unit tests that can be used to verify the correctness of generated solutions.</a:t>
            </a:r>
          </a:p>
          <a:p>
            <a:pPr marL="0" marR="0" algn="just">
              <a:spcBef>
                <a:spcPts val="0"/>
              </a:spcBef>
              <a:spcAft>
                <a:spcPts val="0"/>
              </a:spcAft>
            </a:pPr>
            <a:r>
              <a:rPr lang="en-US" sz="1600" b="1" kern="100">
                <a:ea typeface="Aptos" panose="020B0004020202020204" pitchFamily="34" charset="0"/>
                <a:cs typeface="Times New Roman" panose="02020603050405020304" pitchFamily="18" charset="0"/>
              </a:rPr>
              <a:t>2</a:t>
            </a:r>
            <a:r>
              <a:rPr lang="en-US" sz="1600" b="1" kern="100">
                <a:effectLst/>
                <a:ea typeface="Aptos" panose="020B0004020202020204" pitchFamily="34" charset="0"/>
                <a:cs typeface="Times New Roman" panose="02020603050405020304" pitchFamily="18" charset="0"/>
              </a:rPr>
              <a:t>. MBPP (Mostly Basic Python Problems)</a:t>
            </a:r>
            <a:endParaRPr lang="en-US" sz="1600" kern="100">
              <a:effectLst/>
              <a:ea typeface="Aptos" panose="020B0004020202020204" pitchFamily="34" charset="0"/>
              <a:cs typeface="Times New Roman" panose="02020603050405020304" pitchFamily="18" charset="0"/>
            </a:endParaRPr>
          </a:p>
          <a:p>
            <a:pPr marL="285750" marR="0" lvl="0" indent="-285750" algn="just">
              <a:spcBef>
                <a:spcPts val="0"/>
              </a:spcBef>
              <a:spcAft>
                <a:spcPts val="0"/>
              </a:spcAft>
              <a:buSzPts val="1000"/>
              <a:buFont typeface="Arial" panose="020B0604020202020204" pitchFamily="34" charset="0"/>
              <a:buChar char="•"/>
              <a:tabLst>
                <a:tab pos="457200" algn="l"/>
              </a:tabLst>
            </a:pPr>
            <a:r>
              <a:rPr lang="en-US" sz="1600" kern="100">
                <a:effectLst/>
                <a:ea typeface="Aptos" panose="020B0004020202020204" pitchFamily="34" charset="0"/>
                <a:cs typeface="Times New Roman" panose="02020603050405020304" pitchFamily="18" charset="0"/>
              </a:rPr>
              <a:t>Designed to evaluate code generation models on Python programming tasks. It consists of a large number of Python problems with a set of unit tests that assess the correctness of the generated Python code.</a:t>
            </a:r>
          </a:p>
          <a:p>
            <a:pPr marL="0" marR="0" algn="just">
              <a:spcBef>
                <a:spcPts val="0"/>
              </a:spcBef>
              <a:spcAft>
                <a:spcPts val="0"/>
              </a:spcAft>
            </a:pPr>
            <a:r>
              <a:rPr lang="en-US" sz="1600" b="1" kern="100">
                <a:ea typeface="Aptos" panose="020B0004020202020204" pitchFamily="34" charset="0"/>
                <a:cs typeface="Times New Roman" panose="02020603050405020304" pitchFamily="18" charset="0"/>
              </a:rPr>
              <a:t>3</a:t>
            </a:r>
            <a:r>
              <a:rPr lang="en-US" sz="1600" b="1" kern="100">
                <a:effectLst/>
                <a:ea typeface="Aptos" panose="020B0004020202020204" pitchFamily="34" charset="0"/>
                <a:cs typeface="Times New Roman" panose="02020603050405020304" pitchFamily="18" charset="0"/>
              </a:rPr>
              <a:t>. APPS (Automated Programming Progress Standard)</a:t>
            </a:r>
            <a:endParaRPr lang="en-US" sz="1600" kern="100">
              <a:effectLst/>
              <a:ea typeface="Aptos" panose="020B0004020202020204" pitchFamily="34" charset="0"/>
              <a:cs typeface="Times New Roman" panose="02020603050405020304" pitchFamily="18" charset="0"/>
            </a:endParaRPr>
          </a:p>
          <a:p>
            <a:pPr marL="285750" marR="0" lvl="0" indent="-285750" algn="just">
              <a:spcBef>
                <a:spcPts val="0"/>
              </a:spcBef>
              <a:spcAft>
                <a:spcPts val="0"/>
              </a:spcAft>
              <a:buSzPts val="1000"/>
              <a:buFont typeface="Arial" panose="020B0604020202020204" pitchFamily="34" charset="0"/>
              <a:buChar char="•"/>
              <a:tabLst>
                <a:tab pos="457200" algn="l"/>
              </a:tabLst>
            </a:pPr>
            <a:r>
              <a:rPr lang="en-US" sz="1600" kern="100">
                <a:effectLst/>
                <a:ea typeface="Aptos" panose="020B0004020202020204" pitchFamily="34" charset="0"/>
                <a:cs typeface="Times New Roman" panose="02020603050405020304" pitchFamily="18" charset="0"/>
              </a:rPr>
              <a:t>A large set of programming problems, ranging from simple to complex. Includes test cases.</a:t>
            </a:r>
          </a:p>
          <a:p>
            <a:pPr marL="0" marR="0" algn="just">
              <a:spcBef>
                <a:spcPts val="0"/>
              </a:spcBef>
              <a:spcAft>
                <a:spcPts val="0"/>
              </a:spcAft>
            </a:pPr>
            <a:r>
              <a:rPr lang="en-US" sz="1600" b="1" kern="100">
                <a:effectLst/>
                <a:ea typeface="Aptos" panose="020B0004020202020204" pitchFamily="34" charset="0"/>
                <a:cs typeface="Times New Roman" panose="02020603050405020304" pitchFamily="18" charset="0"/>
              </a:rPr>
              <a:t>4. SPoC (Student Programming Contest)</a:t>
            </a:r>
            <a:endParaRPr lang="en-US" sz="1600" kern="100">
              <a:effectLst/>
              <a:ea typeface="Aptos" panose="020B0004020202020204" pitchFamily="34" charset="0"/>
              <a:cs typeface="Times New Roman" panose="02020603050405020304" pitchFamily="18" charset="0"/>
            </a:endParaRPr>
          </a:p>
          <a:p>
            <a:pPr marL="285750" marR="0" lvl="0" indent="-285750" algn="just">
              <a:spcBef>
                <a:spcPts val="0"/>
              </a:spcBef>
              <a:spcAft>
                <a:spcPts val="0"/>
              </a:spcAft>
              <a:buSzPts val="1000"/>
              <a:buFont typeface="Arial" panose="020B0604020202020204" pitchFamily="34" charset="0"/>
              <a:buChar char="•"/>
              <a:tabLst>
                <a:tab pos="457200" algn="l"/>
              </a:tabLst>
            </a:pPr>
            <a:r>
              <a:rPr lang="en-US" sz="1600" kern="100">
                <a:effectLst/>
                <a:ea typeface="Aptos" panose="020B0004020202020204" pitchFamily="34" charset="0"/>
                <a:cs typeface="Times New Roman" panose="02020603050405020304" pitchFamily="18" charset="0"/>
              </a:rPr>
              <a:t>Derived from student submissions in programming contests, including some with unit tests.</a:t>
            </a:r>
          </a:p>
          <a:p>
            <a:pPr marL="0" marR="0" algn="just">
              <a:spcBef>
                <a:spcPts val="0"/>
              </a:spcBef>
              <a:spcAft>
                <a:spcPts val="0"/>
              </a:spcAft>
            </a:pPr>
            <a:r>
              <a:rPr lang="en-US" sz="1600" b="1" kern="100">
                <a:effectLst/>
                <a:ea typeface="Aptos" panose="020B0004020202020204" pitchFamily="34" charset="0"/>
                <a:cs typeface="Times New Roman" panose="02020603050405020304" pitchFamily="18" charset="0"/>
              </a:rPr>
              <a:t>5. CodeContest</a:t>
            </a:r>
            <a:endParaRPr lang="en-US" sz="1600" kern="100">
              <a:effectLst/>
              <a:ea typeface="Aptos" panose="020B0004020202020204" pitchFamily="34" charset="0"/>
              <a:cs typeface="Times New Roman" panose="02020603050405020304" pitchFamily="18" charset="0"/>
            </a:endParaRPr>
          </a:p>
          <a:p>
            <a:pPr marL="285750" marR="0" lvl="0" indent="-285750" algn="just">
              <a:spcBef>
                <a:spcPts val="0"/>
              </a:spcBef>
              <a:spcAft>
                <a:spcPts val="0"/>
              </a:spcAft>
              <a:buSzPts val="1000"/>
              <a:buFont typeface="Arial" panose="020B0604020202020204" pitchFamily="34" charset="0"/>
              <a:buChar char="•"/>
              <a:tabLst>
                <a:tab pos="457200" algn="l"/>
              </a:tabLst>
            </a:pPr>
            <a:r>
              <a:rPr lang="en-US" sz="1600" kern="100">
                <a:effectLst/>
                <a:ea typeface="Aptos" panose="020B0004020202020204" pitchFamily="34" charset="0"/>
                <a:cs typeface="Times New Roman" panose="02020603050405020304" pitchFamily="18" charset="0"/>
              </a:rPr>
              <a:t>Competitive programming problems with comprehensive test cases.</a:t>
            </a:r>
          </a:p>
          <a:p>
            <a:pPr marL="0" marR="0" algn="just">
              <a:spcBef>
                <a:spcPts val="0"/>
              </a:spcBef>
              <a:spcAft>
                <a:spcPts val="0"/>
              </a:spcAft>
            </a:pPr>
            <a:r>
              <a:rPr lang="en-US" sz="1600" b="1" kern="100">
                <a:effectLst/>
                <a:ea typeface="Aptos" panose="020B0004020202020204" pitchFamily="34" charset="0"/>
                <a:cs typeface="Times New Roman" panose="02020603050405020304" pitchFamily="18" charset="0"/>
              </a:rPr>
              <a:t>6. MultiPL-E</a:t>
            </a:r>
            <a:endParaRPr lang="en-US" sz="1600" kern="100">
              <a:effectLst/>
              <a:ea typeface="Aptos" panose="020B0004020202020204" pitchFamily="34" charset="0"/>
              <a:cs typeface="Times New Roman" panose="02020603050405020304" pitchFamily="18" charset="0"/>
            </a:endParaRPr>
          </a:p>
          <a:p>
            <a:pPr marL="285750" marR="0" indent="-285750" algn="just">
              <a:spcBef>
                <a:spcPts val="0"/>
              </a:spcBef>
              <a:spcAft>
                <a:spcPts val="0"/>
              </a:spcAft>
              <a:buFont typeface="Arial" panose="020B0604020202020204" pitchFamily="34" charset="0"/>
              <a:buChar char="•"/>
            </a:pPr>
            <a:r>
              <a:rPr lang="en-US" sz="1600" kern="100">
                <a:effectLst/>
                <a:ea typeface="Aptos" panose="020B0004020202020204" pitchFamily="34" charset="0"/>
                <a:cs typeface="Times New Roman" panose="02020603050405020304" pitchFamily="18" charset="0"/>
              </a:rPr>
              <a:t>HumanEval + MBPP translated into other programming languages.</a:t>
            </a:r>
          </a:p>
          <a:p>
            <a:pPr marL="285750" marR="0" indent="-285750" algn="just">
              <a:spcBef>
                <a:spcPts val="0"/>
              </a:spcBef>
              <a:spcAft>
                <a:spcPts val="0"/>
              </a:spcAft>
              <a:buFont typeface="Arial" panose="020B0604020202020204" pitchFamily="34" charset="0"/>
              <a:buChar char="•"/>
            </a:pPr>
            <a:endParaRPr lang="en-US" sz="1600" kern="100">
              <a:ea typeface="Aptos" panose="020B0004020202020204" pitchFamily="34" charset="0"/>
              <a:cs typeface="Times New Roman" panose="02020603050405020304" pitchFamily="18" charset="0"/>
            </a:endParaRPr>
          </a:p>
          <a:p>
            <a:pPr marL="0" marR="0" algn="just">
              <a:spcBef>
                <a:spcPts val="0"/>
              </a:spcBef>
              <a:spcAft>
                <a:spcPts val="0"/>
              </a:spcAft>
            </a:pPr>
            <a:r>
              <a:rPr lang="en-US" sz="1600" b="1" kern="100">
                <a:effectLst/>
                <a:ea typeface="Aptos" panose="020B0004020202020204" pitchFamily="34" charset="0"/>
                <a:cs typeface="Times New Roman" panose="02020603050405020304" pitchFamily="18" charset="0"/>
              </a:rPr>
              <a:t>Code generation leaderboard:</a:t>
            </a:r>
            <a:endParaRPr lang="en-US" sz="1600" kern="100">
              <a:effectLst/>
              <a:ea typeface="Aptos" panose="020B0004020202020204" pitchFamily="34" charset="0"/>
              <a:cs typeface="Times New Roman" panose="02020603050405020304" pitchFamily="18" charset="0"/>
            </a:endParaRPr>
          </a:p>
          <a:p>
            <a:pPr marL="0" marR="0" algn="just">
              <a:spcBef>
                <a:spcPts val="0"/>
              </a:spcBef>
              <a:spcAft>
                <a:spcPts val="0"/>
              </a:spcAft>
            </a:pPr>
            <a:r>
              <a:rPr lang="en-US" sz="1600" u="sng" kern="100">
                <a:solidFill>
                  <a:srgbClr val="467886"/>
                </a:solidFill>
                <a:effectLst/>
                <a:ea typeface="Aptos" panose="020B0004020202020204" pitchFamily="34" charset="0"/>
                <a:cs typeface="Times New Roman" panose="02020603050405020304" pitchFamily="18" charset="0"/>
                <a:hlinkClick r:id="rId2"/>
              </a:rPr>
              <a:t>https://huggingface.co/spaces/bigcode/bigcode-models-leaderboard</a:t>
            </a:r>
            <a:r>
              <a:rPr lang="en-US" sz="1600" kern="100">
                <a:effectLst/>
                <a:ea typeface="Aptos" panose="020B0004020202020204" pitchFamily="34" charset="0"/>
                <a:cs typeface="Times New Roman" panose="02020603050405020304" pitchFamily="18" charset="0"/>
              </a:rPr>
              <a:t> </a:t>
            </a:r>
          </a:p>
        </p:txBody>
      </p:sp>
    </p:spTree>
    <p:extLst>
      <p:ext uri="{BB962C8B-B14F-4D97-AF65-F5344CB8AC3E}">
        <p14:creationId xmlns:p14="http://schemas.microsoft.com/office/powerpoint/2010/main" val="2584271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596311480"/>
              </p:ext>
            </p:extLst>
          </p:nvPr>
        </p:nvGraphicFramePr>
        <p:xfrm>
          <a:off x="131446" y="621690"/>
          <a:ext cx="8881108" cy="3964708"/>
        </p:xfrm>
        <a:graphic>
          <a:graphicData uri="http://schemas.openxmlformats.org/drawingml/2006/table">
            <a:tbl>
              <a:tblPr firstRow="1" bandRow="1">
                <a:tableStyleId>{5C22544A-7EE6-4342-B048-85BDC9FD1C3A}</a:tableStyleId>
              </a:tblPr>
              <a:tblGrid>
                <a:gridCol w="1655854">
                  <a:extLst>
                    <a:ext uri="{9D8B030D-6E8A-4147-A177-3AD203B41FA5}">
                      <a16:colId xmlns:a16="http://schemas.microsoft.com/office/drawing/2014/main" val="20000"/>
                    </a:ext>
                  </a:extLst>
                </a:gridCol>
                <a:gridCol w="6457904">
                  <a:extLst>
                    <a:ext uri="{9D8B030D-6E8A-4147-A177-3AD203B41FA5}">
                      <a16:colId xmlns:a16="http://schemas.microsoft.com/office/drawing/2014/main" val="20001"/>
                    </a:ext>
                  </a:extLst>
                </a:gridCol>
                <a:gridCol w="767350">
                  <a:extLst>
                    <a:ext uri="{9D8B030D-6E8A-4147-A177-3AD203B41FA5}">
                      <a16:colId xmlns:a16="http://schemas.microsoft.com/office/drawing/2014/main" val="3692234971"/>
                    </a:ext>
                  </a:extLst>
                </a:gridCol>
              </a:tblGrid>
              <a:tr h="355102">
                <a:tc>
                  <a:txBody>
                    <a:bodyPr/>
                    <a:lstStyle/>
                    <a:p>
                      <a:r>
                        <a:rPr lang="en-US" sz="1200" dirty="0">
                          <a:solidFill>
                            <a:schemeClr val="tx1"/>
                          </a:solidFill>
                          <a:latin typeface="+mn-lt"/>
                          <a:cs typeface="Arial" panose="020B0604020202020204" pitchFamily="34" charset="0"/>
                        </a:rPr>
                        <a:t>(A) Deliverable</a:t>
                      </a:r>
                    </a:p>
                  </a:txBody>
                  <a:tcPr/>
                </a:tc>
                <a:tc>
                  <a:txBody>
                    <a:bodyPr/>
                    <a:lstStyle/>
                    <a:p>
                      <a:pPr algn="ctr"/>
                      <a:r>
                        <a:rPr lang="en-US" sz="1200" dirty="0">
                          <a:solidFill>
                            <a:schemeClr val="tx1"/>
                          </a:solidFill>
                          <a:latin typeface="+mn-lt"/>
                          <a:cs typeface="Arial" panose="020B0604020202020204" pitchFamily="34" charset="0"/>
                        </a:rPr>
                        <a:t>(B) Format</a:t>
                      </a:r>
                    </a:p>
                  </a:txBody>
                  <a:tcPr/>
                </a:tc>
                <a:tc>
                  <a:txBody>
                    <a:bodyPr/>
                    <a:lstStyle/>
                    <a:p>
                      <a:pPr algn="ctr"/>
                      <a:r>
                        <a:rPr lang="en-US" sz="1200" dirty="0">
                          <a:solidFill>
                            <a:schemeClr val="tx1"/>
                          </a:solidFill>
                          <a:latin typeface="+mn-lt"/>
                          <a:cs typeface="Arial" panose="020B0604020202020204" pitchFamily="34" charset="0"/>
                        </a:rPr>
                        <a:t>(C) WC</a:t>
                      </a:r>
                    </a:p>
                  </a:txBody>
                  <a:tcPr/>
                </a:tc>
                <a:extLst>
                  <a:ext uri="{0D108BD9-81ED-4DB2-BD59-A6C34878D82A}">
                    <a16:rowId xmlns:a16="http://schemas.microsoft.com/office/drawing/2014/main" val="10000"/>
                  </a:ext>
                </a:extLst>
              </a:tr>
              <a:tr h="458603">
                <a:tc>
                  <a:txBody>
                    <a:bodyPr/>
                    <a:lstStyle/>
                    <a:p>
                      <a:r>
                        <a:rPr lang="en-US" sz="1200" b="1" dirty="0">
                          <a:solidFill>
                            <a:schemeClr val="tx1"/>
                          </a:solidFill>
                          <a:latin typeface="+mn-lt"/>
                          <a:cs typeface="Arial" panose="020B0604020202020204" pitchFamily="34" charset="0"/>
                        </a:rPr>
                        <a:t>Issue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effectLst/>
                          <a:latin typeface="+mn-lt"/>
                          <a:ea typeface="Aptos" panose="020B0004020202020204" pitchFamily="34" charset="0"/>
                          <a:cs typeface="Times New Roman" panose="02020603050405020304" pitchFamily="18" charset="0"/>
                        </a:rPr>
                        <a:t>Manually generated documentation gets costly, time-consuming, and </a:t>
                      </a:r>
                      <a:r>
                        <a:rPr lang="en-US" sz="1200" dirty="0">
                          <a:solidFill>
                            <a:schemeClr val="tx1"/>
                          </a:solidFill>
                          <a:latin typeface="+mn-lt"/>
                        </a:rPr>
                        <a:t>outdated</a:t>
                      </a:r>
                      <a:r>
                        <a:rPr lang="en-US" sz="1200" dirty="0">
                          <a:solidFill>
                            <a:schemeClr val="tx1"/>
                          </a:solidFill>
                          <a:effectLst/>
                          <a:latin typeface="+mn-lt"/>
                          <a:ea typeface="Aptos" panose="020B0004020202020204" pitchFamily="34" charset="0"/>
                          <a:cs typeface="Times New Roman" panose="02020603050405020304" pitchFamily="18" charset="0"/>
                        </a:rPr>
                        <a:t> with ongoing code modifications </a:t>
                      </a:r>
                      <a:r>
                        <a:rPr lang="en-US" sz="1200" kern="1200" dirty="0">
                          <a:solidFill>
                            <a:schemeClr val="tx1"/>
                          </a:solidFill>
                          <a:effectLst/>
                          <a:latin typeface="+mn-lt"/>
                          <a:ea typeface="+mn-ea"/>
                          <a:cs typeface="Arial" panose="020B0604020202020204" pitchFamily="34" charset="0"/>
                        </a:rPr>
                        <a:t>(Khan et al., 2022).</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solidFill>
                            <a:schemeClr val="tx1"/>
                          </a:solidFill>
                          <a:latin typeface="+mn-lt"/>
                          <a:cs typeface="Arial" panose="020B0604020202020204" pitchFamily="34" charset="0"/>
                        </a:rPr>
                        <a:t>12</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Reference</a:t>
                      </a:r>
                    </a:p>
                  </a:txBody>
                  <a:tcPr/>
                </a:tc>
                <a:tc>
                  <a:txBody>
                    <a:bodyPr/>
                    <a:lstStyle/>
                    <a:p>
                      <a:r>
                        <a:rPr lang="en-US" sz="1200" kern="1200" dirty="0">
                          <a:solidFill>
                            <a:schemeClr val="tx1"/>
                          </a:solidFill>
                          <a:latin typeface="+mn-lt"/>
                          <a:ea typeface="+mn-ea"/>
                          <a:cs typeface="Arial" panose="020B0604020202020204" pitchFamily="34" charset="0"/>
                        </a:rPr>
                        <a:t>Khan, J. Y., &amp; Uddin, G. (2022). Automatic code documentation generation using GPT-3. </a:t>
                      </a:r>
                      <a:r>
                        <a:rPr lang="en-US" sz="1200" kern="1200" dirty="0">
                          <a:solidFill>
                            <a:schemeClr val="tx1"/>
                          </a:solidFill>
                          <a:latin typeface="+mn-lt"/>
                          <a:ea typeface="+mn-ea"/>
                          <a:cs typeface="Arial" panose="020B0604020202020204" pitchFamily="34" charset="0"/>
                          <a:hlinkClick r:id="rId2">
                            <a:extLst>
                              <a:ext uri="{A12FA001-AC4F-418D-AE19-62706E023703}">
                                <ahyp:hlinkClr xmlns:ahyp="http://schemas.microsoft.com/office/drawing/2018/hyperlinkcolor" val="tx"/>
                              </a:ext>
                            </a:extLst>
                          </a:hlinkClick>
                        </a:rPr>
                        <a:t>https://doi.org/10.48550/arXiv.2209.02235</a:t>
                      </a:r>
                      <a:r>
                        <a:rPr lang="en-US" sz="1200" kern="1200" dirty="0">
                          <a:solidFill>
                            <a:schemeClr val="tx1"/>
                          </a:solidFill>
                          <a:latin typeface="+mn-lt"/>
                          <a:ea typeface="+mn-ea"/>
                          <a:cs typeface="Arial" panose="020B0604020202020204" pitchFamily="34" charset="0"/>
                        </a:rPr>
                        <a:t> </a:t>
                      </a:r>
                    </a:p>
                  </a:txBody>
                  <a:tcPr/>
                </a:tc>
                <a:tc>
                  <a:txBody>
                    <a:bodyPr/>
                    <a:lstStyle/>
                    <a:p>
                      <a:pPr marL="0" algn="ctr" defTabSz="457200" rtl="0" eaLnBrk="1" latinLnBrk="0" hangingPunct="1"/>
                      <a:r>
                        <a:rPr lang="en-US" sz="1200" b="0" kern="1200" dirty="0">
                          <a:solidFill>
                            <a:schemeClr val="tx1"/>
                          </a:solidFill>
                          <a:latin typeface="+mn-lt"/>
                          <a:ea typeface="+mn-ea"/>
                          <a:cs typeface="Arial" panose="020B0604020202020204" pitchFamily="34" charset="0"/>
                        </a:rPr>
                        <a:t>NA</a:t>
                      </a:r>
                    </a:p>
                  </a:txBody>
                  <a:tcPr/>
                </a:tc>
                <a:extLst>
                  <a:ext uri="{0D108BD9-81ED-4DB2-BD59-A6C34878D82A}">
                    <a16:rowId xmlns:a16="http://schemas.microsoft.com/office/drawing/2014/main" val="2076857690"/>
                  </a:ext>
                </a:extLst>
              </a:tr>
              <a:tr h="287079">
                <a:tc>
                  <a:txBody>
                    <a:bodyPr/>
                    <a:lstStyle/>
                    <a:p>
                      <a:r>
                        <a:rPr lang="en-US" sz="1200" b="1" dirty="0">
                          <a:solidFill>
                            <a:schemeClr val="tx1"/>
                          </a:solidFill>
                          <a:latin typeface="+mn-lt"/>
                          <a:cs typeface="Arial" panose="020B0604020202020204" pitchFamily="34" charset="0"/>
                        </a:rPr>
                        <a:t>”so what”</a:t>
                      </a:r>
                    </a:p>
                  </a:txBody>
                  <a:tcPr/>
                </a:tc>
                <a:tc>
                  <a:txBody>
                    <a:bodyPr/>
                    <a:lstStyle/>
                    <a:p>
                      <a:pPr marL="0" indent="0">
                        <a:buFont typeface="Arial" panose="020B0604020202020204" pitchFamily="34" charset="0"/>
                        <a:buNone/>
                      </a:pPr>
                      <a:r>
                        <a:rPr lang="en-US" sz="1200" dirty="0">
                          <a:solidFill>
                            <a:schemeClr val="tx1"/>
                          </a:solidFill>
                          <a:effectLst/>
                          <a:latin typeface="+mn-lt"/>
                          <a:ea typeface="Aptos" panose="020B0004020202020204" pitchFamily="34" charset="0"/>
                          <a:cs typeface="Times New Roman" panose="02020603050405020304" pitchFamily="18" charset="0"/>
                        </a:rPr>
                        <a:t>Forcing developers to spend 30% more time understanding code </a:t>
                      </a:r>
                      <a:r>
                        <a:rPr lang="en-US" sz="1200" kern="1200" dirty="0">
                          <a:solidFill>
                            <a:schemeClr val="tx1"/>
                          </a:solidFill>
                          <a:effectLst/>
                          <a:latin typeface="+mn-lt"/>
                          <a:ea typeface="+mn-ea"/>
                          <a:cs typeface="Arial" panose="020B0604020202020204" pitchFamily="34" charset="0"/>
                        </a:rPr>
                        <a:t>(</a:t>
                      </a:r>
                      <a:r>
                        <a:rPr lang="en-US" sz="1200" dirty="0" err="1">
                          <a:solidFill>
                            <a:schemeClr val="tx1"/>
                          </a:solidFill>
                          <a:latin typeface="+mn-lt"/>
                          <a:cs typeface="Arial" panose="020B0604020202020204" pitchFamily="34" charset="0"/>
                        </a:rPr>
                        <a:t>Zelkowitz</a:t>
                      </a:r>
                      <a:r>
                        <a:rPr lang="en-US" sz="1200" dirty="0">
                          <a:solidFill>
                            <a:schemeClr val="tx1"/>
                          </a:solidFill>
                          <a:latin typeface="+mn-lt"/>
                          <a:cs typeface="Arial" panose="020B0604020202020204" pitchFamily="34" charset="0"/>
                        </a:rPr>
                        <a:t> et al., 1979</a:t>
                      </a:r>
                      <a:r>
                        <a:rPr lang="en-US" sz="1200" kern="1200" dirty="0">
                          <a:solidFill>
                            <a:schemeClr val="tx1"/>
                          </a:solidFill>
                          <a:effectLst/>
                          <a:latin typeface="+mn-lt"/>
                          <a:ea typeface="+mn-ea"/>
                          <a:cs typeface="Arial" panose="020B0604020202020204" pitchFamily="34" charset="0"/>
                        </a:rPr>
                        <a: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a:solidFill>
                            <a:schemeClr val="tx1"/>
                          </a:solidFill>
                          <a:latin typeface="+mn-lt"/>
                          <a:cs typeface="Arial" panose="020B0604020202020204" pitchFamily="34" charset="0"/>
                        </a:rPr>
                        <a:t>9</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a:solidFill>
                            <a:schemeClr val="tx1"/>
                          </a:solidFill>
                          <a:latin typeface="+mn-lt"/>
                          <a:cs typeface="Arial" panose="020B0604020202020204" pitchFamily="34" charset="0"/>
                        </a:rPr>
                        <a:t>Zelkowitz, M. V., Shaw, A. C., &amp; Gannon, J. D. (1979). Principles of software engineering and design.</a:t>
                      </a:r>
                    </a:p>
                  </a:txBody>
                  <a:tcPr/>
                </a:tc>
                <a:tc>
                  <a:txBody>
                    <a:bodyPr/>
                    <a:lstStyle/>
                    <a:p>
                      <a:pPr marL="0" algn="ctr" defTabSz="457200" rtl="0" eaLnBrk="1" latinLnBrk="0" hangingPunct="1"/>
                      <a:r>
                        <a:rPr lang="en-US" sz="1200" b="0" kern="1200">
                          <a:solidFill>
                            <a:schemeClr val="tx1"/>
                          </a:solidFill>
                          <a:latin typeface="+mn-lt"/>
                          <a:ea typeface="+mn-ea"/>
                          <a:cs typeface="Arial" panose="020B0604020202020204" pitchFamily="34" charset="0"/>
                        </a:rPr>
                        <a:t>NA</a:t>
                      </a:r>
                    </a:p>
                  </a:txBody>
                  <a:tcPr/>
                </a:tc>
                <a:extLst>
                  <a:ext uri="{0D108BD9-81ED-4DB2-BD59-A6C34878D82A}">
                    <a16:rowId xmlns:a16="http://schemas.microsoft.com/office/drawing/2014/main" val="3994788455"/>
                  </a:ext>
                </a:extLst>
              </a:tr>
              <a:tr h="497142">
                <a:tc>
                  <a:txBody>
                    <a:bodyPr/>
                    <a:lstStyle/>
                    <a:p>
                      <a:r>
                        <a:rPr lang="en-US" sz="1200" b="1">
                          <a:solidFill>
                            <a:schemeClr val="tx1"/>
                          </a:solidFill>
                          <a:latin typeface="+mn-lt"/>
                          <a:cs typeface="Arial" panose="020B0604020202020204" pitchFamily="34" charset="0"/>
                        </a:rPr>
                        <a:t>Problem statement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a:solidFill>
                            <a:schemeClr val="tx1"/>
                          </a:solidFill>
                          <a:effectLst/>
                          <a:latin typeface="+mn-lt"/>
                          <a:ea typeface="Aptos" panose="020B0004020202020204" pitchFamily="34" charset="0"/>
                          <a:cs typeface="Times New Roman" panose="02020603050405020304" pitchFamily="18" charset="0"/>
                        </a:rPr>
                        <a:t>Manually generated documentation gets costly, time-consuming, and </a:t>
                      </a:r>
                      <a:r>
                        <a:rPr lang="en-US" sz="1200">
                          <a:solidFill>
                            <a:schemeClr val="tx1"/>
                          </a:solidFill>
                          <a:latin typeface="+mn-lt"/>
                        </a:rPr>
                        <a:t>outdated</a:t>
                      </a:r>
                      <a:r>
                        <a:rPr lang="en-US" sz="1200">
                          <a:solidFill>
                            <a:schemeClr val="tx1"/>
                          </a:solidFill>
                          <a:effectLst/>
                          <a:latin typeface="+mn-lt"/>
                          <a:ea typeface="Aptos" panose="020B0004020202020204" pitchFamily="34" charset="0"/>
                          <a:cs typeface="Times New Roman" panose="02020603050405020304" pitchFamily="18" charset="0"/>
                        </a:rPr>
                        <a:t> with ongoing code modifications, forcing developers to spend 30% more time understanding code.</a:t>
                      </a:r>
                      <a:endParaRPr lang="en-US" sz="120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a:solidFill>
                            <a:schemeClr val="tx1"/>
                          </a:solidFill>
                          <a:latin typeface="+mn-lt"/>
                          <a:cs typeface="Arial" panose="020B0604020202020204" pitchFamily="34" charset="0"/>
                        </a:rPr>
                        <a:t>21</a:t>
                      </a:r>
                    </a:p>
                  </a:txBody>
                  <a:tcPr/>
                </a:tc>
                <a:extLst>
                  <a:ext uri="{0D108BD9-81ED-4DB2-BD59-A6C34878D82A}">
                    <a16:rowId xmlns:a16="http://schemas.microsoft.com/office/drawing/2014/main" val="10003"/>
                  </a:ext>
                </a:extLst>
              </a:tr>
              <a:tr h="21306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mn-lt"/>
                          <a:cs typeface="Arial" panose="020B0604020202020204" pitchFamily="34" charset="0"/>
                        </a:rPr>
                        <a:t>Industry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a:solidFill>
                            <a:schemeClr val="tx1"/>
                          </a:solidFill>
                          <a:latin typeface="+mn-lt"/>
                          <a:cs typeface="Arial" panose="020B0604020202020204" pitchFamily="34" charset="0"/>
                        </a:rPr>
                        <a:t>Software Engineering</a:t>
                      </a:r>
                    </a:p>
                  </a:txBody>
                  <a:tcPr/>
                </a:tc>
                <a:tc>
                  <a:txBody>
                    <a:bodyPr/>
                    <a:lstStyle/>
                    <a:p>
                      <a:pPr marL="0" algn="ctr" defTabSz="457200" rtl="0" eaLnBrk="1" latinLnBrk="0" hangingPunct="1"/>
                      <a:r>
                        <a:rPr lang="en-US" sz="1200" b="0" kern="1200">
                          <a:solidFill>
                            <a:schemeClr val="tx1"/>
                          </a:solidFill>
                          <a:latin typeface="+mn-lt"/>
                          <a:ea typeface="+mn-ea"/>
                          <a:cs typeface="Arial" panose="020B0604020202020204" pitchFamily="34" charset="0"/>
                        </a:rPr>
                        <a:t>NA</a:t>
                      </a:r>
                    </a:p>
                  </a:txBody>
                  <a:tcPr/>
                </a:tc>
                <a:extLst>
                  <a:ext uri="{0D108BD9-81ED-4DB2-BD59-A6C34878D82A}">
                    <a16:rowId xmlns:a16="http://schemas.microsoft.com/office/drawing/2014/main" val="3122434743"/>
                  </a:ext>
                </a:extLst>
              </a:tr>
              <a:tr h="304535">
                <a:tc>
                  <a:txBody>
                    <a:bodyPr/>
                    <a:lstStyle/>
                    <a:p>
                      <a:r>
                        <a:rPr lang="en-US" sz="1200" b="1">
                          <a:solidFill>
                            <a:schemeClr val="tx1"/>
                          </a:solidFill>
                          <a:latin typeface="+mn-lt"/>
                          <a:cs typeface="Arial" panose="020B0604020202020204" pitchFamily="34" charset="0"/>
                        </a:rPr>
                        <a:t>PS elaboration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a:solidFill>
                            <a:schemeClr val="tx1"/>
                          </a:solidFill>
                          <a:effectLst/>
                          <a:latin typeface="+mn-lt"/>
                          <a:ea typeface="+mn-ea"/>
                          <a:cs typeface="Arial" panose="020B0604020202020204" pitchFamily="34" charset="0"/>
                        </a:rPr>
                        <a:t>The complexity and dynamic nature of modern software systems, characterized by frequent updates, refactoring, and integration of new technologies, makes comprehension and working with existing codebases more challenging for developers.</a:t>
                      </a:r>
                    </a:p>
                  </a:txBody>
                  <a:tcPr/>
                </a:tc>
                <a:tc>
                  <a:txBody>
                    <a:bodyPr/>
                    <a:lstStyle/>
                    <a:p>
                      <a:pPr marL="0" indent="0" algn="ctr">
                        <a:buFont typeface="Arial" panose="020B0604020202020204" pitchFamily="34" charset="0"/>
                        <a:buNone/>
                      </a:pPr>
                      <a:r>
                        <a:rPr lang="en-US" sz="1200" i="1">
                          <a:solidFill>
                            <a:schemeClr val="tx1"/>
                          </a:solidFill>
                          <a:latin typeface="+mn-lt"/>
                          <a:cs typeface="Arial" panose="020B0604020202020204" pitchFamily="34" charset="0"/>
                        </a:rPr>
                        <a:t>30</a:t>
                      </a:r>
                    </a:p>
                  </a:txBody>
                  <a:tcPr/>
                </a:tc>
                <a:extLst>
                  <a:ext uri="{0D108BD9-81ED-4DB2-BD59-A6C34878D82A}">
                    <a16:rowId xmlns:a16="http://schemas.microsoft.com/office/drawing/2014/main" val="10006"/>
                  </a:ext>
                </a:extLst>
              </a:tr>
              <a:tr h="0">
                <a:tc>
                  <a:txBody>
                    <a:bodyPr/>
                    <a:lstStyle/>
                    <a:p>
                      <a:r>
                        <a:rPr lang="en-US" sz="1200" b="1">
                          <a:solidFill>
                            <a:schemeClr val="tx1"/>
                          </a:solidFill>
                          <a:latin typeface="+mn-lt"/>
                          <a:cs typeface="Arial" panose="020B0604020202020204" pitchFamily="34" charset="0"/>
                        </a:rPr>
                        <a:t>PS elaboration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a:solidFill>
                            <a:schemeClr val="tx1"/>
                          </a:solidFill>
                          <a:latin typeface="+mn-lt"/>
                        </a:rPr>
                        <a:t>Manual documentation generation is particularly challenging in large, distributed teams, where multiple stakeholders contribute to codebases, making it difficult to maintain a unified understanding of the code's functionality and evolution.</a:t>
                      </a:r>
                      <a:endParaRPr lang="en-US" sz="120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a:solidFill>
                            <a:schemeClr val="tx1"/>
                          </a:solidFill>
                          <a:latin typeface="+mn-lt"/>
                          <a:cs typeface="Arial" panose="020B0604020202020204" pitchFamily="34" charset="0"/>
                        </a:rPr>
                        <a:t>30</a:t>
                      </a:r>
                    </a:p>
                  </a:txBody>
                  <a:tcPr/>
                </a:tc>
                <a:extLst>
                  <a:ext uri="{0D108BD9-81ED-4DB2-BD59-A6C34878D82A}">
                    <a16:rowId xmlns:a16="http://schemas.microsoft.com/office/drawing/2014/main" val="2857562420"/>
                  </a:ext>
                </a:extLst>
              </a:tr>
            </a:tbl>
          </a:graphicData>
        </a:graphic>
      </p:graphicFrame>
      <p:sp>
        <p:nvSpPr>
          <p:cNvPr id="3" name="Title 2"/>
          <p:cNvSpPr>
            <a:spLocks noGrp="1"/>
          </p:cNvSpPr>
          <p:nvPr>
            <p:ph type="title"/>
          </p:nvPr>
        </p:nvSpPr>
        <p:spPr>
          <a:xfrm>
            <a:off x="131446" y="0"/>
            <a:ext cx="7756263" cy="621690"/>
          </a:xfrm>
        </p:spPr>
        <p:txBody>
          <a:bodyPr/>
          <a:lstStyle/>
          <a:p>
            <a:r>
              <a:rPr lang="en-US" sz="1400"/>
              <a:t>Problem Statement</a:t>
            </a:r>
          </a:p>
        </p:txBody>
      </p:sp>
    </p:spTree>
    <p:extLst>
      <p:ext uri="{BB962C8B-B14F-4D97-AF65-F5344CB8AC3E}">
        <p14:creationId xmlns:p14="http://schemas.microsoft.com/office/powerpoint/2010/main" val="11637278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836CC-FD00-C345-BAEB-837501B6C1B7}"/>
              </a:ext>
            </a:extLst>
          </p:cNvPr>
          <p:cNvSpPr>
            <a:spLocks noGrp="1"/>
          </p:cNvSpPr>
          <p:nvPr>
            <p:ph type="title"/>
          </p:nvPr>
        </p:nvSpPr>
        <p:spPr>
          <a:xfrm>
            <a:off x="400050" y="65321"/>
            <a:ext cx="8606790" cy="645437"/>
          </a:xfrm>
        </p:spPr>
        <p:txBody>
          <a:bodyPr/>
          <a:lstStyle/>
          <a:p>
            <a:r>
              <a:rPr lang="en-US" sz="3600">
                <a:solidFill>
                  <a:srgbClr val="0070C0"/>
                </a:solidFill>
              </a:rPr>
              <a:t>Semantic Match</a:t>
            </a:r>
          </a:p>
        </p:txBody>
      </p:sp>
      <p:sp>
        <p:nvSpPr>
          <p:cNvPr id="4" name="Rectangle 3">
            <a:extLst>
              <a:ext uri="{FF2B5EF4-FFF2-40B4-BE49-F238E27FC236}">
                <a16:creationId xmlns:a16="http://schemas.microsoft.com/office/drawing/2014/main" id="{AAF78D9A-81D1-5B3C-14EC-0C5798BE048B}"/>
              </a:ext>
            </a:extLst>
          </p:cNvPr>
          <p:cNvSpPr/>
          <p:nvPr/>
        </p:nvSpPr>
        <p:spPr>
          <a:xfrm>
            <a:off x="278864" y="765186"/>
            <a:ext cx="8465086" cy="4634602"/>
          </a:xfrm>
          <a:prstGeom prst="rect">
            <a:avLst/>
          </a:prstGeom>
        </p:spPr>
        <p:txBody>
          <a:bodyPr wrap="square">
            <a:spAutoFit/>
          </a:bodyPr>
          <a:lstStyle/>
          <a:p>
            <a:pPr algn="just">
              <a:spcAft>
                <a:spcPts val="500"/>
              </a:spcAft>
            </a:pPr>
            <a:r>
              <a:rPr lang="en-US" sz="1400"/>
              <a:t>Some common natural language generation metrics include the BLEU, ROUGE, METEOR scores and their variations:</a:t>
            </a:r>
          </a:p>
          <a:p>
            <a:pPr marL="285750" indent="-285750" algn="just">
              <a:spcAft>
                <a:spcPts val="500"/>
              </a:spcAft>
              <a:buFont typeface="Wingdings" pitchFamily="2" charset="2"/>
              <a:buChar char="Ø"/>
            </a:pPr>
            <a:r>
              <a:rPr lang="en-US" sz="1400"/>
              <a:t>BLEU measures the precision of n-grams in the generated text relative to the reference text. It considers the proportion of n-grams in the generated text that also appear in the reference, with a penalty for shorter outputs.</a:t>
            </a:r>
          </a:p>
          <a:p>
            <a:pPr marL="285750" indent="-285750" algn="just">
              <a:spcAft>
                <a:spcPts val="500"/>
              </a:spcAft>
              <a:buFont typeface="Wingdings" pitchFamily="2" charset="2"/>
              <a:buChar char="Ø"/>
            </a:pPr>
            <a:r>
              <a:rPr lang="en-US" sz="1400"/>
              <a:t>ROUGE primarily measures recall, focusing on the proportion of n-grams in the reference text that appear in the generated text. ROUGE variants can also measure precision and F1 score.</a:t>
            </a:r>
          </a:p>
          <a:p>
            <a:pPr marL="285750" indent="-285750" algn="just">
              <a:spcAft>
                <a:spcPts val="500"/>
              </a:spcAft>
              <a:buFont typeface="Wingdings" pitchFamily="2" charset="2"/>
              <a:buChar char="Ø"/>
            </a:pPr>
            <a:r>
              <a:rPr lang="en-US" sz="1400"/>
              <a:t>METEOR is a more complex metric that incorporates both precision and recall of n-grams, with additional consideration for synonymy, stemming, and word order.</a:t>
            </a:r>
          </a:p>
          <a:p>
            <a:pPr algn="just">
              <a:spcAft>
                <a:spcPts val="500"/>
              </a:spcAft>
            </a:pPr>
            <a:r>
              <a:rPr lang="en-US" sz="1400" b="1">
                <a:solidFill>
                  <a:srgbClr val="0070C0"/>
                </a:solidFill>
              </a:rPr>
              <a:t>Limitations of such metrics</a:t>
            </a:r>
            <a:r>
              <a:rPr lang="en-US" sz="1400"/>
              <a:t>:</a:t>
            </a:r>
          </a:p>
          <a:p>
            <a:pPr marL="285750" indent="-285750" algn="just">
              <a:spcAft>
                <a:spcPts val="500"/>
              </a:spcAft>
              <a:buFont typeface="Wingdings" pitchFamily="2" charset="2"/>
              <a:buChar char="Ø"/>
            </a:pPr>
            <a:r>
              <a:rPr lang="en-US" sz="1400"/>
              <a:t>Reliance on n-grams: These metrics focus on exact or near-exact n-gram matches, which means they might not capture the true meaning of a text. Two texts could have different n-grams but convey the same idea, or they could have similar n-grams but different meanings.</a:t>
            </a:r>
          </a:p>
          <a:p>
            <a:pPr marL="285750" indent="-285750" algn="just">
              <a:spcAft>
                <a:spcPts val="500"/>
              </a:spcAft>
              <a:buFont typeface="Wingdings" pitchFamily="2" charset="2"/>
              <a:buChar char="Ø"/>
            </a:pPr>
            <a:r>
              <a:rPr lang="en-US" sz="1400"/>
              <a:t>Lack of Context Understanding: These metrics do not account for context, logical structure, or deeper semantic connections, making them less effective for evaluating the overall meaning or intent behind the text.</a:t>
            </a:r>
          </a:p>
          <a:p>
            <a:pPr algn="just">
              <a:spcAft>
                <a:spcPts val="500"/>
              </a:spcAft>
            </a:pPr>
            <a:r>
              <a:rPr lang="en-US" sz="1400"/>
              <a:t>On the other hand, </a:t>
            </a:r>
            <a:r>
              <a:rPr lang="en-US" sz="1400" b="1">
                <a:solidFill>
                  <a:srgbClr val="0070C0"/>
                </a:solidFill>
              </a:rPr>
              <a:t>the code generation evaluation datasets</a:t>
            </a:r>
            <a:r>
              <a:rPr lang="en-US" sz="1400"/>
              <a:t> use test cases, e.g. in HumanEval and MBPP,  which seem to be more objective measures of how a model accomplished a code generation task. Another more interesting metric, as opposed to comparing n-grams, would be embedding both the ground truth and the generation code and comparing the two embeddings (e.g. using the cosine distance)</a:t>
            </a:r>
          </a:p>
        </p:txBody>
      </p:sp>
    </p:spTree>
    <p:extLst>
      <p:ext uri="{BB962C8B-B14F-4D97-AF65-F5344CB8AC3E}">
        <p14:creationId xmlns:p14="http://schemas.microsoft.com/office/powerpoint/2010/main" val="6033566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836CC-FD00-C345-BAEB-837501B6C1B7}"/>
              </a:ext>
            </a:extLst>
          </p:cNvPr>
          <p:cNvSpPr>
            <a:spLocks noGrp="1"/>
          </p:cNvSpPr>
          <p:nvPr>
            <p:ph type="title"/>
          </p:nvPr>
        </p:nvSpPr>
        <p:spPr>
          <a:xfrm>
            <a:off x="400050" y="65321"/>
            <a:ext cx="8606790" cy="645437"/>
          </a:xfrm>
        </p:spPr>
        <p:txBody>
          <a:bodyPr/>
          <a:lstStyle/>
          <a:p>
            <a:r>
              <a:rPr lang="en-US" sz="3600">
                <a:solidFill>
                  <a:srgbClr val="0070C0"/>
                </a:solidFill>
              </a:rPr>
              <a:t>Papers (1)</a:t>
            </a:r>
          </a:p>
        </p:txBody>
      </p:sp>
      <p:sp>
        <p:nvSpPr>
          <p:cNvPr id="4" name="Rectangle 3">
            <a:extLst>
              <a:ext uri="{FF2B5EF4-FFF2-40B4-BE49-F238E27FC236}">
                <a16:creationId xmlns:a16="http://schemas.microsoft.com/office/drawing/2014/main" id="{AAF78D9A-81D1-5B3C-14EC-0C5798BE048B}"/>
              </a:ext>
            </a:extLst>
          </p:cNvPr>
          <p:cNvSpPr/>
          <p:nvPr/>
        </p:nvSpPr>
        <p:spPr>
          <a:xfrm>
            <a:off x="341522" y="831944"/>
            <a:ext cx="8460955" cy="4524315"/>
          </a:xfrm>
          <a:prstGeom prst="rect">
            <a:avLst/>
          </a:prstGeom>
        </p:spPr>
        <p:txBody>
          <a:bodyPr wrap="square">
            <a:spAutoFit/>
          </a:bodyPr>
          <a:lstStyle/>
          <a:p>
            <a:r>
              <a:rPr lang="en-US" sz="1200"/>
              <a:t>1. Ahmed Soliman, Samir Shaheen, Mayada Hadhoud. </a:t>
            </a:r>
            <a:r>
              <a:rPr lang="en-US" sz="1200" b="1"/>
              <a:t>Leveraging pre-trained language models for code generation</a:t>
            </a:r>
            <a:r>
              <a:rPr lang="en-US" sz="1200"/>
              <a:t>.</a:t>
            </a:r>
            <a:br>
              <a:rPr lang="en-US" sz="1200"/>
            </a:br>
            <a:endParaRPr lang="en-US" sz="1200"/>
          </a:p>
          <a:p>
            <a:pPr algn="just"/>
            <a:r>
              <a:rPr lang="en-US" sz="1200"/>
              <a:t>This paper explores new hybrid models for code generation using pre-trained language models like RoBERTa, ELECTRA, etc. The models are evaluated on the CoNaLa and DJANGO datasets, demonstrating significant improvements in code generation accuracy. </a:t>
            </a:r>
          </a:p>
          <a:p>
            <a:pPr algn="just"/>
            <a:endParaRPr lang="en-US" sz="1200"/>
          </a:p>
          <a:p>
            <a:pPr algn="just"/>
            <a:r>
              <a:rPr lang="en-US" sz="1200"/>
              <a:t>This article is highly relevant to code generation research as it investigates how pre-trained transformer-based language models can be effectively adapted to generate code. The hybrid model approach and performance improvements offer valuable insights into optimizing language models for generating accurate, contextually appropriate code.</a:t>
            </a:r>
          </a:p>
          <a:p>
            <a:pPr algn="just"/>
            <a:endParaRPr lang="en-US" sz="1200"/>
          </a:p>
          <a:p>
            <a:pPr algn="just"/>
            <a:r>
              <a:rPr lang="en-US" sz="1200"/>
              <a:t>2. Zhihong Sun, Chen Lyu, Bolun Li, Yao Wan, Hongyu Zhang, Ge Li, Zhi Jin. 2024. </a:t>
            </a:r>
            <a:r>
              <a:rPr lang="en-US" sz="1200" b="1"/>
              <a:t>Enhancing Code Generation Performance of Smaller Models by Distilling the Reasoning Ability of LLMs</a:t>
            </a:r>
            <a:r>
              <a:rPr lang="en-US" sz="1200"/>
              <a:t>.</a:t>
            </a:r>
          </a:p>
          <a:p>
            <a:pPr algn="just"/>
            <a:endParaRPr lang="en-US" sz="1200"/>
          </a:p>
          <a:p>
            <a:pPr algn="just"/>
            <a:r>
              <a:rPr lang="en-US" sz="1200"/>
              <a:t>LLMs have significantly improved code generation using the Chain-of-Thought prompting solving complex programming tasks. However, smaller models struggle to match this reasoning ability. This paper introduces the CodePLAN framework, which transfers LLMs' reasoning capabilities to smaller models through distillation, using multi-task learning for code and solution plan generation. This article is relevant to my research as it addresses a key challenge: improving the performance of smaller models to match the reasoning abilities of LLMs.</a:t>
            </a:r>
          </a:p>
          <a:p>
            <a:pPr algn="just"/>
            <a:endParaRPr lang="en-US" sz="1200"/>
          </a:p>
          <a:p>
            <a:pPr algn="just"/>
            <a:r>
              <a:rPr lang="en-US" sz="1200"/>
              <a:t>3. Gurusha Juneja, Subhabrata Dutta, Soumen Chakrabarti,  Sunny Manchhanda,  Tanmoy Chakraborty. </a:t>
            </a:r>
            <a:r>
              <a:rPr lang="en-US" sz="1200" b="1"/>
              <a:t>Small Language Models Fine-tuned to Coordinate Larger Language Models Improve Complex Reasoning</a:t>
            </a:r>
            <a:r>
              <a:rPr lang="en-US" sz="1200"/>
              <a:t>.</a:t>
            </a:r>
          </a:p>
          <a:p>
            <a:pPr algn="just"/>
            <a:endParaRPr lang="en-US" sz="1200"/>
          </a:p>
          <a:p>
            <a:pPr algn="just"/>
            <a:r>
              <a:rPr lang="en-US" sz="1200"/>
              <a:t>This paper introduces a modular approach that separates problem decomposition from solution generation, using a smaller language model to decompose complex problems into simpler subproblems and a solver LM to generate solutions. This article is relevant to my research as it highlights the benefits of modular approaches for handling complex reasoning and code generation tasks.</a:t>
            </a:r>
          </a:p>
        </p:txBody>
      </p:sp>
    </p:spTree>
    <p:extLst>
      <p:ext uri="{BB962C8B-B14F-4D97-AF65-F5344CB8AC3E}">
        <p14:creationId xmlns:p14="http://schemas.microsoft.com/office/powerpoint/2010/main" val="11932337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836CC-FD00-C345-BAEB-837501B6C1B7}"/>
              </a:ext>
            </a:extLst>
          </p:cNvPr>
          <p:cNvSpPr>
            <a:spLocks noGrp="1"/>
          </p:cNvSpPr>
          <p:nvPr>
            <p:ph type="title"/>
          </p:nvPr>
        </p:nvSpPr>
        <p:spPr>
          <a:xfrm>
            <a:off x="400050" y="65321"/>
            <a:ext cx="8606790" cy="645437"/>
          </a:xfrm>
        </p:spPr>
        <p:txBody>
          <a:bodyPr/>
          <a:lstStyle/>
          <a:p>
            <a:r>
              <a:rPr lang="en-US" sz="3600">
                <a:solidFill>
                  <a:srgbClr val="0070C0"/>
                </a:solidFill>
              </a:rPr>
              <a:t>Papers (2)</a:t>
            </a:r>
          </a:p>
        </p:txBody>
      </p:sp>
      <p:sp>
        <p:nvSpPr>
          <p:cNvPr id="4" name="Rectangle 3">
            <a:extLst>
              <a:ext uri="{FF2B5EF4-FFF2-40B4-BE49-F238E27FC236}">
                <a16:creationId xmlns:a16="http://schemas.microsoft.com/office/drawing/2014/main" id="{AAF78D9A-81D1-5B3C-14EC-0C5798BE048B}"/>
              </a:ext>
            </a:extLst>
          </p:cNvPr>
          <p:cNvSpPr/>
          <p:nvPr/>
        </p:nvSpPr>
        <p:spPr>
          <a:xfrm>
            <a:off x="341522" y="831944"/>
            <a:ext cx="8460955" cy="4154984"/>
          </a:xfrm>
          <a:prstGeom prst="rect">
            <a:avLst/>
          </a:prstGeom>
        </p:spPr>
        <p:txBody>
          <a:bodyPr wrap="square">
            <a:spAutoFit/>
          </a:bodyPr>
          <a:lstStyle/>
          <a:p>
            <a:r>
              <a:rPr lang="en-US" sz="1200"/>
              <a:t>4. Minh Huynh Nguyen∗, Thang Chau Phan∗, Phong X. Nguyen∗, Nghi D. Q. Bui. </a:t>
            </a:r>
            <a:r>
              <a:rPr lang="en-US" sz="1200" b="1"/>
              <a:t>Dynamic Collaborative Agents for Software Development based on Agile Methodology</a:t>
            </a:r>
            <a:br>
              <a:rPr lang="en-US" sz="1200"/>
            </a:br>
            <a:endParaRPr lang="en-US" sz="1200"/>
          </a:p>
          <a:p>
            <a:pPr algn="just"/>
            <a:r>
              <a:rPr lang="en-US" sz="1200"/>
              <a:t>The article describes a multi-agent system for software development. It assigns Agile roles (Product Manager, Developer, Tester) to agents working in sprints. A Code Dependency Graph (CDG) is to aid code comprehension and generation. The multi-agent approach and use of Dynamic CDG are directly applicable to developing AI-based documentation systems.</a:t>
            </a:r>
          </a:p>
          <a:p>
            <a:pPr algn="just"/>
            <a:endParaRPr lang="en-US" sz="1200"/>
          </a:p>
          <a:p>
            <a:pPr algn="just"/>
            <a:r>
              <a:rPr lang="en-US" sz="1200"/>
              <a:t>Takeaways: a) Multi-agent collaboration: effective role-specific agents can enhance automated documentation, b) Dynamic code graphs are essential for maintaining accurate and current documentation.</a:t>
            </a:r>
          </a:p>
          <a:p>
            <a:pPr algn="just"/>
            <a:endParaRPr lang="en-US" sz="1200"/>
          </a:p>
          <a:p>
            <a:pPr algn="just"/>
            <a:endParaRPr lang="en-US" sz="1200"/>
          </a:p>
          <a:p>
            <a:pPr algn="just"/>
            <a:r>
              <a:rPr lang="en-US" sz="1200"/>
              <a:t>5. Sirui Hong, Mingchen Zhuge, Jonathan Chen, Xiawu Zheng, Yuheng Cheng, </a:t>
            </a:r>
            <a:r>
              <a:rPr lang="en-US" sz="1200" err="1"/>
              <a:t>Ceyao</a:t>
            </a:r>
            <a:r>
              <a:rPr lang="en-US" sz="1200"/>
              <a:t> Zhang, </a:t>
            </a:r>
            <a:r>
              <a:rPr lang="en-US" sz="1200" err="1"/>
              <a:t>Jinlin</a:t>
            </a:r>
            <a:r>
              <a:rPr lang="en-US" sz="1200"/>
              <a:t> Wang, </a:t>
            </a:r>
            <a:r>
              <a:rPr lang="en-US" sz="1200" err="1"/>
              <a:t>Zili</a:t>
            </a:r>
            <a:r>
              <a:rPr lang="en-US" sz="1200"/>
              <a:t> Wang, Steven Ka Shing Yau, </a:t>
            </a:r>
            <a:r>
              <a:rPr lang="en-US" sz="1200" err="1"/>
              <a:t>Zijuan</a:t>
            </a:r>
            <a:r>
              <a:rPr lang="en-US" sz="1200"/>
              <a:t> Lin, </a:t>
            </a:r>
            <a:r>
              <a:rPr lang="en-US" sz="1200" err="1"/>
              <a:t>Liyang</a:t>
            </a:r>
            <a:r>
              <a:rPr lang="en-US" sz="1200"/>
              <a:t> Zhou, </a:t>
            </a:r>
            <a:r>
              <a:rPr lang="en-US" sz="1200" err="1"/>
              <a:t>Chenyu</a:t>
            </a:r>
            <a:r>
              <a:rPr lang="en-US" sz="1200"/>
              <a:t> Ran, </a:t>
            </a:r>
            <a:r>
              <a:rPr lang="en-US" sz="1200" err="1"/>
              <a:t>Lingfeng</a:t>
            </a:r>
            <a:r>
              <a:rPr lang="en-US" sz="1200"/>
              <a:t> Xiao, </a:t>
            </a:r>
            <a:r>
              <a:rPr lang="en-US" sz="1200" err="1"/>
              <a:t>Chenglin</a:t>
            </a:r>
            <a:r>
              <a:rPr lang="en-US" sz="1200"/>
              <a:t> Wu, Ju ̈</a:t>
            </a:r>
            <a:r>
              <a:rPr lang="en-US" sz="1200" err="1"/>
              <a:t>rgen</a:t>
            </a:r>
            <a:r>
              <a:rPr lang="en-US" sz="1200"/>
              <a:t> </a:t>
            </a:r>
            <a:r>
              <a:rPr lang="en-US" sz="1200" err="1"/>
              <a:t>Schmidhuber</a:t>
            </a:r>
            <a:r>
              <a:rPr lang="en-US" sz="1200"/>
              <a:t>. </a:t>
            </a:r>
            <a:r>
              <a:rPr lang="en-US" sz="1200" b="1" err="1"/>
              <a:t>MetaGPT</a:t>
            </a:r>
            <a:r>
              <a:rPr lang="en-US" sz="1200" b="1"/>
              <a:t>: meta programming for a multi-agent collaborative framework</a:t>
            </a:r>
            <a:r>
              <a:rPr lang="en-US" sz="1200"/>
              <a:t>.</a:t>
            </a:r>
          </a:p>
          <a:p>
            <a:pPr algn="just"/>
            <a:endParaRPr lang="en-US" sz="1200"/>
          </a:p>
          <a:p>
            <a:pPr algn="just"/>
            <a:r>
              <a:rPr lang="en-US" sz="1200"/>
              <a:t>The article talks about a framework that enhances multi-agent collaboration by integrating Standardized Operating Procedures (SOPs) into LLM-based systems. It assigns specific roles (e.g., Product Manager, Engineer) to agents, promoting efficient task decomposition and reducing errors. </a:t>
            </a:r>
          </a:p>
          <a:p>
            <a:pPr algn="just"/>
            <a:endParaRPr lang="en-US" sz="1200"/>
          </a:p>
          <a:p>
            <a:pPr algn="just"/>
            <a:r>
              <a:rPr lang="en-US" sz="1200"/>
              <a:t>Relevance my research: this is highly relevant for improving automated documentation generation. Implementing SOPs can enhance the quality and consistency of generated documentation. Additionally, the role-based agent collaboration model can be adapted to develop specialized agents for different documentation tasks, ensuring comprehensive and accurate outputs.</a:t>
            </a:r>
          </a:p>
        </p:txBody>
      </p:sp>
    </p:spTree>
    <p:extLst>
      <p:ext uri="{BB962C8B-B14F-4D97-AF65-F5344CB8AC3E}">
        <p14:creationId xmlns:p14="http://schemas.microsoft.com/office/powerpoint/2010/main" val="23432299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F78D9A-81D1-5B3C-14EC-0C5798BE048B}"/>
              </a:ext>
            </a:extLst>
          </p:cNvPr>
          <p:cNvSpPr/>
          <p:nvPr/>
        </p:nvSpPr>
        <p:spPr>
          <a:xfrm>
            <a:off x="300900" y="796069"/>
            <a:ext cx="8446494" cy="2862322"/>
          </a:xfrm>
          <a:prstGeom prst="rect">
            <a:avLst/>
          </a:prstGeom>
        </p:spPr>
        <p:txBody>
          <a:bodyPr wrap="square">
            <a:spAutoFit/>
          </a:bodyPr>
          <a:lstStyle/>
          <a:p>
            <a:pPr algn="just"/>
            <a:r>
              <a:rPr lang="en-US" sz="1200"/>
              <a:t>6. Qingyun Wu, Gagan Bansal, Jieyu Zhang, Yiran Wu, Beibin Li, Erkang Zhu, Li Jiang, Xiaoyun Zhang, Shaokun Zhang, Jiale Liu, Ahmed Awadallah, Ryen W. White, Doug Burger, Chi Wang. </a:t>
            </a:r>
            <a:r>
              <a:rPr lang="en-US" sz="1200" b="1"/>
              <a:t>AutoGen: Enabling Next-Gen LLM Applications via Multi-Agent Conversation</a:t>
            </a:r>
            <a:r>
              <a:rPr lang="en-US" sz="1200"/>
              <a:t>.</a:t>
            </a:r>
          </a:p>
          <a:p>
            <a:pPr algn="just"/>
            <a:endParaRPr lang="en-US" sz="1200"/>
          </a:p>
          <a:p>
            <a:pPr algn="just"/>
            <a:r>
              <a:rPr lang="en-US" sz="1200"/>
              <a:t>AutoGen is an open-source framework that uses multiple interacting agents to create applications. The framework supports various modes of operation, allowing agents to converse and collaborate on tasks. The framework employs "conversation programming," where agent interactions are controlled through both natural language and programming languages, enhancing the modularity and scalability of multi-agent systems.</a:t>
            </a:r>
          </a:p>
          <a:p>
            <a:pPr algn="just"/>
            <a:endParaRPr lang="en-US" sz="1200"/>
          </a:p>
          <a:p>
            <a:pPr algn="just"/>
            <a:r>
              <a:rPr lang="en-US" sz="1200"/>
              <a:t>Relevance: the principles and capabilities of AutoGen align closely with my research topic. The framework's support for multi-agent collaboration and conversation-based workflows can significantly aid in developing an LLM-based system for automated documentation. The customizable agents and conversation programming features of AutoGen can be utilized to create a robust and adaptable documentation generation system, ensuring high-quality.</a:t>
            </a:r>
          </a:p>
          <a:p>
            <a:pPr algn="just"/>
            <a:endParaRPr lang="en-US" sz="1200"/>
          </a:p>
          <a:p>
            <a:pPr algn="just"/>
            <a:endParaRPr lang="en-US" sz="1200"/>
          </a:p>
          <a:p>
            <a:pPr algn="just"/>
            <a:endParaRPr lang="en-US" sz="1200"/>
          </a:p>
        </p:txBody>
      </p:sp>
      <p:sp>
        <p:nvSpPr>
          <p:cNvPr id="6" name="Title 2">
            <a:extLst>
              <a:ext uri="{FF2B5EF4-FFF2-40B4-BE49-F238E27FC236}">
                <a16:creationId xmlns:a16="http://schemas.microsoft.com/office/drawing/2014/main" id="{E477C2D5-E008-E7A7-68C0-CD7F2DAF2861}"/>
              </a:ext>
            </a:extLst>
          </p:cNvPr>
          <p:cNvSpPr>
            <a:spLocks noGrp="1"/>
          </p:cNvSpPr>
          <p:nvPr>
            <p:ph type="title"/>
          </p:nvPr>
        </p:nvSpPr>
        <p:spPr>
          <a:xfrm>
            <a:off x="400050" y="65321"/>
            <a:ext cx="8606790" cy="645437"/>
          </a:xfrm>
        </p:spPr>
        <p:txBody>
          <a:bodyPr/>
          <a:lstStyle/>
          <a:p>
            <a:r>
              <a:rPr lang="en-US" sz="3600">
                <a:solidFill>
                  <a:srgbClr val="0070C0"/>
                </a:solidFill>
              </a:rPr>
              <a:t>Papers (3)</a:t>
            </a:r>
          </a:p>
        </p:txBody>
      </p:sp>
    </p:spTree>
    <p:extLst>
      <p:ext uri="{BB962C8B-B14F-4D97-AF65-F5344CB8AC3E}">
        <p14:creationId xmlns:p14="http://schemas.microsoft.com/office/powerpoint/2010/main" val="32054361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7A538C4-30FD-3CF0-57C6-BC2645A63478}"/>
              </a:ext>
            </a:extLst>
          </p:cNvPr>
          <p:cNvSpPr txBox="1"/>
          <p:nvPr/>
        </p:nvSpPr>
        <p:spPr>
          <a:xfrm>
            <a:off x="277586" y="870856"/>
            <a:ext cx="8588828" cy="4054956"/>
          </a:xfrm>
          <a:prstGeom prst="rect">
            <a:avLst/>
          </a:prstGeom>
          <a:noFill/>
        </p:spPr>
        <p:txBody>
          <a:bodyPr wrap="square" rtlCol="0">
            <a:spAutoFit/>
          </a:bodyPr>
          <a:lstStyle/>
          <a:p>
            <a:pPr marL="285750" indent="-285750">
              <a:spcAft>
                <a:spcPts val="700"/>
              </a:spcAft>
              <a:buFont typeface="Wingdings" pitchFamily="2" charset="2"/>
              <a:buChar char="Ø"/>
            </a:pPr>
            <a:r>
              <a:rPr lang="en-US" sz="1600">
                <a:solidFill>
                  <a:srgbClr val="141413"/>
                </a:solidFill>
                <a:latin typeface="Helvetica" pitchFamily="2" charset="0"/>
              </a:rPr>
              <a:t>A</a:t>
            </a:r>
            <a:r>
              <a:rPr lang="en-US" sz="1600">
                <a:solidFill>
                  <a:srgbClr val="141413"/>
                </a:solidFill>
                <a:effectLst/>
                <a:latin typeface="Helvetica" pitchFamily="2" charset="0"/>
              </a:rPr>
              <a:t>ccording to McKinsey’s research “</a:t>
            </a:r>
            <a:r>
              <a:rPr lang="en-US" sz="1600">
                <a:solidFill>
                  <a:srgbClr val="141413"/>
                </a:solidFill>
                <a:effectLst/>
                <a:latin typeface="Helvetica" pitchFamily="2" charset="0"/>
                <a:hlinkClick r:id="rId2"/>
              </a:rPr>
              <a:t>Unleashing developer productivity with generative AI”</a:t>
            </a:r>
            <a:r>
              <a:rPr lang="en-US" sz="1600">
                <a:solidFill>
                  <a:srgbClr val="141413"/>
                </a:solidFill>
                <a:latin typeface="Helvetica" pitchFamily="2" charset="0"/>
              </a:rPr>
              <a:t>,</a:t>
            </a:r>
            <a:r>
              <a:rPr lang="en-US" sz="1600">
                <a:solidFill>
                  <a:srgbClr val="141413"/>
                </a:solidFill>
                <a:effectLst/>
                <a:latin typeface="Helvetica" pitchFamily="2" charset="0"/>
              </a:rPr>
              <a:t> </a:t>
            </a:r>
            <a:r>
              <a:rPr lang="en-US" sz="1600" err="1">
                <a:solidFill>
                  <a:srgbClr val="141413"/>
                </a:solidFill>
                <a:effectLst/>
                <a:latin typeface="Helvetica" pitchFamily="2" charset="0"/>
              </a:rPr>
              <a:t>GenAI</a:t>
            </a:r>
            <a:r>
              <a:rPr lang="en-US" sz="1600">
                <a:solidFill>
                  <a:srgbClr val="141413"/>
                </a:solidFill>
                <a:effectLst/>
                <a:latin typeface="Helvetica" pitchFamily="2" charset="0"/>
              </a:rPr>
              <a:t> can significantly </a:t>
            </a:r>
            <a:r>
              <a:rPr lang="en-US" sz="1600" b="1">
                <a:solidFill>
                  <a:srgbClr val="141413"/>
                </a:solidFill>
                <a:effectLst/>
                <a:latin typeface="Helvetica" pitchFamily="2" charset="0"/>
              </a:rPr>
              <a:t>decrease the </a:t>
            </a:r>
            <a:r>
              <a:rPr lang="en-US" sz="1600" b="1">
                <a:solidFill>
                  <a:srgbClr val="141413"/>
                </a:solidFill>
                <a:latin typeface="Helvetica" pitchFamily="2" charset="0"/>
              </a:rPr>
              <a:t>time developers spend on coding (</a:t>
            </a:r>
            <a:r>
              <a:rPr lang="en-US" sz="1600" b="1">
                <a:solidFill>
                  <a:srgbClr val="141413"/>
                </a:solidFill>
                <a:effectLst/>
                <a:latin typeface="Helvetica" pitchFamily="2" charset="0"/>
              </a:rPr>
              <a:t>up to 45%)</a:t>
            </a:r>
            <a:r>
              <a:rPr lang="en-US" sz="1600">
                <a:solidFill>
                  <a:srgbClr val="141413"/>
                </a:solidFill>
                <a:effectLst/>
                <a:latin typeface="Helvetica" pitchFamily="2" charset="0"/>
              </a:rPr>
              <a:t> </a:t>
            </a:r>
            <a:r>
              <a:rPr lang="en-US" sz="1600">
                <a:solidFill>
                  <a:srgbClr val="141413"/>
                </a:solidFill>
                <a:latin typeface="Helvetica" pitchFamily="2" charset="0"/>
              </a:rPr>
              <a:t>which can enable companies to </a:t>
            </a:r>
            <a:r>
              <a:rPr lang="en-US" sz="1600">
                <a:solidFill>
                  <a:srgbClr val="141413"/>
                </a:solidFill>
                <a:effectLst/>
                <a:latin typeface="Helvetica" pitchFamily="2" charset="0"/>
              </a:rPr>
              <a:t>reduce labor costs. This can be especially impactful for large-scale projects where efficiency gains translate into significant cost reductions.</a:t>
            </a:r>
          </a:p>
          <a:p>
            <a:pPr marL="285750" indent="-285750">
              <a:spcAft>
                <a:spcPts val="700"/>
              </a:spcAft>
              <a:buFont typeface="Wingdings" pitchFamily="2" charset="2"/>
              <a:buChar char="Ø"/>
            </a:pPr>
            <a:r>
              <a:rPr lang="en-US" sz="1600">
                <a:solidFill>
                  <a:srgbClr val="141413"/>
                </a:solidFill>
                <a:latin typeface="Helvetica" pitchFamily="2" charset="0"/>
              </a:rPr>
              <a:t>According this study by the same company “</a:t>
            </a:r>
            <a:r>
              <a:rPr lang="en-US" sz="1600">
                <a:solidFill>
                  <a:srgbClr val="141413"/>
                </a:solidFill>
                <a:latin typeface="Helvetica" pitchFamily="2" charset="0"/>
                <a:hlinkClick r:id="rId3"/>
              </a:rPr>
              <a:t>The state of AI in early 2024: Gen AI adoption spikes and starts to generate value</a:t>
            </a:r>
            <a:r>
              <a:rPr lang="en-US" sz="1600">
                <a:solidFill>
                  <a:srgbClr val="141413"/>
                </a:solidFill>
                <a:latin typeface="Helvetica" pitchFamily="2" charset="0"/>
              </a:rPr>
              <a:t>”, the AI adoption accelerates and starts creating real value.</a:t>
            </a:r>
          </a:p>
          <a:p>
            <a:pPr marL="285750" indent="-285750">
              <a:spcAft>
                <a:spcPts val="700"/>
              </a:spcAft>
              <a:buFont typeface="Wingdings" pitchFamily="2" charset="2"/>
              <a:buChar char="Ø"/>
            </a:pPr>
            <a:r>
              <a:rPr lang="en-US" sz="1600">
                <a:solidFill>
                  <a:srgbClr val="141413"/>
                </a:solidFill>
                <a:latin typeface="Helvetica" pitchFamily="2" charset="0"/>
              </a:rPr>
              <a:t>In its study “</a:t>
            </a:r>
            <a:r>
              <a:rPr lang="en-US" sz="1600">
                <a:solidFill>
                  <a:srgbClr val="141413"/>
                </a:solidFill>
                <a:latin typeface="Helvetica" pitchFamily="2" charset="0"/>
                <a:hlinkClick r:id="rId4"/>
              </a:rPr>
              <a:t>Quantifying GitHub Copilot’s impact on developer productivity and happiness</a:t>
            </a:r>
            <a:r>
              <a:rPr lang="en-US" sz="1600">
                <a:solidFill>
                  <a:srgbClr val="141413"/>
                </a:solidFill>
                <a:latin typeface="Helvetica" pitchFamily="2" charset="0"/>
              </a:rPr>
              <a:t>”, GitHub concluded that </a:t>
            </a:r>
            <a:r>
              <a:rPr lang="en-US" sz="1600" b="1">
                <a:solidFill>
                  <a:srgbClr val="141413"/>
                </a:solidFill>
                <a:latin typeface="Helvetica" pitchFamily="2" charset="0"/>
              </a:rPr>
              <a:t>developers using GitHub Copilot finished their task much faster – 55% faster </a:t>
            </a:r>
            <a:r>
              <a:rPr lang="en-US" sz="1600">
                <a:solidFill>
                  <a:srgbClr val="141413"/>
                </a:solidFill>
                <a:latin typeface="Helvetica" pitchFamily="2" charset="0"/>
              </a:rPr>
              <a:t>than the developers who preferred not to use GitHub Copilot. </a:t>
            </a:r>
          </a:p>
          <a:p>
            <a:pPr marL="285750" indent="-285750">
              <a:spcAft>
                <a:spcPts val="700"/>
              </a:spcAft>
              <a:buFont typeface="Wingdings" pitchFamily="2" charset="2"/>
              <a:buChar char="Ø"/>
            </a:pPr>
            <a:r>
              <a:rPr lang="en-US" sz="1600">
                <a:solidFill>
                  <a:srgbClr val="141413"/>
                </a:solidFill>
                <a:latin typeface="Helvetica" pitchFamily="2" charset="0"/>
              </a:rPr>
              <a:t>But developer productivity goes beyond speed - between 60–75% of developers reported they </a:t>
            </a:r>
            <a:r>
              <a:rPr lang="en-US" sz="1600" b="1">
                <a:solidFill>
                  <a:srgbClr val="141413"/>
                </a:solidFill>
                <a:latin typeface="Helvetica" pitchFamily="2" charset="0"/>
              </a:rPr>
              <a:t>feel more fulfilled with their job</a:t>
            </a:r>
            <a:r>
              <a:rPr lang="en-US" sz="1600">
                <a:solidFill>
                  <a:srgbClr val="141413"/>
                </a:solidFill>
                <a:latin typeface="Helvetica" pitchFamily="2" charset="0"/>
              </a:rPr>
              <a:t>, feel less frustrated when coding, and are </a:t>
            </a:r>
            <a:r>
              <a:rPr lang="en-US" sz="1600" b="1">
                <a:solidFill>
                  <a:srgbClr val="141413"/>
                </a:solidFill>
                <a:latin typeface="Helvetica" pitchFamily="2" charset="0"/>
              </a:rPr>
              <a:t>able to focus on more satisfying work</a:t>
            </a:r>
            <a:r>
              <a:rPr lang="en-US" sz="1600">
                <a:solidFill>
                  <a:srgbClr val="141413"/>
                </a:solidFill>
                <a:latin typeface="Helvetica" pitchFamily="2" charset="0"/>
              </a:rPr>
              <a:t> when using GitHub Copilot. Also, developers reported that GitHub Copilot helped them stay in the flow (73%) and preserve mental effort during repetitive tasks (87%).</a:t>
            </a:r>
            <a:endParaRPr lang="en-US">
              <a:solidFill>
                <a:srgbClr val="141413"/>
              </a:solidFill>
              <a:effectLst/>
              <a:latin typeface="Helvetica" pitchFamily="2" charset="0"/>
            </a:endParaRPr>
          </a:p>
        </p:txBody>
      </p:sp>
      <p:sp>
        <p:nvSpPr>
          <p:cNvPr id="6" name="TextBox 5">
            <a:extLst>
              <a:ext uri="{FF2B5EF4-FFF2-40B4-BE49-F238E27FC236}">
                <a16:creationId xmlns:a16="http://schemas.microsoft.com/office/drawing/2014/main" id="{7D9C3857-B202-A46F-B66B-650855DD6AC1}"/>
              </a:ext>
            </a:extLst>
          </p:cNvPr>
          <p:cNvSpPr txBox="1"/>
          <p:nvPr/>
        </p:nvSpPr>
        <p:spPr>
          <a:xfrm>
            <a:off x="277586" y="174171"/>
            <a:ext cx="6088526" cy="461665"/>
          </a:xfrm>
          <a:prstGeom prst="rect">
            <a:avLst/>
          </a:prstGeom>
          <a:noFill/>
        </p:spPr>
        <p:txBody>
          <a:bodyPr wrap="none" rtlCol="0">
            <a:spAutoFit/>
          </a:bodyPr>
          <a:lstStyle/>
          <a:p>
            <a:r>
              <a:rPr lang="en-US" sz="2400" b="1">
                <a:solidFill>
                  <a:srgbClr val="0070C0"/>
                </a:solidFill>
                <a:latin typeface="Arial" panose="020B0604020202020204" pitchFamily="34" charset="0"/>
                <a:cs typeface="Arial" panose="020B0604020202020204" pitchFamily="34" charset="0"/>
              </a:rPr>
              <a:t>Benefits of Automatic Code Generation</a:t>
            </a:r>
          </a:p>
        </p:txBody>
      </p:sp>
    </p:spTree>
    <p:extLst>
      <p:ext uri="{BB962C8B-B14F-4D97-AF65-F5344CB8AC3E}">
        <p14:creationId xmlns:p14="http://schemas.microsoft.com/office/powerpoint/2010/main" val="33508311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86E913-2E5C-071B-794A-231F929FB116}"/>
              </a:ext>
            </a:extLst>
          </p:cNvPr>
          <p:cNvSpPr txBox="1"/>
          <p:nvPr/>
        </p:nvSpPr>
        <p:spPr>
          <a:xfrm>
            <a:off x="277586" y="805543"/>
            <a:ext cx="8137071" cy="2980303"/>
          </a:xfrm>
          <a:prstGeom prst="rect">
            <a:avLst/>
          </a:prstGeom>
          <a:noFill/>
        </p:spPr>
        <p:txBody>
          <a:bodyPr wrap="square" rtlCol="0">
            <a:spAutoFit/>
          </a:bodyPr>
          <a:lstStyle/>
          <a:p>
            <a:pPr marL="285750" indent="-285750">
              <a:spcAft>
                <a:spcPts val="700"/>
              </a:spcAft>
              <a:buFont typeface="Wingdings" pitchFamily="2" charset="2"/>
              <a:buChar char="Ø"/>
            </a:pPr>
            <a:r>
              <a:rPr lang="en-US" sz="1600" b="1"/>
              <a:t>Improved Code Quality </a:t>
            </a:r>
            <a:r>
              <a:rPr lang="en-US" sz="1600"/>
              <a:t>through consistency and adherence to best practices: automatically generated code adheres to coding standards and best practices consistently, reducing the likelihood of human errors and bugs as detailed in these studies: ”</a:t>
            </a:r>
            <a:r>
              <a:rPr lang="en-US" sz="1600">
                <a:hlinkClick r:id="rId2"/>
              </a:rPr>
              <a:t>AICodeReview: Advancing code quality with AI-enhanced reviews</a:t>
            </a:r>
            <a:r>
              <a:rPr lang="en-US" sz="1600"/>
              <a:t>” and “</a:t>
            </a:r>
            <a:r>
              <a:rPr lang="en-US" sz="1600">
                <a:hlinkClick r:id="rId3"/>
              </a:rPr>
              <a:t>Impact of AI Tools on Software Development Code Quality</a:t>
            </a:r>
            <a:r>
              <a:rPr lang="en-US" sz="1600"/>
              <a:t>”.</a:t>
            </a:r>
          </a:p>
          <a:p>
            <a:pPr marL="285750" indent="-285750">
              <a:spcAft>
                <a:spcPts val="700"/>
              </a:spcAft>
              <a:buFont typeface="Wingdings" pitchFamily="2" charset="2"/>
              <a:buChar char="Ø"/>
            </a:pPr>
            <a:r>
              <a:rPr lang="en-US" sz="1600" b="1"/>
              <a:t>Faster Time-to-Market as a Competitive Advantage</a:t>
            </a:r>
            <a:r>
              <a:rPr lang="en-US" sz="1600"/>
              <a:t>: Accelerated development cycles allow companies to bring products to market more quickly, providing a significant competitive edge according to “</a:t>
            </a:r>
            <a:r>
              <a:rPr lang="en-US" sz="1600">
                <a:hlinkClick r:id="rId4"/>
              </a:rPr>
              <a:t>Gartner Top Strategic Technology Trends for 2023</a:t>
            </a:r>
            <a:r>
              <a:rPr lang="en-US" sz="1600"/>
              <a:t>”.</a:t>
            </a:r>
          </a:p>
          <a:p>
            <a:pPr marL="285750" indent="-285750">
              <a:spcAft>
                <a:spcPts val="700"/>
              </a:spcAft>
              <a:buFont typeface="Wingdings" pitchFamily="2" charset="2"/>
              <a:buChar char="Ø"/>
            </a:pPr>
            <a:r>
              <a:rPr lang="en-US" sz="1600" b="1"/>
              <a:t>Reduction in code maintenance effort</a:t>
            </a:r>
            <a:r>
              <a:rPr lang="en-US" sz="1600"/>
              <a:t>: consistent and well-structured code generated by automation tools is easier to understand and maintain, reducing long-term maintenance costs.</a:t>
            </a:r>
          </a:p>
        </p:txBody>
      </p:sp>
      <p:sp>
        <p:nvSpPr>
          <p:cNvPr id="3" name="TextBox 2">
            <a:extLst>
              <a:ext uri="{FF2B5EF4-FFF2-40B4-BE49-F238E27FC236}">
                <a16:creationId xmlns:a16="http://schemas.microsoft.com/office/drawing/2014/main" id="{CC188396-C0D0-6F43-1123-6418AAC80F68}"/>
              </a:ext>
            </a:extLst>
          </p:cNvPr>
          <p:cNvSpPr txBox="1"/>
          <p:nvPr/>
        </p:nvSpPr>
        <p:spPr>
          <a:xfrm>
            <a:off x="277586" y="174171"/>
            <a:ext cx="6378669" cy="461665"/>
          </a:xfrm>
          <a:prstGeom prst="rect">
            <a:avLst/>
          </a:prstGeom>
          <a:noFill/>
        </p:spPr>
        <p:txBody>
          <a:bodyPr wrap="none" rtlCol="0">
            <a:spAutoFit/>
          </a:bodyPr>
          <a:lstStyle/>
          <a:p>
            <a:r>
              <a:rPr lang="en-US" sz="2400" b="1">
                <a:solidFill>
                  <a:srgbClr val="0070C0"/>
                </a:solidFill>
                <a:latin typeface="Arial" panose="020B0604020202020204" pitchFamily="34" charset="0"/>
                <a:cs typeface="Arial" panose="020B0604020202020204" pitchFamily="34" charset="0"/>
              </a:rPr>
              <a:t>Benefits of Automatic Code Generation (2)</a:t>
            </a:r>
          </a:p>
        </p:txBody>
      </p:sp>
    </p:spTree>
    <p:extLst>
      <p:ext uri="{BB962C8B-B14F-4D97-AF65-F5344CB8AC3E}">
        <p14:creationId xmlns:p14="http://schemas.microsoft.com/office/powerpoint/2010/main" val="32817956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06663A77-0A77-17A3-0B20-6D0C4CA0C62C}"/>
              </a:ext>
            </a:extLst>
          </p:cNvPr>
          <p:cNvSpPr>
            <a:spLocks noGrp="1"/>
          </p:cNvSpPr>
          <p:nvPr>
            <p:ph type="title"/>
          </p:nvPr>
        </p:nvSpPr>
        <p:spPr>
          <a:xfrm>
            <a:off x="789806" y="2092425"/>
            <a:ext cx="7564388" cy="1201618"/>
          </a:xfrm>
        </p:spPr>
        <p:txBody>
          <a:bodyPr/>
          <a:lstStyle/>
          <a:p>
            <a:pPr algn="ctr"/>
            <a:r>
              <a:rPr lang="en-US" sz="3600" dirty="0">
                <a:solidFill>
                  <a:srgbClr val="0070C0"/>
                </a:solidFill>
              </a:rPr>
              <a:t>Materials for the Meeting on October 1, 2024</a:t>
            </a:r>
          </a:p>
        </p:txBody>
      </p:sp>
    </p:spTree>
    <p:extLst>
      <p:ext uri="{BB962C8B-B14F-4D97-AF65-F5344CB8AC3E}">
        <p14:creationId xmlns:p14="http://schemas.microsoft.com/office/powerpoint/2010/main" val="9639723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8CA310-E117-D963-0A77-0164649EB3E2}"/>
              </a:ext>
            </a:extLst>
          </p:cNvPr>
          <p:cNvSpPr txBox="1"/>
          <p:nvPr/>
        </p:nvSpPr>
        <p:spPr>
          <a:xfrm>
            <a:off x="6690361" y="1891465"/>
            <a:ext cx="2100943" cy="2123658"/>
          </a:xfrm>
          <a:prstGeom prst="rect">
            <a:avLst/>
          </a:prstGeom>
          <a:noFill/>
        </p:spPr>
        <p:txBody>
          <a:bodyPr wrap="square" rtlCol="0">
            <a:spAutoFit/>
          </a:bodyPr>
          <a:lstStyle/>
          <a:p>
            <a:pPr marL="0" marR="0">
              <a:spcBef>
                <a:spcPts val="0"/>
              </a:spcBef>
              <a:spcAft>
                <a:spcPts val="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Notes</a:t>
            </a:r>
          </a:p>
          <a:p>
            <a:pPr marL="171450" marR="0" indent="-171450">
              <a:spcBef>
                <a:spcPts val="0"/>
              </a:spcBef>
              <a:spcAft>
                <a:spcPts val="0"/>
              </a:spcAft>
              <a:buFont typeface="Wingdings" pitchFamily="2" charset="2"/>
              <a:buChar char="Ø"/>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Chapters are Praxis chapters</a:t>
            </a:r>
          </a:p>
          <a:p>
            <a:pPr marL="171450" marR="0" indent="-171450">
              <a:spcBef>
                <a:spcPts val="0"/>
              </a:spcBef>
              <a:spcAft>
                <a:spcPts val="0"/>
              </a:spcAft>
              <a:buFont typeface="Wingdings" pitchFamily="2" charset="2"/>
              <a:buChar char="Ø"/>
            </a:pPr>
            <a:r>
              <a:rPr lang="en-US" sz="1200" kern="100" dirty="0">
                <a:latin typeface="Aptos" panose="020B0004020202020204" pitchFamily="34" charset="0"/>
                <a:ea typeface="Aptos" panose="020B0004020202020204" pitchFamily="34" charset="0"/>
                <a:cs typeface="Times New Roman" panose="02020603050405020304" pitchFamily="18" charset="0"/>
              </a:rPr>
              <a:t>Other elements </a:t>
            </a:r>
            <a:r>
              <a:rPr lang="en-US" sz="1200" b="1" kern="100" dirty="0">
                <a:latin typeface="Aptos" panose="020B0004020202020204" pitchFamily="34" charset="0"/>
                <a:ea typeface="Aptos" panose="020B0004020202020204" pitchFamily="34" charset="0"/>
                <a:cs typeface="Times New Roman" panose="02020603050405020304" pitchFamily="18" charset="0"/>
              </a:rPr>
              <a:t>in bold </a:t>
            </a:r>
            <a:r>
              <a:rPr lang="en-US" sz="1200" kern="100" dirty="0">
                <a:latin typeface="Aptos" panose="020B0004020202020204" pitchFamily="34" charset="0"/>
                <a:ea typeface="Aptos" panose="020B0004020202020204" pitchFamily="34" charset="0"/>
                <a:cs typeface="Times New Roman" panose="02020603050405020304" pitchFamily="18" charset="0"/>
              </a:rPr>
              <a:t>are Praxis components described on the subsequent slides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p>
          <a:p>
            <a:pPr marL="171450" marR="0" indent="-171450">
              <a:spcBef>
                <a:spcPts val="0"/>
              </a:spcBef>
              <a:spcAft>
                <a:spcPts val="0"/>
              </a:spcAft>
              <a:buFont typeface="Wingdings" pitchFamily="2" charset="2"/>
              <a:buChar char="Ø"/>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Total counts for reference:</a:t>
            </a:r>
          </a:p>
          <a:p>
            <a:pPr marL="400050" lvl="1" indent="-227013">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Main body total 72 (expected to be 70-90)</a:t>
            </a:r>
          </a:p>
          <a:p>
            <a:pPr marL="400050" lvl="1" indent="-227013">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Total 116 (prefer &lt; 110)</a:t>
            </a:r>
          </a:p>
        </p:txBody>
      </p:sp>
      <p:sp>
        <p:nvSpPr>
          <p:cNvPr id="3" name="TextBox 2">
            <a:extLst>
              <a:ext uri="{FF2B5EF4-FFF2-40B4-BE49-F238E27FC236}">
                <a16:creationId xmlns:a16="http://schemas.microsoft.com/office/drawing/2014/main" id="{339726C0-DDE8-0550-A872-9A3C60577CEB}"/>
              </a:ext>
            </a:extLst>
          </p:cNvPr>
          <p:cNvSpPr txBox="1"/>
          <p:nvPr/>
        </p:nvSpPr>
        <p:spPr>
          <a:xfrm>
            <a:off x="277586" y="174171"/>
            <a:ext cx="2436116" cy="461665"/>
          </a:xfrm>
          <a:prstGeom prst="rect">
            <a:avLst/>
          </a:prstGeom>
          <a:noFill/>
        </p:spPr>
        <p:txBody>
          <a:bodyPr wrap="none" rtlCol="0">
            <a:spAutoFit/>
          </a:bodyPr>
          <a:lstStyle/>
          <a:p>
            <a:r>
              <a:rPr lang="en-US" sz="2400" b="1" dirty="0">
                <a:solidFill>
                  <a:srgbClr val="0070C0"/>
                </a:solidFill>
                <a:latin typeface="Arial" panose="020B0604020202020204" pitchFamily="34" charset="0"/>
                <a:cs typeface="Arial" panose="020B0604020202020204" pitchFamily="34" charset="0"/>
              </a:rPr>
              <a:t>Praxis Timeline</a:t>
            </a:r>
          </a:p>
        </p:txBody>
      </p:sp>
      <p:graphicFrame>
        <p:nvGraphicFramePr>
          <p:cNvPr id="4" name="Table 3">
            <a:extLst>
              <a:ext uri="{FF2B5EF4-FFF2-40B4-BE49-F238E27FC236}">
                <a16:creationId xmlns:a16="http://schemas.microsoft.com/office/drawing/2014/main" id="{5F3BDE04-7081-64EA-D0BB-7973DF62ED40}"/>
              </a:ext>
            </a:extLst>
          </p:cNvPr>
          <p:cNvGraphicFramePr>
            <a:graphicFrameLocks noGrp="1"/>
          </p:cNvGraphicFramePr>
          <p:nvPr>
            <p:extLst>
              <p:ext uri="{D42A27DB-BD31-4B8C-83A1-F6EECF244321}">
                <p14:modId xmlns:p14="http://schemas.microsoft.com/office/powerpoint/2010/main" val="1771348239"/>
              </p:ext>
            </p:extLst>
          </p:nvPr>
        </p:nvGraphicFramePr>
        <p:xfrm>
          <a:off x="428896" y="794657"/>
          <a:ext cx="6080761" cy="4421777"/>
        </p:xfrm>
        <a:graphic>
          <a:graphicData uri="http://schemas.openxmlformats.org/drawingml/2006/table">
            <a:tbl>
              <a:tblPr firstRow="1" bandRow="1">
                <a:tableStyleId>{5C22544A-7EE6-4342-B048-85BDC9FD1C3A}</a:tableStyleId>
              </a:tblPr>
              <a:tblGrid>
                <a:gridCol w="1286898">
                  <a:extLst>
                    <a:ext uri="{9D8B030D-6E8A-4147-A177-3AD203B41FA5}">
                      <a16:colId xmlns:a16="http://schemas.microsoft.com/office/drawing/2014/main" val="2711279470"/>
                    </a:ext>
                  </a:extLst>
                </a:gridCol>
                <a:gridCol w="4793863">
                  <a:extLst>
                    <a:ext uri="{9D8B030D-6E8A-4147-A177-3AD203B41FA5}">
                      <a16:colId xmlns:a16="http://schemas.microsoft.com/office/drawing/2014/main" val="1928465857"/>
                    </a:ext>
                  </a:extLst>
                </a:gridCol>
              </a:tblGrid>
              <a:tr h="353454">
                <a:tc>
                  <a:txBody>
                    <a:bodyPr/>
                    <a:lstStyle/>
                    <a:p>
                      <a:pPr algn="ctr"/>
                      <a:r>
                        <a:rPr lang="en-US" sz="1200" dirty="0"/>
                        <a:t>Date</a:t>
                      </a:r>
                    </a:p>
                  </a:txBody>
                  <a:tcPr marT="0" marB="0" anchor="ctr"/>
                </a:tc>
                <a:tc>
                  <a:txBody>
                    <a:bodyPr/>
                    <a:lstStyle/>
                    <a:p>
                      <a:r>
                        <a:rPr lang="en-US" sz="1200" dirty="0"/>
                        <a:t>Deliverable</a:t>
                      </a:r>
                    </a:p>
                  </a:txBody>
                  <a:tcPr marT="0" marB="0" anchor="ctr"/>
                </a:tc>
                <a:extLst>
                  <a:ext uri="{0D108BD9-81ED-4DB2-BD59-A6C34878D82A}">
                    <a16:rowId xmlns:a16="http://schemas.microsoft.com/office/drawing/2014/main" val="557569156"/>
                  </a:ext>
                </a:extLst>
              </a:tr>
              <a:tr h="256146">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October 5</a:t>
                      </a:r>
                    </a:p>
                  </a:txBody>
                  <a:tcPr marT="0" marB="0" anchor="ctr"/>
                </a:tc>
                <a:tc>
                  <a:txBody>
                    <a:bodyPr/>
                    <a:lstStyle/>
                    <a:p>
                      <a:pPr marL="0" marR="0" indent="0">
                        <a:spcBef>
                          <a:spcPts val="0"/>
                        </a:spcBef>
                        <a:spcAft>
                          <a:spcPts val="0"/>
                        </a:spcAft>
                        <a:buFont typeface="Wingdings" pitchFamily="2" charset="2"/>
                        <a:buNone/>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T="0" marB="0" anchor="ctr"/>
                </a:tc>
                <a:extLst>
                  <a:ext uri="{0D108BD9-81ED-4DB2-BD59-A6C34878D82A}">
                    <a16:rowId xmlns:a16="http://schemas.microsoft.com/office/drawing/2014/main" val="1200313053"/>
                  </a:ext>
                </a:extLst>
              </a:tr>
              <a:tr h="220017">
                <a:tc>
                  <a:txBody>
                    <a:bodyPr/>
                    <a:lstStyle/>
                    <a:p>
                      <a:pPr algn="r"/>
                      <a:r>
                        <a:rPr lang="en-US" sz="1200" kern="100" dirty="0">
                          <a:effectLst/>
                          <a:latin typeface="Aptos" panose="020B0004020202020204" pitchFamily="34" charset="0"/>
                          <a:ea typeface="Aptos" panose="020B0004020202020204" pitchFamily="34" charset="0"/>
                          <a:cs typeface="Times New Roman" panose="02020603050405020304" pitchFamily="18" charset="0"/>
                        </a:rPr>
                        <a:t>October 19</a:t>
                      </a:r>
                      <a:endParaRPr lang="en-US" sz="1200" dirty="0"/>
                    </a:p>
                  </a:txBody>
                  <a:tcPr marT="0" marB="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Benchmarking: Dataset and Leaderboard Selection</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T="0" marB="0" anchor="ctr"/>
                </a:tc>
                <a:extLst>
                  <a:ext uri="{0D108BD9-81ED-4DB2-BD59-A6C34878D82A}">
                    <a16:rowId xmlns:a16="http://schemas.microsoft.com/office/drawing/2014/main" val="3222181695"/>
                  </a:ext>
                </a:extLst>
              </a:tr>
              <a:tr h="261257">
                <a:tc>
                  <a:txBody>
                    <a:bodyPr/>
                    <a:lstStyle/>
                    <a:p>
                      <a:pPr algn="r"/>
                      <a:r>
                        <a:rPr lang="en-US" sz="1200" kern="100" dirty="0">
                          <a:effectLst/>
                          <a:latin typeface="Aptos" panose="020B0004020202020204" pitchFamily="34" charset="0"/>
                          <a:ea typeface="Aptos" panose="020B0004020202020204" pitchFamily="34" charset="0"/>
                          <a:cs typeface="Times New Roman" panose="02020603050405020304" pitchFamily="18" charset="0"/>
                        </a:rPr>
                        <a:t>October 31 / November 2</a:t>
                      </a:r>
                      <a:endParaRPr lang="en-US" sz="1200" dirty="0"/>
                    </a:p>
                  </a:txBody>
                  <a:tcPr marT="0" marB="0" anchor="ctr"/>
                </a:tc>
                <a:tc>
                  <a:txBody>
                    <a:bodyPr/>
                    <a:lstStyle/>
                    <a:p>
                      <a:r>
                        <a:rPr lang="en-US" sz="1200" kern="100" dirty="0">
                          <a:effectLst/>
                          <a:latin typeface="Aptos" panose="020B0004020202020204" pitchFamily="34" charset="0"/>
                          <a:ea typeface="Aptos" panose="020B0004020202020204" pitchFamily="34" charset="0"/>
                          <a:cs typeface="Times New Roman" panose="02020603050405020304" pitchFamily="18" charset="0"/>
                        </a:rPr>
                        <a:t>Chapter 1 Introduction section (7 pages)</a:t>
                      </a:r>
                      <a:endParaRPr lang="en-US" sz="1200" dirty="0"/>
                    </a:p>
                  </a:txBody>
                  <a:tcPr marT="0" marB="0" anchor="ctr"/>
                </a:tc>
                <a:extLst>
                  <a:ext uri="{0D108BD9-81ED-4DB2-BD59-A6C34878D82A}">
                    <a16:rowId xmlns:a16="http://schemas.microsoft.com/office/drawing/2014/main" val="2648404787"/>
                  </a:ext>
                </a:extLst>
              </a:tr>
              <a:tr h="228600">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November 16</a:t>
                      </a:r>
                    </a:p>
                  </a:txBody>
                  <a:tcPr marT="0" marB="0" anchor="ctr"/>
                </a:tc>
                <a:tc>
                  <a:txBody>
                    <a:bodyPr/>
                    <a:lstStyle/>
                    <a:p>
                      <a:endParaRPr lang="en-US" sz="1200" dirty="0"/>
                    </a:p>
                  </a:txBody>
                  <a:tcPr marT="0" marB="0" anchor="ctr"/>
                </a:tc>
                <a:extLst>
                  <a:ext uri="{0D108BD9-81ED-4DB2-BD59-A6C34878D82A}">
                    <a16:rowId xmlns:a16="http://schemas.microsoft.com/office/drawing/2014/main" val="357212254"/>
                  </a:ext>
                </a:extLst>
              </a:tr>
              <a:tr h="315686">
                <a:tc>
                  <a:txBody>
                    <a:bodyPr/>
                    <a:lstStyle/>
                    <a:p>
                      <a:pPr algn="r"/>
                      <a:r>
                        <a:rPr lang="en-US" sz="1200" kern="100" dirty="0">
                          <a:effectLst/>
                          <a:latin typeface="Aptos" panose="020B0004020202020204" pitchFamily="34" charset="0"/>
                          <a:ea typeface="Aptos" panose="020B0004020202020204" pitchFamily="34" charset="0"/>
                          <a:cs typeface="Times New Roman" panose="02020603050405020304" pitchFamily="18" charset="0"/>
                        </a:rPr>
                        <a:t>November 30 </a:t>
                      </a:r>
                      <a:endParaRPr lang="en-US" sz="1200" dirty="0"/>
                    </a:p>
                  </a:txBody>
                  <a:tcPr marT="0" marB="0" anchor="ctr"/>
                </a:tc>
                <a:tc>
                  <a:txBody>
                    <a:bodyPr/>
                    <a:lstStyle/>
                    <a:p>
                      <a:r>
                        <a:rPr lang="en-US" sz="1200" b="1" kern="100" dirty="0">
                          <a:effectLst/>
                          <a:latin typeface="Aptos" panose="020B0004020202020204" pitchFamily="34" charset="0"/>
                          <a:ea typeface="Aptos" panose="020B0004020202020204" pitchFamily="34" charset="0"/>
                          <a:cs typeface="Times New Roman" panose="02020603050405020304" pitchFamily="18" charset="0"/>
                        </a:rPr>
                        <a:t>Model Selection and Fine-Tuning</a:t>
                      </a:r>
                      <a:endParaRPr lang="en-US" sz="1200" dirty="0"/>
                    </a:p>
                  </a:txBody>
                  <a:tcPr marT="0" marB="0" anchor="ctr"/>
                </a:tc>
                <a:extLst>
                  <a:ext uri="{0D108BD9-81ED-4DB2-BD59-A6C34878D82A}">
                    <a16:rowId xmlns:a16="http://schemas.microsoft.com/office/drawing/2014/main" val="122295192"/>
                  </a:ext>
                </a:extLst>
              </a:tr>
              <a:tr h="217714">
                <a:tc>
                  <a:txBody>
                    <a:bodyPr/>
                    <a:lstStyle/>
                    <a:p>
                      <a:pPr algn="r"/>
                      <a:r>
                        <a:rPr lang="en-US" sz="1200" dirty="0"/>
                        <a:t>December 14</a:t>
                      </a:r>
                    </a:p>
                  </a:txBody>
                  <a:tcPr marT="0" marB="0" anchor="ctr"/>
                </a:tc>
                <a:tc>
                  <a:txBody>
                    <a:bodyPr/>
                    <a:lstStyle/>
                    <a:p>
                      <a:pPr marL="0" marR="0" indent="0">
                        <a:spcBef>
                          <a:spcPts val="0"/>
                        </a:spcBef>
                        <a:spcAft>
                          <a:spcPts val="0"/>
                        </a:spcAft>
                        <a:buFont typeface="Wingdings" pitchFamily="2" charset="2"/>
                        <a:buNone/>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Chapter 2 Literature Review section (18 pages)</a:t>
                      </a:r>
                    </a:p>
                  </a:txBody>
                  <a:tcPr marT="0" marB="0" anchor="ctr"/>
                </a:tc>
                <a:extLst>
                  <a:ext uri="{0D108BD9-81ED-4DB2-BD59-A6C34878D82A}">
                    <a16:rowId xmlns:a16="http://schemas.microsoft.com/office/drawing/2014/main" val="3518989418"/>
                  </a:ext>
                </a:extLst>
              </a:tr>
              <a:tr h="228600">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1200" dirty="0"/>
                        <a:t>December 28</a:t>
                      </a:r>
                    </a:p>
                  </a:txBody>
                  <a:tcPr marT="0" marB="0" anchor="ctr"/>
                </a:tc>
                <a:tc>
                  <a:txBody>
                    <a:bodyPr/>
                    <a:lstStyle/>
                    <a:p>
                      <a:pPr marL="0" marR="0" indent="0">
                        <a:spcBef>
                          <a:spcPts val="0"/>
                        </a:spcBef>
                        <a:spcAft>
                          <a:spcPts val="0"/>
                        </a:spcAft>
                        <a:buFont typeface="Wingdings" pitchFamily="2" charset="2"/>
                        <a:buNone/>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Agentic Workflow Implementation</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T="0" marB="0" anchor="ctr"/>
                </a:tc>
                <a:extLst>
                  <a:ext uri="{0D108BD9-81ED-4DB2-BD59-A6C34878D82A}">
                    <a16:rowId xmlns:a16="http://schemas.microsoft.com/office/drawing/2014/main" val="3922932844"/>
                  </a:ext>
                </a:extLst>
              </a:tr>
              <a:tr h="228600">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January 11</a:t>
                      </a:r>
                    </a:p>
                  </a:txBody>
                  <a:tcPr marT="0" marB="0" anchor="ctr"/>
                </a:tc>
                <a:tc>
                  <a:txBody>
                    <a:bodyPr/>
                    <a:lstStyle/>
                    <a:p>
                      <a:endParaRPr lang="en-US" sz="1200" dirty="0"/>
                    </a:p>
                  </a:txBody>
                  <a:tcPr marT="0" marB="0" anchor="ctr"/>
                </a:tc>
                <a:extLst>
                  <a:ext uri="{0D108BD9-81ED-4DB2-BD59-A6C34878D82A}">
                    <a16:rowId xmlns:a16="http://schemas.microsoft.com/office/drawing/2014/main" val="4125870142"/>
                  </a:ext>
                </a:extLst>
              </a:tr>
              <a:tr h="269840">
                <a:tc>
                  <a:txBody>
                    <a:bodyPr/>
                    <a:lstStyle/>
                    <a:p>
                      <a:pPr algn="r"/>
                      <a:r>
                        <a:rPr lang="en-US" sz="1200" kern="100" dirty="0">
                          <a:effectLst/>
                          <a:latin typeface="Aptos" panose="020B0004020202020204" pitchFamily="34" charset="0"/>
                          <a:ea typeface="Aptos" panose="020B0004020202020204" pitchFamily="34" charset="0"/>
                          <a:cs typeface="Times New Roman" panose="02020603050405020304" pitchFamily="18" charset="0"/>
                        </a:rPr>
                        <a:t>January 25 </a:t>
                      </a:r>
                      <a:endParaRPr lang="en-US" sz="1200" dirty="0"/>
                    </a:p>
                  </a:txBody>
                  <a:tcPr marT="0" marB="0" anchor="ctr"/>
                </a:tc>
                <a:tc>
                  <a:txBody>
                    <a:bodyPr/>
                    <a:lstStyle/>
                    <a:p>
                      <a:pPr marL="0" marR="0" indent="0">
                        <a:spcBef>
                          <a:spcPts val="0"/>
                        </a:spcBef>
                        <a:spcAft>
                          <a:spcPts val="0"/>
                        </a:spcAft>
                        <a:buFont typeface="Wingdings" pitchFamily="2" charset="2"/>
                        <a:buNone/>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Chapter 3 Methodology (16 pages)</a:t>
                      </a:r>
                    </a:p>
                  </a:txBody>
                  <a:tcPr marT="0" marB="0" anchor="ctr"/>
                </a:tc>
                <a:extLst>
                  <a:ext uri="{0D108BD9-81ED-4DB2-BD59-A6C34878D82A}">
                    <a16:rowId xmlns:a16="http://schemas.microsoft.com/office/drawing/2014/main" val="1119570315"/>
                  </a:ext>
                </a:extLst>
              </a:tr>
              <a:tr h="228600">
                <a:tc>
                  <a:txBody>
                    <a:bodyPr/>
                    <a:lstStyle/>
                    <a:p>
                      <a:pPr algn="r"/>
                      <a:r>
                        <a:rPr lang="en-US" sz="1200" kern="100" dirty="0">
                          <a:effectLst/>
                          <a:latin typeface="Aptos" panose="020B0004020202020204" pitchFamily="34" charset="0"/>
                          <a:ea typeface="Aptos" panose="020B0004020202020204" pitchFamily="34" charset="0"/>
                          <a:cs typeface="Times New Roman" panose="02020603050405020304" pitchFamily="18" charset="0"/>
                        </a:rPr>
                        <a:t>February 8</a:t>
                      </a:r>
                      <a:endParaRPr lang="en-US" sz="1200" dirty="0"/>
                    </a:p>
                  </a:txBody>
                  <a:tcPr marT="0" marB="0" anchor="ctr"/>
                </a:tc>
                <a:tc>
                  <a:txBody>
                    <a:bodyPr/>
                    <a:lstStyle/>
                    <a:p>
                      <a:pPr marL="0" marR="0" indent="0">
                        <a:spcBef>
                          <a:spcPts val="0"/>
                        </a:spcBef>
                        <a:spcAft>
                          <a:spcPts val="0"/>
                        </a:spcAft>
                        <a:buFont typeface="Wingdings" pitchFamily="2" charset="2"/>
                        <a:buNone/>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Evaluation and Interpretation</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T="0" marB="0" anchor="ctr"/>
                </a:tc>
                <a:extLst>
                  <a:ext uri="{0D108BD9-81ED-4DB2-BD59-A6C34878D82A}">
                    <a16:rowId xmlns:a16="http://schemas.microsoft.com/office/drawing/2014/main" val="1794017378"/>
                  </a:ext>
                </a:extLst>
              </a:tr>
              <a:tr h="304800">
                <a:tc>
                  <a:txBody>
                    <a:bodyPr/>
                    <a:lstStyle/>
                    <a:p>
                      <a:pPr algn="r"/>
                      <a:r>
                        <a:rPr lang="en-US" sz="1200" kern="100" dirty="0">
                          <a:effectLst/>
                          <a:latin typeface="Aptos" panose="020B0004020202020204" pitchFamily="34" charset="0"/>
                          <a:ea typeface="Aptos" panose="020B0004020202020204" pitchFamily="34" charset="0"/>
                          <a:cs typeface="Times New Roman" panose="02020603050405020304" pitchFamily="18" charset="0"/>
                        </a:rPr>
                        <a:t>February 22</a:t>
                      </a:r>
                      <a:endParaRPr lang="en-US" sz="1200" dirty="0"/>
                    </a:p>
                  </a:txBody>
                  <a:tcPr marT="0" marB="0" anchor="ctr"/>
                </a:tc>
                <a:tc>
                  <a:txBody>
                    <a:bodyPr/>
                    <a:lstStyle/>
                    <a:p>
                      <a:pPr marL="0" marR="0" indent="0">
                        <a:spcBef>
                          <a:spcPts val="0"/>
                        </a:spcBef>
                        <a:spcAft>
                          <a:spcPts val="0"/>
                        </a:spcAft>
                        <a:buFont typeface="Wingdings" pitchFamily="2" charset="2"/>
                        <a:buNone/>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Chapter 4 Results (28 pages)</a:t>
                      </a:r>
                    </a:p>
                  </a:txBody>
                  <a:tcPr marT="0" marB="0" anchor="ctr"/>
                </a:tc>
                <a:extLst>
                  <a:ext uri="{0D108BD9-81ED-4DB2-BD59-A6C34878D82A}">
                    <a16:rowId xmlns:a16="http://schemas.microsoft.com/office/drawing/2014/main" val="424445830"/>
                  </a:ext>
                </a:extLst>
              </a:tr>
              <a:tr h="272143">
                <a:tc>
                  <a:txBody>
                    <a:bodyPr/>
                    <a:lstStyle/>
                    <a:p>
                      <a:pPr algn="r"/>
                      <a:r>
                        <a:rPr lang="en-US" sz="1200" kern="100" dirty="0">
                          <a:effectLst/>
                          <a:latin typeface="Aptos" panose="020B0004020202020204" pitchFamily="34" charset="0"/>
                          <a:ea typeface="Aptos" panose="020B0004020202020204" pitchFamily="34" charset="0"/>
                          <a:cs typeface="Times New Roman" panose="02020603050405020304" pitchFamily="18" charset="0"/>
                        </a:rPr>
                        <a:t>March 8</a:t>
                      </a:r>
                      <a:endParaRPr lang="en-US" sz="1200" dirty="0"/>
                    </a:p>
                  </a:txBody>
                  <a:tcPr marT="0" marB="0" anchor="ctr"/>
                </a:tc>
                <a:tc>
                  <a:txBody>
                    <a:bodyPr/>
                    <a:lstStyle/>
                    <a:p>
                      <a:pPr marL="0" marR="0" indent="0">
                        <a:spcBef>
                          <a:spcPts val="0"/>
                        </a:spcBef>
                        <a:spcAft>
                          <a:spcPts val="0"/>
                        </a:spcAft>
                        <a:buFont typeface="Wingdings" pitchFamily="2" charset="2"/>
                        <a:buNone/>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Documentation and Reporting</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T="0" marB="0" anchor="ctr"/>
                </a:tc>
                <a:extLst>
                  <a:ext uri="{0D108BD9-81ED-4DB2-BD59-A6C34878D82A}">
                    <a16:rowId xmlns:a16="http://schemas.microsoft.com/office/drawing/2014/main" val="293264917"/>
                  </a:ext>
                </a:extLst>
              </a:tr>
              <a:tr h="315686">
                <a:tc>
                  <a:txBody>
                    <a:bodyPr/>
                    <a:lstStyle/>
                    <a:p>
                      <a:pPr algn="r"/>
                      <a:r>
                        <a:rPr lang="en-US" sz="1200" kern="100" dirty="0">
                          <a:effectLst/>
                          <a:latin typeface="Aptos" panose="020B0004020202020204" pitchFamily="34" charset="0"/>
                          <a:ea typeface="Aptos" panose="020B0004020202020204" pitchFamily="34" charset="0"/>
                          <a:cs typeface="Times New Roman" panose="02020603050405020304" pitchFamily="18" charset="0"/>
                        </a:rPr>
                        <a:t>March 22 </a:t>
                      </a:r>
                      <a:endParaRPr lang="en-US" sz="1200" dirty="0"/>
                    </a:p>
                  </a:txBody>
                  <a:tcPr marT="0" marB="0" anchor="ctr"/>
                </a:tc>
                <a:tc>
                  <a:txBody>
                    <a:bodyPr/>
                    <a:lstStyle/>
                    <a:p>
                      <a:pPr marL="0" marR="0" indent="0">
                        <a:spcBef>
                          <a:spcPts val="0"/>
                        </a:spcBef>
                        <a:spcAft>
                          <a:spcPts val="0"/>
                        </a:spcAft>
                        <a:buFont typeface="Wingdings" pitchFamily="2" charset="2"/>
                        <a:buNone/>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Chapter 5 Discussion and Conclusions (3 pages)</a:t>
                      </a:r>
                    </a:p>
                  </a:txBody>
                  <a:tcPr marT="0" marB="0" anchor="ctr"/>
                </a:tc>
                <a:extLst>
                  <a:ext uri="{0D108BD9-81ED-4DB2-BD59-A6C34878D82A}">
                    <a16:rowId xmlns:a16="http://schemas.microsoft.com/office/drawing/2014/main" val="1781282597"/>
                  </a:ext>
                </a:extLst>
              </a:tr>
              <a:tr h="250371">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April 5 </a:t>
                      </a:r>
                    </a:p>
                  </a:txBody>
                  <a:tcPr marT="0" marB="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References (7 pages), Appendices (21 pages, preferred &lt; 10)</a:t>
                      </a:r>
                    </a:p>
                  </a:txBody>
                  <a:tcPr marT="0" marB="0" anchor="ctr"/>
                </a:tc>
                <a:extLst>
                  <a:ext uri="{0D108BD9-81ED-4DB2-BD59-A6C34878D82A}">
                    <a16:rowId xmlns:a16="http://schemas.microsoft.com/office/drawing/2014/main" val="2819159636"/>
                  </a:ext>
                </a:extLst>
              </a:tr>
              <a:tr h="359229">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April 19, May 3, May 17  </a:t>
                      </a:r>
                      <a:endParaRPr lang="en-US" sz="1200" dirty="0"/>
                    </a:p>
                  </a:txBody>
                  <a:tcPr marT="0" marB="0" anchor="ctr"/>
                </a:tc>
                <a:tc>
                  <a:txBody>
                    <a:bodyPr/>
                    <a:lstStyle/>
                    <a:p>
                      <a:pPr marL="0" marR="0" indent="0">
                        <a:spcBef>
                          <a:spcPts val="0"/>
                        </a:spcBef>
                        <a:spcAft>
                          <a:spcPts val="0"/>
                        </a:spcAft>
                        <a:buFont typeface="Wingdings" pitchFamily="2" charset="2"/>
                        <a:buNone/>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T="0" marB="0" anchor="ctr"/>
                </a:tc>
                <a:extLst>
                  <a:ext uri="{0D108BD9-81ED-4DB2-BD59-A6C34878D82A}">
                    <a16:rowId xmlns:a16="http://schemas.microsoft.com/office/drawing/2014/main" val="1409568859"/>
                  </a:ext>
                </a:extLst>
              </a:tr>
            </a:tbl>
          </a:graphicData>
        </a:graphic>
      </p:graphicFrame>
    </p:spTree>
    <p:extLst>
      <p:ext uri="{BB962C8B-B14F-4D97-AF65-F5344CB8AC3E}">
        <p14:creationId xmlns:p14="http://schemas.microsoft.com/office/powerpoint/2010/main" val="32558322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DD4FA3-3F98-17C7-3317-1C0393233138}"/>
              </a:ext>
            </a:extLst>
          </p:cNvPr>
          <p:cNvSpPr txBox="1"/>
          <p:nvPr/>
        </p:nvSpPr>
        <p:spPr>
          <a:xfrm>
            <a:off x="277586" y="174171"/>
            <a:ext cx="3074881" cy="461665"/>
          </a:xfrm>
          <a:prstGeom prst="rect">
            <a:avLst/>
          </a:prstGeom>
          <a:noFill/>
        </p:spPr>
        <p:txBody>
          <a:bodyPr wrap="none" rtlCol="0">
            <a:spAutoFit/>
          </a:bodyPr>
          <a:lstStyle/>
          <a:p>
            <a:r>
              <a:rPr lang="en-US" sz="2400" b="1" dirty="0">
                <a:solidFill>
                  <a:srgbClr val="0070C0"/>
                </a:solidFill>
                <a:latin typeface="Arial" panose="020B0604020202020204" pitchFamily="34" charset="0"/>
                <a:cs typeface="Arial" panose="020B0604020202020204" pitchFamily="34" charset="0"/>
              </a:rPr>
              <a:t>Praxis Components</a:t>
            </a:r>
          </a:p>
        </p:txBody>
      </p:sp>
      <p:sp>
        <p:nvSpPr>
          <p:cNvPr id="3" name="TextBox 2">
            <a:extLst>
              <a:ext uri="{FF2B5EF4-FFF2-40B4-BE49-F238E27FC236}">
                <a16:creationId xmlns:a16="http://schemas.microsoft.com/office/drawing/2014/main" id="{1D7848DF-B788-8E74-7EF2-94A747A759B2}"/>
              </a:ext>
            </a:extLst>
          </p:cNvPr>
          <p:cNvSpPr txBox="1"/>
          <p:nvPr/>
        </p:nvSpPr>
        <p:spPr>
          <a:xfrm>
            <a:off x="277586" y="1099459"/>
            <a:ext cx="8594271" cy="3323987"/>
          </a:xfrm>
          <a:prstGeom prst="rect">
            <a:avLst/>
          </a:prstGeom>
          <a:noFill/>
        </p:spPr>
        <p:txBody>
          <a:bodyPr wrap="square" rtlCol="0">
            <a:spAutoFit/>
          </a:bodyPr>
          <a:lstStyle/>
          <a:p>
            <a:pPr marL="0" marR="0" algn="just">
              <a:spcBef>
                <a:spcPts val="0"/>
              </a:spcBef>
              <a:spcAft>
                <a:spcPts val="0"/>
              </a:spcAft>
            </a:pPr>
            <a:r>
              <a:rPr lang="en-US" sz="1400" b="1" kern="100" dirty="0">
                <a:effectLst/>
                <a:latin typeface="Aptos" panose="020B0004020202020204" pitchFamily="34" charset="0"/>
                <a:ea typeface="Aptos" panose="020B0004020202020204" pitchFamily="34" charset="0"/>
                <a:cs typeface="Times New Roman" panose="02020603050405020304" pitchFamily="18" charset="0"/>
              </a:rPr>
              <a:t>1. Benchmarking: Dataset and Leaderboard Selection</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spcBef>
                <a:spcPts val="0"/>
              </a:spcBef>
              <a:spcAft>
                <a:spcPts val="0"/>
              </a:spcAft>
              <a:buFont typeface="Courier New" panose="02070309020205020404" pitchFamily="49" charset="0"/>
              <a:buChar char="o"/>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Download and prepare for use several code generation evaluation datasets.</a:t>
            </a:r>
          </a:p>
          <a:p>
            <a:pPr marL="342900" marR="0" lvl="0" indent="-342900" algn="just">
              <a:spcBef>
                <a:spcPts val="0"/>
              </a:spcBef>
              <a:spcAft>
                <a:spcPts val="0"/>
              </a:spcAft>
              <a:buFont typeface="Courier New" panose="02070309020205020404" pitchFamily="49" charset="0"/>
              <a:buChar char="o"/>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Get a list of code generation leaderboards using LLMs and, if possible, SLMs. These benchmarks will be used to compare with my research results.</a:t>
            </a:r>
          </a:p>
          <a:p>
            <a:pPr marL="342900" marR="0" lvl="0" indent="-342900" algn="just">
              <a:spcBef>
                <a:spcPts val="0"/>
              </a:spcBef>
              <a:spcAft>
                <a:spcPts val="0"/>
              </a:spcAft>
              <a:buFont typeface="Courier New" panose="02070309020205020404" pitchFamily="49" charset="0"/>
              <a:buChar char="o"/>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Analyze the value of each dataset / leaderboard for research purposes and generate a shortlist of code generation evaluation datasets.</a:t>
            </a:r>
          </a:p>
          <a:p>
            <a:pPr marL="342900" marR="0" lvl="0" indent="-342900" algn="just">
              <a:spcBef>
                <a:spcPts val="0"/>
              </a:spcBef>
              <a:spcAft>
                <a:spcPts val="0"/>
              </a:spcAft>
              <a:buFont typeface="Courier New" panose="02070309020205020404" pitchFamily="49" charset="0"/>
              <a:buChar char="o"/>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For each shortlisted dataset, test run the main code generation evaluation method(s) that was used to generate the previous benchmarks.</a:t>
            </a:r>
          </a:p>
          <a:p>
            <a:pPr marL="342900" marR="0" lvl="0" indent="-342900" algn="just">
              <a:spcBef>
                <a:spcPts val="0"/>
              </a:spcBef>
              <a:spcAft>
                <a:spcPts val="0"/>
              </a:spcAft>
              <a:buFont typeface="Courier New" panose="02070309020205020404" pitchFamily="49" charset="0"/>
              <a:buChar char="o"/>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Decide if the data in the datasets needs filtering or cleaning (depending on how the previous benchmark tests were done). Potential cleaning may include:</a:t>
            </a:r>
          </a:p>
          <a:p>
            <a:pPr marL="742950" marR="0" lvl="1" indent="-285750" algn="just">
              <a:spcBef>
                <a:spcPts val="0"/>
              </a:spcBef>
              <a:spcAft>
                <a:spcPts val="0"/>
              </a:spcAft>
              <a:buFont typeface="Wingdings" pitchFamily="2" charset="2"/>
              <a:buChar char="ü"/>
              <a:tabLst>
                <a:tab pos="9144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Filter examples with too few or too many tokens.</a:t>
            </a:r>
          </a:p>
          <a:p>
            <a:pPr marL="742950" marR="0" lvl="1" indent="-285750" algn="just">
              <a:spcBef>
                <a:spcPts val="0"/>
              </a:spcBef>
              <a:spcAft>
                <a:spcPts val="0"/>
              </a:spcAft>
              <a:buFont typeface="Wingdings" pitchFamily="2" charset="2"/>
              <a:buChar char="ü"/>
              <a:tabLst>
                <a:tab pos="9144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Filter examples in another language (not English).</a:t>
            </a:r>
          </a:p>
          <a:p>
            <a:pPr marL="742950" marR="0" lvl="1" indent="-285750" algn="just">
              <a:spcBef>
                <a:spcPts val="0"/>
              </a:spcBef>
              <a:spcAft>
                <a:spcPts val="0"/>
              </a:spcAft>
              <a:buFont typeface="Wingdings" pitchFamily="2" charset="2"/>
              <a:buChar char="ü"/>
              <a:tabLst>
                <a:tab pos="9144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Remove or clean documentation that contains special tokens (e.g. “&lt;img ...&gt;”, “https:”, and so on)</a:t>
            </a:r>
          </a:p>
          <a:p>
            <a:pPr marL="342900" marR="0" lvl="0" indent="-342900" algn="just">
              <a:spcBef>
                <a:spcPts val="0"/>
              </a:spcBef>
              <a:spcAft>
                <a:spcPts val="0"/>
              </a:spcAft>
              <a:buFont typeface="Courier New" panose="02070309020205020404" pitchFamily="49" charset="0"/>
              <a:buChar char="o"/>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If possible and feasible, download and prepare for use several code generation training datasets to fine-tune SLMs with the purpose to generate better quality code.</a:t>
            </a:r>
          </a:p>
        </p:txBody>
      </p:sp>
    </p:spTree>
    <p:extLst>
      <p:ext uri="{BB962C8B-B14F-4D97-AF65-F5344CB8AC3E}">
        <p14:creationId xmlns:p14="http://schemas.microsoft.com/office/powerpoint/2010/main" val="17796583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924E48-6E62-7EE3-A8BC-219C7F25E538}"/>
              </a:ext>
            </a:extLst>
          </p:cNvPr>
          <p:cNvSpPr txBox="1"/>
          <p:nvPr/>
        </p:nvSpPr>
        <p:spPr>
          <a:xfrm>
            <a:off x="274864" y="859972"/>
            <a:ext cx="8594271" cy="3754874"/>
          </a:xfrm>
          <a:prstGeom prst="rect">
            <a:avLst/>
          </a:prstGeom>
          <a:noFill/>
        </p:spPr>
        <p:txBody>
          <a:bodyPr wrap="square" rtlCol="0">
            <a:spAutoFit/>
          </a:bodyPr>
          <a:lstStyle/>
          <a:p>
            <a:pPr marL="0" marR="0">
              <a:spcBef>
                <a:spcPts val="0"/>
              </a:spcBef>
              <a:spcAft>
                <a:spcPts val="0"/>
              </a:spcAft>
            </a:pPr>
            <a:r>
              <a:rPr lang="en-US" sz="1400" b="1" kern="100" dirty="0">
                <a:effectLst/>
                <a:latin typeface="Aptos" panose="020B0004020202020204" pitchFamily="34" charset="0"/>
                <a:ea typeface="Aptos" panose="020B0004020202020204" pitchFamily="34" charset="0"/>
                <a:cs typeface="Times New Roman" panose="02020603050405020304" pitchFamily="18" charset="0"/>
              </a:rPr>
              <a:t>2. Model Selection and Fine-Tuning</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Font typeface="Courier New" panose="02070309020205020404" pitchFamily="49" charset="0"/>
              <a:buChar char="o"/>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Select pre-trained Small Language Models (SLMs) suitable for the task (e.g., Llama 8, Mistral 8, etc.). Analyze any preliminary results of their application for code generation.</a:t>
            </a:r>
          </a:p>
          <a:p>
            <a:pPr marL="342900" marR="0" lvl="0" indent="-342900">
              <a:spcBef>
                <a:spcPts val="0"/>
              </a:spcBef>
              <a:spcAft>
                <a:spcPts val="0"/>
              </a:spcAft>
              <a:buFont typeface="Courier New" panose="02070309020205020404" pitchFamily="49" charset="0"/>
              <a:buChar char="o"/>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Establish the required APIs to use the models for inference and fine-tuning and / or</a:t>
            </a:r>
          </a:p>
          <a:p>
            <a:pPr marL="342900" marR="0" lvl="0" indent="-342900">
              <a:spcBef>
                <a:spcPts val="0"/>
              </a:spcBef>
              <a:spcAft>
                <a:spcPts val="0"/>
              </a:spcAft>
              <a:buFont typeface="Courier New" panose="02070309020205020404" pitchFamily="49" charset="0"/>
              <a:buChar char="o"/>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Procure resources required to fine-tune the model (cloud GPU instance, Google Colab, etc.).</a:t>
            </a:r>
          </a:p>
          <a:p>
            <a:pPr marL="342900" marR="0" lvl="0" indent="-342900">
              <a:spcBef>
                <a:spcPts val="0"/>
              </a:spcBef>
              <a:spcAft>
                <a:spcPts val="0"/>
              </a:spcAft>
              <a:buFont typeface="Courier New" panose="02070309020205020404" pitchFamily="49" charset="0"/>
              <a:buChar char="o"/>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If feasible, fine-tune the models on the training dataset(s) with an emphasis on text-to-code generation. Experiment with different architectures, pre-training objectives, and fine-tuning techniques such as SFT, DPO, ORPO etc.</a:t>
            </a:r>
          </a:p>
          <a:p>
            <a:pPr marL="342900" marR="0" lvl="0" indent="-342900">
              <a:spcBef>
                <a:spcPts val="0"/>
              </a:spcBef>
              <a:spcAft>
                <a:spcPts val="0"/>
              </a:spcAft>
              <a:buFont typeface="Courier New" panose="02070309020205020404" pitchFamily="49" charset="0"/>
              <a:buChar char="o"/>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If feasible, adjust hyperparameters (e.g., learning rate, batch size) to improve the fine-tuned model performance and experiment with different SLM parameters, such as temperature and top-p, to achieve better results.</a:t>
            </a:r>
          </a:p>
          <a:p>
            <a:pPr marL="0" marR="0">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spcBef>
                <a:spcPts val="0"/>
              </a:spcBef>
              <a:spcAft>
                <a:spcPts val="0"/>
              </a:spcAft>
            </a:pPr>
            <a:r>
              <a:rPr lang="en-US" sz="1400" b="1" kern="100" dirty="0">
                <a:effectLst/>
                <a:latin typeface="Aptos" panose="020B0004020202020204" pitchFamily="34" charset="0"/>
                <a:ea typeface="Aptos" panose="020B0004020202020204" pitchFamily="34" charset="0"/>
                <a:cs typeface="Times New Roman" panose="02020603050405020304" pitchFamily="18" charset="0"/>
              </a:rPr>
              <a:t>3. Agentic Workflow Implementation</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Font typeface="Courier New" panose="02070309020205020404" pitchFamily="49" charset="0"/>
              <a:buChar char="o"/>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Develop agents based on reflection, multi-agent collaboration, and potentially other agentic workflows.</a:t>
            </a:r>
          </a:p>
          <a:p>
            <a:pPr marL="342900" marR="0" lvl="0" indent="-342900">
              <a:spcBef>
                <a:spcPts val="0"/>
              </a:spcBef>
              <a:spcAft>
                <a:spcPts val="0"/>
              </a:spcAft>
              <a:buFont typeface="Courier New" panose="02070309020205020404" pitchFamily="49" charset="0"/>
              <a:buChar char="o"/>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Integrate original and, if feasible, fine-tuned SLMs into the agents.</a:t>
            </a:r>
          </a:p>
          <a:p>
            <a:pPr marL="342900" marR="0" lvl="0" indent="-342900">
              <a:spcBef>
                <a:spcPts val="0"/>
              </a:spcBef>
              <a:spcAft>
                <a:spcPts val="0"/>
              </a:spcAft>
              <a:buFont typeface="Courier New" panose="02070309020205020404" pitchFamily="49" charset="0"/>
              <a:buChar char="o"/>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Define metrics, other than the number of tests completed, to evaluate the generated code, e.g. semantic similarity, etc.</a:t>
            </a:r>
          </a:p>
        </p:txBody>
      </p:sp>
      <p:sp>
        <p:nvSpPr>
          <p:cNvPr id="3" name="TextBox 2">
            <a:extLst>
              <a:ext uri="{FF2B5EF4-FFF2-40B4-BE49-F238E27FC236}">
                <a16:creationId xmlns:a16="http://schemas.microsoft.com/office/drawing/2014/main" id="{AC9AFFA8-AF07-9203-F055-E83162351CC8}"/>
              </a:ext>
            </a:extLst>
          </p:cNvPr>
          <p:cNvSpPr txBox="1"/>
          <p:nvPr/>
        </p:nvSpPr>
        <p:spPr>
          <a:xfrm>
            <a:off x="277586" y="174171"/>
            <a:ext cx="3536546" cy="461665"/>
          </a:xfrm>
          <a:prstGeom prst="rect">
            <a:avLst/>
          </a:prstGeom>
          <a:noFill/>
        </p:spPr>
        <p:txBody>
          <a:bodyPr wrap="none" rtlCol="0">
            <a:spAutoFit/>
          </a:bodyPr>
          <a:lstStyle/>
          <a:p>
            <a:r>
              <a:rPr lang="en-US" sz="2400" b="1" dirty="0">
                <a:solidFill>
                  <a:srgbClr val="0070C0"/>
                </a:solidFill>
                <a:latin typeface="Arial" panose="020B0604020202020204" pitchFamily="34" charset="0"/>
                <a:cs typeface="Arial" panose="020B0604020202020204" pitchFamily="34" charset="0"/>
              </a:rPr>
              <a:t>Praxis Components (2)</a:t>
            </a:r>
          </a:p>
        </p:txBody>
      </p:sp>
    </p:spTree>
    <p:extLst>
      <p:ext uri="{BB962C8B-B14F-4D97-AF65-F5344CB8AC3E}">
        <p14:creationId xmlns:p14="http://schemas.microsoft.com/office/powerpoint/2010/main" val="3357590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48441" y="442578"/>
          <a:ext cx="8847118" cy="4690059"/>
        </p:xfrm>
        <a:graphic>
          <a:graphicData uri="http://schemas.openxmlformats.org/drawingml/2006/table">
            <a:tbl>
              <a:tblPr firstRow="1" bandRow="1">
                <a:tableStyleId>{5C22544A-7EE6-4342-B048-85BDC9FD1C3A}</a:tableStyleId>
              </a:tblPr>
              <a:tblGrid>
                <a:gridCol w="1514104">
                  <a:extLst>
                    <a:ext uri="{9D8B030D-6E8A-4147-A177-3AD203B41FA5}">
                      <a16:colId xmlns:a16="http://schemas.microsoft.com/office/drawing/2014/main" val="20000"/>
                    </a:ext>
                  </a:extLst>
                </a:gridCol>
                <a:gridCol w="6893626">
                  <a:extLst>
                    <a:ext uri="{9D8B030D-6E8A-4147-A177-3AD203B41FA5}">
                      <a16:colId xmlns:a16="http://schemas.microsoft.com/office/drawing/2014/main" val="20001"/>
                    </a:ext>
                  </a:extLst>
                </a:gridCol>
                <a:gridCol w="439388">
                  <a:extLst>
                    <a:ext uri="{9D8B030D-6E8A-4147-A177-3AD203B41FA5}">
                      <a16:colId xmlns:a16="http://schemas.microsoft.com/office/drawing/2014/main" val="2172403899"/>
                    </a:ext>
                  </a:extLst>
                </a:gridCol>
              </a:tblGrid>
              <a:tr h="0">
                <a:tc>
                  <a:txBody>
                    <a:bodyPr/>
                    <a:lstStyle/>
                    <a:p>
                      <a:r>
                        <a:rPr lang="en-US" sz="1200" baseline="0">
                          <a:solidFill>
                            <a:schemeClr val="tx1"/>
                          </a:solidFill>
                          <a:latin typeface="+mn-lt"/>
                          <a:cs typeface="Arial" panose="020B0604020202020204" pitchFamily="34" charset="0"/>
                        </a:rPr>
                        <a:t>(A) Deliverable</a:t>
                      </a:r>
                      <a:endParaRPr lang="en-US" sz="1200">
                        <a:solidFill>
                          <a:schemeClr val="tx1"/>
                        </a:solidFill>
                        <a:latin typeface="+mn-lt"/>
                        <a:cs typeface="Arial" panose="020B0604020202020204" pitchFamily="34" charset="0"/>
                      </a:endParaRPr>
                    </a:p>
                  </a:txBody>
                  <a:tcPr/>
                </a:tc>
                <a:tc>
                  <a:txBody>
                    <a:bodyPr/>
                    <a:lstStyle/>
                    <a:p>
                      <a:pPr algn="ctr"/>
                      <a:endParaRPr lang="en-US" sz="1200">
                        <a:solidFill>
                          <a:schemeClr val="tx1"/>
                        </a:solidFill>
                        <a:latin typeface="+mn-lt"/>
                        <a:cs typeface="Arial" panose="020B0604020202020204" pitchFamily="34" charset="0"/>
                      </a:endParaRPr>
                    </a:p>
                  </a:txBody>
                  <a:tcPr/>
                </a:tc>
                <a:tc>
                  <a:txBody>
                    <a:bodyPr/>
                    <a:lstStyle/>
                    <a:p>
                      <a:pPr algn="ctr"/>
                      <a:r>
                        <a:rPr lang="en-US" sz="1200">
                          <a:solidFill>
                            <a:schemeClr val="tx1"/>
                          </a:solidFill>
                          <a:latin typeface="+mn-lt"/>
                          <a:cs typeface="Arial" panose="020B0604020202020204" pitchFamily="34" charset="0"/>
                        </a:rPr>
                        <a:t>WC</a:t>
                      </a:r>
                    </a:p>
                  </a:txBody>
                  <a:tcPr/>
                </a:tc>
                <a:extLst>
                  <a:ext uri="{0D108BD9-81ED-4DB2-BD59-A6C34878D82A}">
                    <a16:rowId xmlns:a16="http://schemas.microsoft.com/office/drawing/2014/main" val="10000"/>
                  </a:ext>
                </a:extLst>
              </a:tr>
              <a:tr h="513201">
                <a:tc>
                  <a:txBody>
                    <a:bodyPr/>
                    <a:lstStyle/>
                    <a:p>
                      <a:r>
                        <a:rPr lang="en-US" sz="1200" b="1">
                          <a:solidFill>
                            <a:schemeClr val="tx1"/>
                          </a:solidFill>
                          <a:latin typeface="+mn-lt"/>
                          <a:cs typeface="Arial" panose="020B0604020202020204" pitchFamily="34" charset="0"/>
                        </a:rPr>
                        <a:t>Thesis Statement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a:solidFill>
                            <a:schemeClr val="tx1"/>
                          </a:solidFill>
                          <a:latin typeface="+mn-lt"/>
                          <a:cs typeface="Arial" panose="020B0604020202020204" pitchFamily="34" charset="0"/>
                        </a:rPr>
                        <a:t>Large language model-based agents for automated documentation generation will reduce the time developers spend understanding and maintaining code by generating up-to-date, accurate, and informative documentation from source code.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a:solidFill>
                            <a:schemeClr val="tx1"/>
                          </a:solidFill>
                          <a:latin typeface="+mn-lt"/>
                          <a:cs typeface="Arial" panose="020B0604020202020204" pitchFamily="34" charset="0"/>
                        </a:rPr>
                        <a:t>28</a:t>
                      </a:r>
                    </a:p>
                  </a:txBody>
                  <a:tcPr/>
                </a:tc>
                <a:extLst>
                  <a:ext uri="{0D108BD9-81ED-4DB2-BD59-A6C34878D82A}">
                    <a16:rowId xmlns:a16="http://schemas.microsoft.com/office/drawing/2014/main" val="10001"/>
                  </a:ext>
                </a:extLst>
              </a:tr>
              <a:tr h="227106">
                <a:tc>
                  <a:txBody>
                    <a:bodyPr/>
                    <a:lstStyle/>
                    <a:p>
                      <a:r>
                        <a:rPr lang="en-US" sz="1200" b="1">
                          <a:solidFill>
                            <a:schemeClr val="tx1"/>
                          </a:solidFill>
                          <a:latin typeface="+mn-lt"/>
                          <a:cs typeface="Arial" panose="020B0604020202020204" pitchFamily="34" charset="0"/>
                        </a:rPr>
                        <a:t>Research Product</a:t>
                      </a:r>
                    </a:p>
                  </a:txBody>
                  <a:tcPr/>
                </a:tc>
                <a:tc>
                  <a:txBody>
                    <a:bodyPr/>
                    <a:lstStyle/>
                    <a:p>
                      <a:r>
                        <a:rPr lang="en-US" sz="1200" kern="1200">
                          <a:solidFill>
                            <a:schemeClr val="tx1"/>
                          </a:solidFill>
                          <a:effectLst/>
                          <a:latin typeface="+mn-lt"/>
                          <a:ea typeface="+mn-ea"/>
                          <a:cs typeface="Arial" panose="020B0604020202020204" pitchFamily="34" charset="0"/>
                        </a:rPr>
                        <a:t>LLM-based </a:t>
                      </a:r>
                      <a:r>
                        <a:rPr lang="en-US" sz="1200">
                          <a:solidFill>
                            <a:schemeClr val="tx1"/>
                          </a:solidFill>
                          <a:latin typeface="+mn-lt"/>
                          <a:cs typeface="Arial" panose="020B0604020202020204" pitchFamily="34" charset="0"/>
                        </a:rPr>
                        <a:t>agent</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a:solidFill>
                            <a:schemeClr val="tx1"/>
                          </a:solidFill>
                          <a:latin typeface="+mn-lt"/>
                          <a:cs typeface="Arial" panose="020B0604020202020204" pitchFamily="34" charset="0"/>
                        </a:rPr>
                        <a:t>NA</a:t>
                      </a:r>
                    </a:p>
                  </a:txBody>
                  <a:tcPr/>
                </a:tc>
                <a:extLst>
                  <a:ext uri="{0D108BD9-81ED-4DB2-BD59-A6C34878D82A}">
                    <a16:rowId xmlns:a16="http://schemas.microsoft.com/office/drawing/2014/main" val="10002"/>
                  </a:ext>
                </a:extLst>
              </a:tr>
              <a:tr h="227106">
                <a:tc>
                  <a:txBody>
                    <a:bodyPr/>
                    <a:lstStyle/>
                    <a:p>
                      <a:r>
                        <a:rPr lang="en-US" sz="1200" b="1">
                          <a:solidFill>
                            <a:schemeClr val="tx1"/>
                          </a:solidFill>
                          <a:latin typeface="+mn-lt"/>
                          <a:cs typeface="Arial" panose="020B0604020202020204" pitchFamily="34" charset="0"/>
                        </a:rPr>
                        <a:t>Format</a:t>
                      </a:r>
                    </a:p>
                  </a:txBody>
                  <a:tcPr/>
                </a:tc>
                <a:tc>
                  <a:txBody>
                    <a:bodyPr/>
                    <a:lstStyle/>
                    <a:p>
                      <a:r>
                        <a:rPr lang="en-US" sz="1200">
                          <a:solidFill>
                            <a:schemeClr val="tx1"/>
                          </a:solidFill>
                          <a:latin typeface="+mn-lt"/>
                          <a:cs typeface="Arial" panose="020B0604020202020204" pitchFamily="34" charset="0"/>
                        </a:rPr>
                        <a:t>Python script(s)</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a:solidFill>
                            <a:schemeClr val="tx1"/>
                          </a:solidFill>
                          <a:latin typeface="+mn-lt"/>
                          <a:cs typeface="Arial" panose="020B0604020202020204" pitchFamily="34" charset="0"/>
                        </a:rPr>
                        <a:t>NA</a:t>
                      </a:r>
                    </a:p>
                  </a:txBody>
                  <a:tcPr/>
                </a:tc>
                <a:extLst>
                  <a:ext uri="{0D108BD9-81ED-4DB2-BD59-A6C34878D82A}">
                    <a16:rowId xmlns:a16="http://schemas.microsoft.com/office/drawing/2014/main" val="4003017393"/>
                  </a:ext>
                </a:extLst>
              </a:tr>
              <a:tr h="513201">
                <a:tc>
                  <a:txBody>
                    <a:bodyPr/>
                    <a:lstStyle/>
                    <a:p>
                      <a:r>
                        <a:rPr lang="en-US" sz="1200" b="1">
                          <a:solidFill>
                            <a:schemeClr val="tx1"/>
                          </a:solidFill>
                          <a:latin typeface="+mn-lt"/>
                          <a:cs typeface="Arial" panose="020B0604020202020204" pitchFamily="34" charset="0"/>
                        </a:rPr>
                        <a:t>Deliverable Usage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a:solidFill>
                            <a:schemeClr val="tx1"/>
                          </a:solidFill>
                          <a:effectLst/>
                          <a:latin typeface="+mn-lt"/>
                          <a:ea typeface="+mn-ea"/>
                          <a:cs typeface="Arial" panose="020B0604020202020204" pitchFamily="34" charset="0"/>
                        </a:rPr>
                        <a:t>Python software developers will use this product to automatically generate up-to-date, accurate, and informative documentation from source code, reducing their time spent on understanding and maintaining code.</a:t>
                      </a:r>
                      <a:r>
                        <a:rPr lang="en-US" sz="1200">
                          <a:solidFill>
                            <a:schemeClr val="tx1"/>
                          </a:solidFill>
                          <a:effectLst/>
                          <a:latin typeface="+mn-lt"/>
                          <a:cs typeface="Arial" panose="020B0604020202020204" pitchFamily="34" charset="0"/>
                        </a:rPr>
                        <a:t> </a:t>
                      </a:r>
                      <a:endParaRPr lang="en-US" sz="120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a:solidFill>
                            <a:schemeClr val="tx1"/>
                          </a:solidFill>
                          <a:latin typeface="+mn-lt"/>
                          <a:cs typeface="Arial" panose="020B0604020202020204" pitchFamily="34" charset="0"/>
                        </a:rPr>
                        <a:t>27</a:t>
                      </a:r>
                    </a:p>
                  </a:txBody>
                  <a:tcPr/>
                </a:tc>
                <a:extLst>
                  <a:ext uri="{0D108BD9-81ED-4DB2-BD59-A6C34878D82A}">
                    <a16:rowId xmlns:a16="http://schemas.microsoft.com/office/drawing/2014/main" val="770052122"/>
                  </a:ext>
                </a:extLst>
              </a:tr>
              <a:tr h="5132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a:solidFill>
                            <a:schemeClr val="tx1"/>
                          </a:solidFill>
                          <a:latin typeface="+mn-lt"/>
                          <a:ea typeface="+mn-ea"/>
                          <a:cs typeface="Arial" panose="020B0604020202020204" pitchFamily="34" charset="0"/>
                        </a:rPr>
                        <a:t>Tie back to PS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a:solidFill>
                            <a:schemeClr val="tx1"/>
                          </a:solidFill>
                          <a:effectLst/>
                          <a:latin typeface="+mn-lt"/>
                          <a:cs typeface="Arial" panose="020B0604020202020204" pitchFamily="34" charset="0"/>
                        </a:rPr>
                        <a:t>By automating documentation generation, LLM-based agents address the problem of manual documentation being costly, time-consuming, and out-of-date, thereby reducing the extra time developers spend understanding code. </a:t>
                      </a:r>
                      <a:endParaRPr lang="en-US" sz="120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a:solidFill>
                            <a:schemeClr val="tx1"/>
                          </a:solidFill>
                          <a:latin typeface="+mn-lt"/>
                          <a:cs typeface="Arial" panose="020B0604020202020204" pitchFamily="34" charset="0"/>
                        </a:rPr>
                        <a:t>26</a:t>
                      </a:r>
                    </a:p>
                  </a:txBody>
                  <a:tcPr/>
                </a:tc>
                <a:extLst>
                  <a:ext uri="{0D108BD9-81ED-4DB2-BD59-A6C34878D82A}">
                    <a16:rowId xmlns:a16="http://schemas.microsoft.com/office/drawing/2014/main" val="833044523"/>
                  </a:ext>
                </a:extLst>
              </a:tr>
              <a:tr h="5132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a:solidFill>
                            <a:schemeClr val="tx1"/>
                          </a:solidFill>
                          <a:latin typeface="+mn-lt"/>
                          <a:ea typeface="+mn-ea"/>
                          <a:cs typeface="Arial" panose="020B0604020202020204" pitchFamily="34" charset="0"/>
                        </a:rPr>
                        <a:t>New Contributions</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a:solidFill>
                            <a:schemeClr val="tx1"/>
                          </a:solidFill>
                          <a:latin typeface="+mn-lt"/>
                          <a:cs typeface="Arial" panose="020B0604020202020204" pitchFamily="34" charset="0"/>
                        </a:rPr>
                        <a:t>This research introduces a novel approach by leveraging LLM-based agents to automate documentation generation from Python source code, surpassing existing methods in accuracy, speed, and adaptability to ongoing code modifications.</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a:solidFill>
                            <a:schemeClr val="tx1"/>
                          </a:solidFill>
                          <a:latin typeface="+mn-lt"/>
                          <a:cs typeface="Arial" panose="020B0604020202020204" pitchFamily="34" charset="0"/>
                        </a:rPr>
                        <a:t>30</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baseline="0">
                        <a:solidFill>
                          <a:schemeClr val="tx1"/>
                        </a:solidFill>
                        <a:latin typeface="+mn-lt"/>
                        <a:ea typeface="+mn-ea"/>
                        <a:cs typeface="Arial" panose="020B0604020202020204" pitchFamily="34" charset="0"/>
                      </a:endParaRPr>
                    </a:p>
                  </a:txBody>
                  <a:tcPr/>
                </a:tc>
                <a:extLst>
                  <a:ext uri="{0D108BD9-81ED-4DB2-BD59-A6C34878D82A}">
                    <a16:rowId xmlns:a16="http://schemas.microsoft.com/office/drawing/2014/main" val="1096071760"/>
                  </a:ext>
                </a:extLst>
              </a:tr>
              <a:tr h="36657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a:solidFill>
                            <a:schemeClr val="tx1"/>
                          </a:solidFill>
                          <a:latin typeface="+mn-lt"/>
                          <a:ea typeface="+mn-ea"/>
                          <a:cs typeface="Arial" panose="020B0604020202020204" pitchFamily="34" charset="0"/>
                        </a:rPr>
                        <a:t>Scope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a:solidFill>
                            <a:schemeClr val="tx1"/>
                          </a:solidFill>
                          <a:latin typeface="+mn-lt"/>
                          <a:cs typeface="Arial" panose="020B0604020202020204" pitchFamily="34" charset="0"/>
                        </a:rPr>
                        <a:t>Developing an AI system using LLM-based agents to improve automated documentation generation from Python source code in software engineering.</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a:solidFill>
                            <a:schemeClr val="tx1"/>
                          </a:solidFill>
                          <a:latin typeface="+mn-lt"/>
                          <a:cs typeface="Arial" panose="020B0604020202020204" pitchFamily="34" charset="0"/>
                        </a:rPr>
                        <a:t>19</a:t>
                      </a:r>
                    </a:p>
                  </a:txBody>
                  <a:tcPr/>
                </a:tc>
                <a:extLst>
                  <a:ext uri="{0D108BD9-81ED-4DB2-BD59-A6C34878D82A}">
                    <a16:rowId xmlns:a16="http://schemas.microsoft.com/office/drawing/2014/main" val="1343236813"/>
                  </a:ext>
                </a:extLst>
              </a:tr>
              <a:tr h="228624">
                <a:tc>
                  <a:txBody>
                    <a:bodyPr/>
                    <a:lstStyle/>
                    <a:p>
                      <a:r>
                        <a:rPr lang="en-US" sz="1200" b="1" baseline="0">
                          <a:solidFill>
                            <a:schemeClr val="tx1"/>
                          </a:solidFill>
                          <a:latin typeface="+mn-lt"/>
                          <a:cs typeface="Arial" panose="020B0604020202020204" pitchFamily="34" charset="0"/>
                        </a:rPr>
                        <a:t>Main methodology</a:t>
                      </a:r>
                      <a:endParaRPr lang="en-US" sz="1200" b="1">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a:solidFill>
                            <a:schemeClr val="tx1"/>
                          </a:solidFill>
                          <a:latin typeface="+mn-lt"/>
                          <a:cs typeface="Arial" panose="020B0604020202020204" pitchFamily="34" charset="0"/>
                        </a:rPr>
                        <a:t>Machine learning</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356598693"/>
                  </a:ext>
                </a:extLst>
              </a:tr>
              <a:tr h="236295">
                <a:tc>
                  <a:txBody>
                    <a:bodyPr/>
                    <a:lstStyle/>
                    <a:p>
                      <a:r>
                        <a:rPr lang="en-US" sz="1200" b="1" baseline="0">
                          <a:solidFill>
                            <a:schemeClr val="tx1"/>
                          </a:solidFill>
                          <a:latin typeface="+mn-lt"/>
                          <a:cs typeface="Arial" panose="020B0604020202020204" pitchFamily="34" charset="0"/>
                        </a:rPr>
                        <a:t>Inputs</a:t>
                      </a:r>
                      <a:endParaRPr lang="en-US" sz="1200" b="1">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a:solidFill>
                            <a:schemeClr val="tx1"/>
                          </a:solidFill>
                          <a:latin typeface="+mn-lt"/>
                          <a:cs typeface="Arial" panose="020B0604020202020204" pitchFamily="34" charset="0"/>
                        </a:rPr>
                        <a:t>Functions: text, files with code: text, code repositories: folder of text files</a:t>
                      </a:r>
                      <a:endParaRPr lang="en-US" sz="1200" b="1">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882876628"/>
                  </a:ext>
                </a:extLst>
              </a:tr>
              <a:tr h="300939">
                <a:tc>
                  <a:txBody>
                    <a:bodyPr/>
                    <a:lstStyle/>
                    <a:p>
                      <a:r>
                        <a:rPr lang="en-US" sz="1200" b="1">
                          <a:solidFill>
                            <a:schemeClr val="tx1"/>
                          </a:solidFill>
                          <a:latin typeface="+mn-lt"/>
                          <a:cs typeface="Arial" panose="020B0604020202020204" pitchFamily="34" charset="0"/>
                        </a:rPr>
                        <a:t>Outputs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a:solidFill>
                            <a:schemeClr val="tx1"/>
                          </a:solidFill>
                          <a:latin typeface="+mn-lt"/>
                          <a:cs typeface="Arial" panose="020B0604020202020204" pitchFamily="34" charset="0"/>
                        </a:rPr>
                        <a:t>Docstrings: text, Readme files: text, documentation files: text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a:solidFill>
                            <a:schemeClr val="tx1"/>
                          </a:solidFill>
                          <a:latin typeface="+mn-lt"/>
                          <a:cs typeface="Arial" panose="020B0604020202020204" pitchFamily="34" charset="0"/>
                        </a:rPr>
                        <a:t>NA</a:t>
                      </a:r>
                    </a:p>
                  </a:txBody>
                  <a:tcPr/>
                </a:tc>
                <a:extLst>
                  <a:ext uri="{0D108BD9-81ED-4DB2-BD59-A6C34878D82A}">
                    <a16:rowId xmlns:a16="http://schemas.microsoft.com/office/drawing/2014/main" val="3544266992"/>
                  </a:ext>
                </a:extLst>
              </a:tr>
            </a:tbl>
          </a:graphicData>
        </a:graphic>
      </p:graphicFrame>
      <p:sp>
        <p:nvSpPr>
          <p:cNvPr id="6" name="Title 2">
            <a:extLst>
              <a:ext uri="{FF2B5EF4-FFF2-40B4-BE49-F238E27FC236}">
                <a16:creationId xmlns:a16="http://schemas.microsoft.com/office/drawing/2014/main" id="{FA01919A-EAD0-434D-990E-2E4C06142748}"/>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a:t>Thesis Statement</a:t>
            </a:r>
          </a:p>
        </p:txBody>
      </p:sp>
    </p:spTree>
    <p:extLst>
      <p:ext uri="{BB962C8B-B14F-4D97-AF65-F5344CB8AC3E}">
        <p14:creationId xmlns:p14="http://schemas.microsoft.com/office/powerpoint/2010/main" val="16763321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924E48-6E62-7EE3-A8BC-219C7F25E538}"/>
              </a:ext>
            </a:extLst>
          </p:cNvPr>
          <p:cNvSpPr txBox="1"/>
          <p:nvPr/>
        </p:nvSpPr>
        <p:spPr>
          <a:xfrm>
            <a:off x="277585" y="870858"/>
            <a:ext cx="8594271" cy="2462213"/>
          </a:xfrm>
          <a:prstGeom prst="rect">
            <a:avLst/>
          </a:prstGeom>
          <a:noFill/>
        </p:spPr>
        <p:txBody>
          <a:bodyPr wrap="square" rtlCol="0">
            <a:spAutoFit/>
          </a:bodyPr>
          <a:lstStyle/>
          <a:p>
            <a:pPr marL="0" marR="0">
              <a:spcBef>
                <a:spcPts val="0"/>
              </a:spcBef>
              <a:spcAft>
                <a:spcPts val="0"/>
              </a:spcAft>
            </a:pPr>
            <a:r>
              <a:rPr lang="en-US" sz="1400" b="1" kern="100" dirty="0">
                <a:latin typeface="Aptos" panose="020B0004020202020204" pitchFamily="34" charset="0"/>
                <a:ea typeface="Aptos" panose="020B0004020202020204" pitchFamily="34" charset="0"/>
                <a:cs typeface="Times New Roman" panose="02020603050405020304" pitchFamily="18" charset="0"/>
              </a:rPr>
              <a:t>4</a:t>
            </a:r>
            <a:r>
              <a:rPr lang="en-US" sz="1400" b="1" kern="100" dirty="0">
                <a:effectLst/>
                <a:latin typeface="Aptos" panose="020B0004020202020204" pitchFamily="34" charset="0"/>
                <a:ea typeface="Aptos" panose="020B0004020202020204" pitchFamily="34" charset="0"/>
                <a:cs typeface="Times New Roman" panose="02020603050405020304" pitchFamily="18" charset="0"/>
              </a:rPr>
              <a:t>. Evaluation and Interpretation</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Font typeface="Courier New" panose="02070309020205020404" pitchFamily="49" charset="0"/>
              <a:buChar char="o"/>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Generate code using the developed agents and measure the number of tests passed.</a:t>
            </a:r>
          </a:p>
          <a:p>
            <a:pPr marL="342900" marR="0" lvl="0" indent="-342900">
              <a:spcBef>
                <a:spcPts val="0"/>
              </a:spcBef>
              <a:spcAft>
                <a:spcPts val="0"/>
              </a:spcAft>
              <a:buFont typeface="Courier New" panose="02070309020205020404" pitchFamily="49" charset="0"/>
              <a:buChar char="o"/>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Compare the results with current best tests shown on the leaderboard.</a:t>
            </a:r>
          </a:p>
          <a:p>
            <a:pPr marL="342900" marR="0" lvl="0" indent="-342900">
              <a:spcBef>
                <a:spcPts val="0"/>
              </a:spcBef>
              <a:spcAft>
                <a:spcPts val="0"/>
              </a:spcAft>
              <a:buFont typeface="Courier New" panose="02070309020205020404" pitchFamily="49" charset="0"/>
              <a:buChar char="o"/>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Evaluate other code quality metrics.</a:t>
            </a:r>
          </a:p>
          <a:p>
            <a:pPr marL="342900" marR="0" lvl="0" indent="-342900">
              <a:spcBef>
                <a:spcPts val="0"/>
              </a:spcBef>
              <a:spcAft>
                <a:spcPts val="0"/>
              </a:spcAft>
              <a:buFont typeface="Courier New" panose="02070309020205020404" pitchFamily="49" charset="0"/>
              <a:buChar char="o"/>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Analyze code generation results to draw conclusions.</a:t>
            </a:r>
          </a:p>
          <a:p>
            <a:pPr marL="342900" marR="0" lvl="0" indent="-342900">
              <a:spcBef>
                <a:spcPts val="0"/>
              </a:spcBef>
              <a:spcAft>
                <a:spcPts val="0"/>
              </a:spcAft>
              <a:buFont typeface="Courier New" panose="02070309020205020404" pitchFamily="49" charset="0"/>
              <a:buChar char="o"/>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Interpret the implications of findings for the AI and software engineering communities.</a:t>
            </a:r>
          </a:p>
          <a:p>
            <a:pPr marL="0" marR="0">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spcBef>
                <a:spcPts val="0"/>
              </a:spcBef>
              <a:spcAft>
                <a:spcPts val="0"/>
              </a:spcAft>
            </a:pPr>
            <a:r>
              <a:rPr lang="en-US" sz="1400" b="1" kern="100" dirty="0">
                <a:effectLst/>
                <a:latin typeface="Aptos" panose="020B0004020202020204" pitchFamily="34" charset="0"/>
                <a:ea typeface="Aptos" panose="020B0004020202020204" pitchFamily="34" charset="0"/>
                <a:cs typeface="Times New Roman" panose="02020603050405020304" pitchFamily="18" charset="0"/>
              </a:rPr>
              <a:t>5. Documentation and Reporting</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Font typeface="Courier New" panose="02070309020205020404" pitchFamily="49" charset="0"/>
              <a:buChar char="o"/>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Document the entire research process.</a:t>
            </a:r>
          </a:p>
          <a:p>
            <a:pPr marL="342900" marR="0" lvl="0" indent="-342900">
              <a:spcBef>
                <a:spcPts val="0"/>
              </a:spcBef>
              <a:spcAft>
                <a:spcPts val="0"/>
              </a:spcAft>
              <a:buFont typeface="Courier New" panose="02070309020205020404" pitchFamily="49" charset="0"/>
              <a:buChar char="o"/>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Prepare the Praxis report, including all findings, methodologies, and implications.</a:t>
            </a:r>
          </a:p>
          <a:p>
            <a:pPr marL="342900" marR="0" lvl="0" indent="-342900">
              <a:spcBef>
                <a:spcPts val="0"/>
              </a:spcBef>
              <a:spcAft>
                <a:spcPts val="0"/>
              </a:spcAft>
              <a:buFont typeface="Courier New" panose="02070309020205020404" pitchFamily="49" charset="0"/>
              <a:buChar char="o"/>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Review and revise the Praxis based on feedback from the advisor(s).</a:t>
            </a:r>
          </a:p>
        </p:txBody>
      </p:sp>
      <p:sp>
        <p:nvSpPr>
          <p:cNvPr id="3" name="TextBox 2">
            <a:extLst>
              <a:ext uri="{FF2B5EF4-FFF2-40B4-BE49-F238E27FC236}">
                <a16:creationId xmlns:a16="http://schemas.microsoft.com/office/drawing/2014/main" id="{E10FCFF9-82C1-6CDA-4A8C-49E6BD93E21E}"/>
              </a:ext>
            </a:extLst>
          </p:cNvPr>
          <p:cNvSpPr txBox="1"/>
          <p:nvPr/>
        </p:nvSpPr>
        <p:spPr>
          <a:xfrm>
            <a:off x="277586" y="174171"/>
            <a:ext cx="3536546" cy="461665"/>
          </a:xfrm>
          <a:prstGeom prst="rect">
            <a:avLst/>
          </a:prstGeom>
          <a:noFill/>
        </p:spPr>
        <p:txBody>
          <a:bodyPr wrap="none" rtlCol="0">
            <a:spAutoFit/>
          </a:bodyPr>
          <a:lstStyle/>
          <a:p>
            <a:r>
              <a:rPr lang="en-US" sz="2400" b="1" dirty="0">
                <a:solidFill>
                  <a:srgbClr val="0070C0"/>
                </a:solidFill>
                <a:latin typeface="Arial" panose="020B0604020202020204" pitchFamily="34" charset="0"/>
                <a:cs typeface="Arial" panose="020B0604020202020204" pitchFamily="34" charset="0"/>
              </a:rPr>
              <a:t>Praxis Components (3)</a:t>
            </a:r>
          </a:p>
        </p:txBody>
      </p:sp>
    </p:spTree>
    <p:extLst>
      <p:ext uri="{BB962C8B-B14F-4D97-AF65-F5344CB8AC3E}">
        <p14:creationId xmlns:p14="http://schemas.microsoft.com/office/powerpoint/2010/main" val="14226076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DDF434-5434-730E-4B8A-066BA555E881}"/>
            </a:ext>
          </a:extLst>
        </p:cNvPr>
        <p:cNvGrpSpPr/>
        <p:nvPr/>
      </p:nvGrpSpPr>
      <p:grpSpPr>
        <a:xfrm>
          <a:off x="0" y="0"/>
          <a:ext cx="0" cy="0"/>
          <a:chOff x="0" y="0"/>
          <a:chExt cx="0" cy="0"/>
        </a:xfrm>
      </p:grpSpPr>
      <p:sp>
        <p:nvSpPr>
          <p:cNvPr id="5" name="Title 2">
            <a:extLst>
              <a:ext uri="{FF2B5EF4-FFF2-40B4-BE49-F238E27FC236}">
                <a16:creationId xmlns:a16="http://schemas.microsoft.com/office/drawing/2014/main" id="{24A9DAC7-08E1-3469-0D54-3EF5F539778F}"/>
              </a:ext>
            </a:extLst>
          </p:cNvPr>
          <p:cNvSpPr>
            <a:spLocks noGrp="1"/>
          </p:cNvSpPr>
          <p:nvPr>
            <p:ph type="title"/>
          </p:nvPr>
        </p:nvSpPr>
        <p:spPr>
          <a:xfrm>
            <a:off x="789806" y="2092425"/>
            <a:ext cx="7564388" cy="1201618"/>
          </a:xfrm>
        </p:spPr>
        <p:txBody>
          <a:bodyPr/>
          <a:lstStyle/>
          <a:p>
            <a:pPr algn="ctr"/>
            <a:r>
              <a:rPr lang="en-US" sz="3600" dirty="0">
                <a:solidFill>
                  <a:srgbClr val="0070C0"/>
                </a:solidFill>
              </a:rPr>
              <a:t>Materials for the Meeting on October 15, 2024</a:t>
            </a:r>
          </a:p>
        </p:txBody>
      </p:sp>
    </p:spTree>
    <p:extLst>
      <p:ext uri="{BB962C8B-B14F-4D97-AF65-F5344CB8AC3E}">
        <p14:creationId xmlns:p14="http://schemas.microsoft.com/office/powerpoint/2010/main" val="16228828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8D222F-29A5-343E-D48C-96F9BC16A57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ABE0796-04DC-1A0D-45B4-CCEDFB92BA1A}"/>
              </a:ext>
            </a:extLst>
          </p:cNvPr>
          <p:cNvSpPr txBox="1"/>
          <p:nvPr/>
        </p:nvSpPr>
        <p:spPr>
          <a:xfrm>
            <a:off x="277585" y="870858"/>
            <a:ext cx="8594271" cy="307777"/>
          </a:xfrm>
          <a:prstGeom prst="rect">
            <a:avLst/>
          </a:prstGeom>
          <a:noFill/>
        </p:spPr>
        <p:txBody>
          <a:bodyPr wrap="square" rtlCol="0">
            <a:spAutoFit/>
          </a:bodyPr>
          <a:lstStyle/>
          <a:p>
            <a:pPr marL="0" marR="0">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See a separate submission in “Leaderboards-datasets-</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code.docx</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a:t>
            </a:r>
          </a:p>
        </p:txBody>
      </p:sp>
      <p:sp>
        <p:nvSpPr>
          <p:cNvPr id="3" name="TextBox 2">
            <a:extLst>
              <a:ext uri="{FF2B5EF4-FFF2-40B4-BE49-F238E27FC236}">
                <a16:creationId xmlns:a16="http://schemas.microsoft.com/office/drawing/2014/main" id="{2C355E00-4D24-EB32-2D14-4BE6FF52F29E}"/>
              </a:ext>
            </a:extLst>
          </p:cNvPr>
          <p:cNvSpPr txBox="1"/>
          <p:nvPr/>
        </p:nvSpPr>
        <p:spPr>
          <a:xfrm>
            <a:off x="277586" y="174171"/>
            <a:ext cx="4528804" cy="461665"/>
          </a:xfrm>
          <a:prstGeom prst="rect">
            <a:avLst/>
          </a:prstGeom>
          <a:noFill/>
        </p:spPr>
        <p:txBody>
          <a:bodyPr wrap="none" rtlCol="0">
            <a:spAutoFit/>
          </a:bodyPr>
          <a:lstStyle/>
          <a:p>
            <a:r>
              <a:rPr lang="en-US" sz="2400" b="1" dirty="0">
                <a:solidFill>
                  <a:srgbClr val="0070C0"/>
                </a:solidFill>
                <a:latin typeface="Arial" panose="020B0604020202020204" pitchFamily="34" charset="0"/>
                <a:cs typeface="Arial" panose="020B0604020202020204" pitchFamily="34" charset="0"/>
              </a:rPr>
              <a:t>Leaderboards, datasets, code</a:t>
            </a:r>
          </a:p>
        </p:txBody>
      </p:sp>
    </p:spTree>
    <p:extLst>
      <p:ext uri="{BB962C8B-B14F-4D97-AF65-F5344CB8AC3E}">
        <p14:creationId xmlns:p14="http://schemas.microsoft.com/office/powerpoint/2010/main" val="37905885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F66C89-0A72-8B12-F007-6DD677ECC7BE}"/>
            </a:ext>
          </a:extLst>
        </p:cNvPr>
        <p:cNvGrpSpPr/>
        <p:nvPr/>
      </p:nvGrpSpPr>
      <p:grpSpPr>
        <a:xfrm>
          <a:off x="0" y="0"/>
          <a:ext cx="0" cy="0"/>
          <a:chOff x="0" y="0"/>
          <a:chExt cx="0" cy="0"/>
        </a:xfrm>
      </p:grpSpPr>
      <p:sp>
        <p:nvSpPr>
          <p:cNvPr id="5" name="Title 2">
            <a:extLst>
              <a:ext uri="{FF2B5EF4-FFF2-40B4-BE49-F238E27FC236}">
                <a16:creationId xmlns:a16="http://schemas.microsoft.com/office/drawing/2014/main" id="{B5E03EF7-B70F-CE93-2D12-5B8233749E58}"/>
              </a:ext>
            </a:extLst>
          </p:cNvPr>
          <p:cNvSpPr>
            <a:spLocks noGrp="1"/>
          </p:cNvSpPr>
          <p:nvPr>
            <p:ph type="title"/>
          </p:nvPr>
        </p:nvSpPr>
        <p:spPr>
          <a:xfrm>
            <a:off x="789806" y="2092425"/>
            <a:ext cx="7564388" cy="1201618"/>
          </a:xfrm>
        </p:spPr>
        <p:txBody>
          <a:bodyPr/>
          <a:lstStyle/>
          <a:p>
            <a:pPr algn="ctr"/>
            <a:r>
              <a:rPr lang="en-US" sz="3600" dirty="0">
                <a:solidFill>
                  <a:srgbClr val="0070C0"/>
                </a:solidFill>
              </a:rPr>
              <a:t>Materials for the Meeting on November 2, 2024</a:t>
            </a:r>
          </a:p>
        </p:txBody>
      </p:sp>
    </p:spTree>
    <p:extLst>
      <p:ext uri="{BB962C8B-B14F-4D97-AF65-F5344CB8AC3E}">
        <p14:creationId xmlns:p14="http://schemas.microsoft.com/office/powerpoint/2010/main" val="20600269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C2FF94-0D39-7CB4-7949-D3D28C60D91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7FF5B65-033E-A04D-77A6-15127531BAE8}"/>
              </a:ext>
            </a:extLst>
          </p:cNvPr>
          <p:cNvSpPr txBox="1"/>
          <p:nvPr/>
        </p:nvSpPr>
        <p:spPr>
          <a:xfrm>
            <a:off x="277586" y="957943"/>
            <a:ext cx="8594271" cy="4031873"/>
          </a:xfrm>
          <a:prstGeom prst="rect">
            <a:avLst/>
          </a:prstGeom>
          <a:noFill/>
        </p:spPr>
        <p:txBody>
          <a:bodyPr wrap="square" rtlCol="0">
            <a:spAutoFit/>
          </a:bodyPr>
          <a:lstStyle/>
          <a:p>
            <a:pPr marL="342900" marR="0" indent="-342900">
              <a:spcBef>
                <a:spcPts val="0"/>
              </a:spcBef>
              <a:spcAft>
                <a:spcPts val="0"/>
              </a:spcAft>
              <a:buFont typeface="+mj-lt"/>
              <a:buAutoNum type="arabicPeriod"/>
            </a:pPr>
            <a:r>
              <a:rPr lang="en-US" sz="1600" b="1" kern="100" dirty="0">
                <a:latin typeface="Aptos" panose="020B0004020202020204" pitchFamily="34" charset="0"/>
                <a:ea typeface="Aptos" panose="020B0004020202020204" pitchFamily="34" charset="0"/>
                <a:cs typeface="Times New Roman" panose="02020603050405020304" pitchFamily="18" charset="0"/>
              </a:rPr>
              <a:t>Llama 3</a:t>
            </a:r>
            <a:r>
              <a:rPr lang="en-US" sz="1600" kern="100" dirty="0">
                <a:latin typeface="Aptos" panose="020B0004020202020204" pitchFamily="34" charset="0"/>
                <a:ea typeface="Aptos" panose="020B0004020202020204" pitchFamily="34" charset="0"/>
                <a:cs typeface="Times New Roman" panose="02020603050405020304" pitchFamily="18" charset="0"/>
              </a:rPr>
              <a:t> – an advanced language model from Meta considered one of the best open-source models in its category. Description: </a:t>
            </a:r>
            <a:r>
              <a:rPr lang="en-US" sz="1600" kern="100" dirty="0">
                <a:latin typeface="Aptos" panose="020B0004020202020204" pitchFamily="34" charset="0"/>
                <a:ea typeface="Aptos" panose="020B0004020202020204" pitchFamily="34" charset="0"/>
                <a:cs typeface="Times New Roman" panose="02020603050405020304" pitchFamily="18" charset="0"/>
                <a:hlinkClick r:id="rId2"/>
              </a:rPr>
              <a:t>https://ai.meta.com/blog/meta-llama-3/</a:t>
            </a:r>
            <a:r>
              <a:rPr lang="en-US" sz="1600" kern="100" dirty="0">
                <a:latin typeface="Aptos" panose="020B0004020202020204" pitchFamily="34" charset="0"/>
                <a:ea typeface="Aptos" panose="020B0004020202020204" pitchFamily="34" charset="0"/>
                <a:cs typeface="Times New Roman" panose="02020603050405020304" pitchFamily="18" charset="0"/>
              </a:rPr>
              <a:t> . Usage: </a:t>
            </a:r>
            <a:r>
              <a:rPr lang="en-US" sz="1600" kern="100" dirty="0">
                <a:latin typeface="Aptos" panose="020B0004020202020204" pitchFamily="34" charset="0"/>
                <a:ea typeface="Aptos" panose="020B0004020202020204" pitchFamily="34" charset="0"/>
                <a:cs typeface="Times New Roman" panose="02020603050405020304" pitchFamily="18" charset="0"/>
                <a:hlinkClick r:id="rId3"/>
              </a:rPr>
              <a:t>https://huggingface.co/meta-llama/Meta-Llama-3-8B</a:t>
            </a:r>
            <a:r>
              <a:rPr lang="en-US" sz="1600" kern="100" dirty="0">
                <a:latin typeface="Aptos" panose="020B0004020202020204" pitchFamily="34" charset="0"/>
                <a:ea typeface="Aptos" panose="020B0004020202020204" pitchFamily="34" charset="0"/>
                <a:cs typeface="Times New Roman" panose="02020603050405020304" pitchFamily="18" charset="0"/>
              </a:rPr>
              <a:t>. </a:t>
            </a:r>
          </a:p>
          <a:p>
            <a:pPr marL="342900" marR="0" indent="-342900">
              <a:spcBef>
                <a:spcPts val="0"/>
              </a:spcBef>
              <a:spcAft>
                <a:spcPts val="0"/>
              </a:spcAft>
              <a:buFont typeface="+mj-lt"/>
              <a:buAutoNum type="arabicPeriod"/>
            </a:pP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indent="-342900">
              <a:spcBef>
                <a:spcPts val="0"/>
              </a:spcBef>
              <a:spcAft>
                <a:spcPts val="0"/>
              </a:spcAft>
              <a:buFont typeface="+mj-lt"/>
              <a:buAutoNum type="arabicPeriod"/>
            </a:pPr>
            <a:r>
              <a:rPr lang="en-US" sz="1600" b="1" kern="100" dirty="0" err="1">
                <a:effectLst/>
                <a:latin typeface="Aptos" panose="020B0004020202020204" pitchFamily="34" charset="0"/>
                <a:ea typeface="Aptos" panose="020B0004020202020204" pitchFamily="34" charset="0"/>
                <a:cs typeface="Times New Roman" panose="02020603050405020304" pitchFamily="18" charset="0"/>
              </a:rPr>
              <a:t>Mixtral</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 advanced mix of experts for better reasoning. One of the best small language models out there. It’s able to leverage a wide spectrum of knowledge through a blend of various domains. </a:t>
            </a:r>
            <a:r>
              <a:rPr lang="en-US" sz="1600" kern="100" dirty="0" err="1">
                <a:effectLst/>
                <a:latin typeface="Aptos" panose="020B0004020202020204" pitchFamily="34" charset="0"/>
                <a:ea typeface="Aptos" panose="020B0004020202020204" pitchFamily="34" charset="0"/>
                <a:cs typeface="Times New Roman" panose="02020603050405020304" pitchFamily="18" charset="0"/>
              </a:rPr>
              <a:t>Mixtral</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creates new models capable of running on local machines while still achieving comparable power to full-scale LLMs. </a:t>
            </a:r>
            <a:r>
              <a:rPr lang="en-US" sz="1600" kern="100" dirty="0">
                <a:latin typeface="Aptos" panose="020B0004020202020204" pitchFamily="34" charset="0"/>
                <a:ea typeface="Aptos" panose="020B0004020202020204" pitchFamily="34" charset="0"/>
                <a:cs typeface="Times New Roman" panose="02020603050405020304" pitchFamily="18" charset="0"/>
              </a:rPr>
              <a:t>Description: </a:t>
            </a:r>
            <a:r>
              <a:rPr lang="en-US" sz="1600" kern="100" dirty="0">
                <a:latin typeface="Aptos" panose="020B0004020202020204" pitchFamily="34" charset="0"/>
                <a:ea typeface="Aptos" panose="020B0004020202020204" pitchFamily="34" charset="0"/>
                <a:cs typeface="Times New Roman" panose="02020603050405020304" pitchFamily="18" charset="0"/>
                <a:hlinkClick r:id="rId4"/>
              </a:rPr>
              <a:t>https://mistral.ai/news/mixtral-of-experts/</a:t>
            </a:r>
            <a:r>
              <a:rPr lang="en-US" sz="1600" kern="100" dirty="0">
                <a:latin typeface="Aptos" panose="020B0004020202020204" pitchFamily="34" charset="0"/>
                <a:ea typeface="Aptos" panose="020B0004020202020204" pitchFamily="34" charset="0"/>
                <a:cs typeface="Times New Roman" panose="02020603050405020304" pitchFamily="18" charset="0"/>
              </a:rPr>
              <a:t>. Usage: </a:t>
            </a:r>
            <a:r>
              <a:rPr lang="en-US" sz="1600" kern="100" dirty="0">
                <a:latin typeface="Aptos" panose="020B0004020202020204" pitchFamily="34" charset="0"/>
                <a:ea typeface="Aptos" panose="020B0004020202020204" pitchFamily="34" charset="0"/>
                <a:cs typeface="Times New Roman" panose="02020603050405020304" pitchFamily="18" charset="0"/>
                <a:hlinkClick r:id="rId5"/>
              </a:rPr>
              <a:t>https://huggingface.co/docs/transformers/en/model_doc/mixtral</a:t>
            </a:r>
            <a:r>
              <a:rPr lang="en-US" sz="1600" kern="100" dirty="0">
                <a:latin typeface="Aptos" panose="020B0004020202020204" pitchFamily="34" charset="0"/>
                <a:ea typeface="Aptos" panose="020B0004020202020204" pitchFamily="34" charset="0"/>
                <a:cs typeface="Times New Roman" panose="02020603050405020304" pitchFamily="18" charset="0"/>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indent="-342900">
              <a:spcBef>
                <a:spcPts val="0"/>
              </a:spcBef>
              <a:spcAft>
                <a:spcPts val="0"/>
              </a:spcAft>
              <a:buFont typeface="+mj-lt"/>
              <a:buAutoNum type="arabicPeriod"/>
            </a:pP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indent="-342900">
              <a:spcBef>
                <a:spcPts val="0"/>
              </a:spcBef>
              <a:spcAft>
                <a:spcPts val="0"/>
              </a:spcAft>
              <a:buFont typeface="+mj-lt"/>
              <a:buAutoNum type="arabicPeriod"/>
            </a:pPr>
            <a:r>
              <a:rPr lang="en-US" sz="1600" b="1" kern="100" dirty="0">
                <a:effectLst/>
                <a:latin typeface="Aptos" panose="020B0004020202020204" pitchFamily="34" charset="0"/>
                <a:ea typeface="Aptos" panose="020B0004020202020204" pitchFamily="34" charset="0"/>
                <a:cs typeface="Times New Roman" panose="02020603050405020304" pitchFamily="18" charset="0"/>
              </a:rPr>
              <a:t>DeepSeek-Coder-V2</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 </a:t>
            </a:r>
            <a:r>
              <a:rPr lang="en-US" sz="1600" b="0" i="0" dirty="0">
                <a:solidFill>
                  <a:srgbClr val="3F4751"/>
                </a:solidFill>
                <a:effectLst/>
                <a:latin typeface="AvertaStd"/>
              </a:rPr>
              <a:t>among the best small language models for code generation. Description and usage examples: </a:t>
            </a:r>
            <a:r>
              <a:rPr lang="en-US" sz="1600" b="0" i="0" dirty="0">
                <a:solidFill>
                  <a:srgbClr val="3F4751"/>
                </a:solidFill>
                <a:effectLst/>
                <a:latin typeface="AvertaStd"/>
                <a:hlinkClick r:id="rId6"/>
              </a:rPr>
              <a:t>https://github.com/deepseek-ai/DeepSeek-Coder-V2</a:t>
            </a:r>
            <a:r>
              <a:rPr lang="en-US" sz="1600" b="0" i="0" dirty="0">
                <a:solidFill>
                  <a:srgbClr val="3F4751"/>
                </a:solidFill>
                <a:effectLst/>
                <a:latin typeface="AvertaStd"/>
              </a:rPr>
              <a:t>.</a:t>
            </a:r>
            <a:endParaRPr lang="en-US" sz="1600" kern="100" dirty="0">
              <a:latin typeface="Aptos" panose="020B0004020202020204" pitchFamily="34" charset="0"/>
              <a:ea typeface="Aptos" panose="020B0004020202020204" pitchFamily="34" charset="0"/>
              <a:cs typeface="Times New Roman" panose="02020603050405020304" pitchFamily="18" charset="0"/>
            </a:endParaRPr>
          </a:p>
          <a:p>
            <a:pPr marL="0" marR="0">
              <a:spcBef>
                <a:spcPts val="0"/>
              </a:spcBef>
              <a:spcAft>
                <a:spcPts val="0"/>
              </a:spcAft>
            </a:pPr>
            <a:endParaRPr lang="en-US" sz="1600" kern="100" dirty="0">
              <a:latin typeface="Aptos" panose="020B0004020202020204" pitchFamily="34" charset="0"/>
              <a:ea typeface="Aptos" panose="020B0004020202020204" pitchFamily="34" charset="0"/>
              <a:cs typeface="Times New Roman" panose="02020603050405020304" pitchFamily="18" charset="0"/>
            </a:endParaRPr>
          </a:p>
          <a:p>
            <a:pPr marL="0" marR="0">
              <a:spcBef>
                <a:spcPts val="0"/>
              </a:spcBef>
              <a:spcAft>
                <a:spcPts val="0"/>
              </a:spcAft>
            </a:pPr>
            <a:endParaRPr lang="en-US" sz="1600" kern="100" dirty="0">
              <a:latin typeface="Aptos" panose="020B0004020202020204" pitchFamily="34" charset="0"/>
              <a:ea typeface="Aptos" panose="020B0004020202020204" pitchFamily="34" charset="0"/>
              <a:cs typeface="Times New Roman" panose="02020603050405020304" pitchFamily="18" charset="0"/>
            </a:endParaRPr>
          </a:p>
          <a:p>
            <a:pPr marL="0" marR="0">
              <a:spcBef>
                <a:spcPts val="0"/>
              </a:spcBef>
              <a:spcAft>
                <a:spcPts val="0"/>
              </a:spcAf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Note: most of the effort was dedicated to submitting the </a:t>
            </a:r>
            <a:r>
              <a:rPr lang="en-US" sz="1600" i="1" kern="100" dirty="0">
                <a:effectLst/>
                <a:latin typeface="Aptos" panose="020B0004020202020204" pitchFamily="34" charset="0"/>
                <a:ea typeface="Aptos" panose="020B0004020202020204" pitchFamily="34" charset="0"/>
                <a:cs typeface="Times New Roman" panose="02020603050405020304" pitchFamily="18" charset="0"/>
              </a:rPr>
              <a:t>Introduction</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Chapter.</a:t>
            </a:r>
          </a:p>
        </p:txBody>
      </p:sp>
      <p:sp>
        <p:nvSpPr>
          <p:cNvPr id="3" name="TextBox 2">
            <a:extLst>
              <a:ext uri="{FF2B5EF4-FFF2-40B4-BE49-F238E27FC236}">
                <a16:creationId xmlns:a16="http://schemas.microsoft.com/office/drawing/2014/main" id="{F517D826-3E8E-42C7-0E05-077098370096}"/>
              </a:ext>
            </a:extLst>
          </p:cNvPr>
          <p:cNvSpPr txBox="1"/>
          <p:nvPr/>
        </p:nvSpPr>
        <p:spPr>
          <a:xfrm>
            <a:off x="277586" y="174171"/>
            <a:ext cx="3464410" cy="461665"/>
          </a:xfrm>
          <a:prstGeom prst="rect">
            <a:avLst/>
          </a:prstGeom>
          <a:noFill/>
        </p:spPr>
        <p:txBody>
          <a:bodyPr wrap="none" rtlCol="0">
            <a:spAutoFit/>
          </a:bodyPr>
          <a:lstStyle/>
          <a:p>
            <a:r>
              <a:rPr lang="en-US" sz="2400" b="1" dirty="0">
                <a:solidFill>
                  <a:srgbClr val="0070C0"/>
                </a:solidFill>
                <a:latin typeface="Arial" panose="020B0604020202020204" pitchFamily="34" charset="0"/>
                <a:cs typeface="Arial" panose="020B0604020202020204" pitchFamily="34" charset="0"/>
              </a:rPr>
              <a:t>Initial SLM Candidates</a:t>
            </a:r>
          </a:p>
        </p:txBody>
      </p:sp>
    </p:spTree>
    <p:extLst>
      <p:ext uri="{BB962C8B-B14F-4D97-AF65-F5344CB8AC3E}">
        <p14:creationId xmlns:p14="http://schemas.microsoft.com/office/powerpoint/2010/main" val="24899934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A46515-29DE-535A-24AE-F01B52CDC62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1786A90-8633-CFED-DACD-9B585CD8BCFE}"/>
              </a:ext>
            </a:extLst>
          </p:cNvPr>
          <p:cNvSpPr txBox="1"/>
          <p:nvPr/>
        </p:nvSpPr>
        <p:spPr>
          <a:xfrm>
            <a:off x="277585" y="870858"/>
            <a:ext cx="8594271" cy="307777"/>
          </a:xfrm>
          <a:prstGeom prst="rect">
            <a:avLst/>
          </a:prstGeom>
          <a:noFill/>
        </p:spPr>
        <p:txBody>
          <a:bodyPr wrap="square" rtlCol="0">
            <a:spAutoFit/>
          </a:bodyPr>
          <a:lstStyle/>
          <a:p>
            <a:pPr marL="0" marR="0">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Text</a:t>
            </a:r>
          </a:p>
        </p:txBody>
      </p:sp>
      <p:sp>
        <p:nvSpPr>
          <p:cNvPr id="3" name="TextBox 2">
            <a:extLst>
              <a:ext uri="{FF2B5EF4-FFF2-40B4-BE49-F238E27FC236}">
                <a16:creationId xmlns:a16="http://schemas.microsoft.com/office/drawing/2014/main" id="{D8CB0B21-D652-D655-C20B-6330E64DA975}"/>
              </a:ext>
            </a:extLst>
          </p:cNvPr>
          <p:cNvSpPr txBox="1"/>
          <p:nvPr/>
        </p:nvSpPr>
        <p:spPr>
          <a:xfrm>
            <a:off x="277586" y="174171"/>
            <a:ext cx="810671" cy="461665"/>
          </a:xfrm>
          <a:prstGeom prst="rect">
            <a:avLst/>
          </a:prstGeom>
          <a:noFill/>
        </p:spPr>
        <p:txBody>
          <a:bodyPr wrap="none" rtlCol="0">
            <a:spAutoFit/>
          </a:bodyPr>
          <a:lstStyle/>
          <a:p>
            <a:r>
              <a:rPr lang="en-US" sz="2400" b="1" dirty="0">
                <a:solidFill>
                  <a:srgbClr val="0070C0"/>
                </a:solidFill>
                <a:latin typeface="Arial" panose="020B0604020202020204" pitchFamily="34" charset="0"/>
                <a:cs typeface="Arial" panose="020B0604020202020204" pitchFamily="34" charset="0"/>
              </a:rPr>
              <a:t>Title</a:t>
            </a:r>
          </a:p>
        </p:txBody>
      </p:sp>
    </p:spTree>
    <p:extLst>
      <p:ext uri="{BB962C8B-B14F-4D97-AF65-F5344CB8AC3E}">
        <p14:creationId xmlns:p14="http://schemas.microsoft.com/office/powerpoint/2010/main" val="2545095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63692478"/>
              </p:ext>
            </p:extLst>
          </p:nvPr>
        </p:nvGraphicFramePr>
        <p:xfrm>
          <a:off x="131446" y="692026"/>
          <a:ext cx="8880783" cy="1645920"/>
        </p:xfrm>
        <a:graphic>
          <a:graphicData uri="http://schemas.openxmlformats.org/drawingml/2006/table">
            <a:tbl>
              <a:tblPr firstRow="1" bandRow="1">
                <a:tableStyleId>{5C22544A-7EE6-4342-B048-85BDC9FD1C3A}</a:tableStyleId>
              </a:tblPr>
              <a:tblGrid>
                <a:gridCol w="1958611">
                  <a:extLst>
                    <a:ext uri="{9D8B030D-6E8A-4147-A177-3AD203B41FA5}">
                      <a16:colId xmlns:a16="http://schemas.microsoft.com/office/drawing/2014/main" val="20000"/>
                    </a:ext>
                  </a:extLst>
                </a:gridCol>
                <a:gridCol w="6260123">
                  <a:extLst>
                    <a:ext uri="{9D8B030D-6E8A-4147-A177-3AD203B41FA5}">
                      <a16:colId xmlns:a16="http://schemas.microsoft.com/office/drawing/2014/main" val="20001"/>
                    </a:ext>
                  </a:extLst>
                </a:gridCol>
                <a:gridCol w="662049">
                  <a:extLst>
                    <a:ext uri="{9D8B030D-6E8A-4147-A177-3AD203B41FA5}">
                      <a16:colId xmlns:a16="http://schemas.microsoft.com/office/drawing/2014/main" val="2172403899"/>
                    </a:ext>
                  </a:extLst>
                </a:gridCol>
              </a:tblGrid>
              <a:tr h="125730">
                <a:tc>
                  <a:txBody>
                    <a:bodyPr/>
                    <a:lstStyle/>
                    <a:p>
                      <a:r>
                        <a:rPr lang="en-US" sz="1200" baseline="0">
                          <a:solidFill>
                            <a:schemeClr val="tx1"/>
                          </a:solidFill>
                          <a:latin typeface="+mn-lt"/>
                          <a:cs typeface="Arial" panose="020B0604020202020204" pitchFamily="34" charset="0"/>
                        </a:rPr>
                        <a:t>(A) Deliverable</a:t>
                      </a:r>
                      <a:endParaRPr lang="en-US" sz="1200">
                        <a:solidFill>
                          <a:schemeClr val="tx1"/>
                        </a:solidFill>
                        <a:latin typeface="+mn-lt"/>
                        <a:cs typeface="Arial" panose="020B0604020202020204" pitchFamily="34" charset="0"/>
                      </a:endParaRPr>
                    </a:p>
                  </a:txBody>
                  <a:tcPr/>
                </a:tc>
                <a:tc>
                  <a:txBody>
                    <a:bodyPr/>
                    <a:lstStyle/>
                    <a:p>
                      <a:pPr algn="ctr"/>
                      <a:r>
                        <a:rPr lang="en-US" sz="1200">
                          <a:solidFill>
                            <a:schemeClr val="tx1"/>
                          </a:solidFill>
                          <a:latin typeface="+mn-lt"/>
                          <a:cs typeface="Arial" panose="020B0604020202020204" pitchFamily="34" charset="0"/>
                        </a:rPr>
                        <a:t>(B) Format</a:t>
                      </a:r>
                    </a:p>
                  </a:txBody>
                  <a:tcPr/>
                </a:tc>
                <a:tc>
                  <a:txBody>
                    <a:bodyPr/>
                    <a:lstStyle/>
                    <a:p>
                      <a:pPr algn="l"/>
                      <a:r>
                        <a:rPr lang="en-US" sz="1200">
                          <a:solidFill>
                            <a:schemeClr val="tx1"/>
                          </a:solidFill>
                          <a:latin typeface="+mn-lt"/>
                          <a:cs typeface="Arial" panose="020B0604020202020204" pitchFamily="34" charset="0"/>
                        </a:rPr>
                        <a:t>(C) WC</a:t>
                      </a:r>
                    </a:p>
                  </a:txBody>
                  <a:tcPr/>
                </a:tc>
                <a:extLst>
                  <a:ext uri="{0D108BD9-81ED-4DB2-BD59-A6C34878D82A}">
                    <a16:rowId xmlns:a16="http://schemas.microsoft.com/office/drawing/2014/main" val="10000"/>
                  </a:ext>
                </a:extLst>
              </a:tr>
              <a:tr h="293370">
                <a:tc>
                  <a:txBody>
                    <a:bodyPr/>
                    <a:lstStyle/>
                    <a:p>
                      <a:r>
                        <a:rPr lang="en-US" sz="1200" b="1">
                          <a:solidFill>
                            <a:schemeClr val="tx1"/>
                          </a:solidFill>
                          <a:latin typeface="+mn-lt"/>
                          <a:cs typeface="Arial" panose="020B0604020202020204" pitchFamily="34" charset="0"/>
                        </a:rPr>
                        <a:t>Research Question 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a:solidFill>
                            <a:schemeClr val="tx1"/>
                          </a:solidFill>
                          <a:latin typeface="+mn-lt"/>
                          <a:cs typeface="Arial" panose="020B0604020202020204" pitchFamily="34" charset="0"/>
                        </a:rPr>
                        <a:t>Will fine-tuning Large Language Models used by agents result in higher documentation generation quality as measured by the BLEU, ROUGE, or METEOR score?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a:solidFill>
                            <a:schemeClr val="tx1"/>
                          </a:solidFill>
                          <a:latin typeface="+mn-lt"/>
                          <a:cs typeface="Arial" panose="020B0604020202020204" pitchFamily="34" charset="0"/>
                        </a:rPr>
                        <a:t>23</a:t>
                      </a:r>
                    </a:p>
                  </a:txBody>
                  <a:tcPr/>
                </a:tc>
                <a:extLst>
                  <a:ext uri="{0D108BD9-81ED-4DB2-BD59-A6C34878D82A}">
                    <a16:rowId xmlns:a16="http://schemas.microsoft.com/office/drawing/2014/main" val="10001"/>
                  </a:ext>
                </a:extLst>
              </a:tr>
              <a:tr h="209550">
                <a:tc>
                  <a:txBody>
                    <a:bodyPr/>
                    <a:lstStyle/>
                    <a:p>
                      <a:r>
                        <a:rPr lang="en-US" sz="1200" b="1">
                          <a:solidFill>
                            <a:schemeClr val="tx1"/>
                          </a:solidFill>
                          <a:latin typeface="+mn-lt"/>
                          <a:cs typeface="Arial" panose="020B0604020202020204" pitchFamily="34" charset="0"/>
                        </a:rPr>
                        <a:t>Research Question 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a:solidFill>
                            <a:schemeClr val="tx1"/>
                          </a:solidFill>
                          <a:latin typeface="+mn-lt"/>
                          <a:cs typeface="Arial" panose="020B0604020202020204" pitchFamily="34" charset="0"/>
                        </a:rPr>
                        <a:t>Will changing Large Language Model parameters, such as temperature and top-p, ensure greater code coverage in auto-generated documentation?</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i="1">
                          <a:solidFill>
                            <a:schemeClr val="tx1"/>
                          </a:solidFill>
                          <a:latin typeface="+mn-lt"/>
                          <a:cs typeface="Arial" panose="020B0604020202020204" pitchFamily="34" charset="0"/>
                        </a:rPr>
                        <a:t>18</a:t>
                      </a:r>
                    </a:p>
                  </a:txBody>
                  <a:tcPr/>
                </a:tc>
                <a:extLst>
                  <a:ext uri="{0D108BD9-81ED-4DB2-BD59-A6C34878D82A}">
                    <a16:rowId xmlns:a16="http://schemas.microsoft.com/office/drawing/2014/main" val="10002"/>
                  </a:ext>
                </a:extLst>
              </a:tr>
              <a:tr h="125730">
                <a:tc>
                  <a:txBody>
                    <a:bodyPr/>
                    <a:lstStyle/>
                    <a:p>
                      <a:r>
                        <a:rPr lang="en-US" sz="1200" b="1">
                          <a:solidFill>
                            <a:schemeClr val="tx1"/>
                          </a:solidFill>
                          <a:latin typeface="+mn-lt"/>
                          <a:cs typeface="Arial" panose="020B0604020202020204" pitchFamily="34" charset="0"/>
                        </a:rPr>
                        <a:t>Research Question 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a:solidFill>
                            <a:schemeClr val="tx1"/>
                          </a:solidFill>
                          <a:latin typeface="+mn-lt"/>
                          <a:cs typeface="Arial" panose="020B0604020202020204" pitchFamily="34" charset="0"/>
                        </a:rPr>
                        <a:t>Which agentic workflow, reflection or multi-agent collaboration, leads to greater semantic similarity between the auto-generated and ground truth documentation?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a:solidFill>
                            <a:schemeClr val="tx1"/>
                          </a:solidFill>
                          <a:latin typeface="+mn-lt"/>
                          <a:cs typeface="Arial" panose="020B0604020202020204" pitchFamily="34" charset="0"/>
                        </a:rPr>
                        <a:t>19</a:t>
                      </a:r>
                    </a:p>
                  </a:txBody>
                  <a:tcPr/>
                </a:tc>
                <a:extLst>
                  <a:ext uri="{0D108BD9-81ED-4DB2-BD59-A6C34878D82A}">
                    <a16:rowId xmlns:a16="http://schemas.microsoft.com/office/drawing/2014/main" val="10003"/>
                  </a:ext>
                </a:extLst>
              </a:tr>
            </a:tbl>
          </a:graphicData>
        </a:graphic>
      </p:graphicFrame>
      <p:sp>
        <p:nvSpPr>
          <p:cNvPr id="5" name="Title 2">
            <a:extLst>
              <a:ext uri="{FF2B5EF4-FFF2-40B4-BE49-F238E27FC236}">
                <a16:creationId xmlns:a16="http://schemas.microsoft.com/office/drawing/2014/main" id="{FC1D2AB2-2600-E247-AB3F-FCA58484E415}"/>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a:t>Research Questions</a:t>
            </a:r>
          </a:p>
        </p:txBody>
      </p:sp>
    </p:spTree>
    <p:extLst>
      <p:ext uri="{BB962C8B-B14F-4D97-AF65-F5344CB8AC3E}">
        <p14:creationId xmlns:p14="http://schemas.microsoft.com/office/powerpoint/2010/main" val="1799658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230766137"/>
              </p:ext>
            </p:extLst>
          </p:nvPr>
        </p:nvGraphicFramePr>
        <p:xfrm>
          <a:off x="121398" y="611642"/>
          <a:ext cx="8878824" cy="4297680"/>
        </p:xfrm>
        <a:graphic>
          <a:graphicData uri="http://schemas.openxmlformats.org/drawingml/2006/table">
            <a:tbl>
              <a:tblPr firstRow="1" bandRow="1">
                <a:tableStyleId>{5C22544A-7EE6-4342-B048-85BDC9FD1C3A}</a:tableStyleId>
              </a:tblPr>
              <a:tblGrid>
                <a:gridCol w="1858128">
                  <a:extLst>
                    <a:ext uri="{9D8B030D-6E8A-4147-A177-3AD203B41FA5}">
                      <a16:colId xmlns:a16="http://schemas.microsoft.com/office/drawing/2014/main" val="20000"/>
                    </a:ext>
                  </a:extLst>
                </a:gridCol>
                <a:gridCol w="6380703">
                  <a:extLst>
                    <a:ext uri="{9D8B030D-6E8A-4147-A177-3AD203B41FA5}">
                      <a16:colId xmlns:a16="http://schemas.microsoft.com/office/drawing/2014/main" val="20001"/>
                    </a:ext>
                  </a:extLst>
                </a:gridCol>
                <a:gridCol w="639993">
                  <a:extLst>
                    <a:ext uri="{9D8B030D-6E8A-4147-A177-3AD203B41FA5}">
                      <a16:colId xmlns:a16="http://schemas.microsoft.com/office/drawing/2014/main" val="2172403899"/>
                    </a:ext>
                  </a:extLst>
                </a:gridCol>
              </a:tblGrid>
              <a:tr h="125730">
                <a:tc>
                  <a:txBody>
                    <a:bodyPr/>
                    <a:lstStyle/>
                    <a:p>
                      <a:r>
                        <a:rPr lang="en-US" sz="1200" baseline="0">
                          <a:solidFill>
                            <a:schemeClr val="tx1"/>
                          </a:solidFill>
                          <a:latin typeface="+mn-lt"/>
                          <a:cs typeface="Arial" panose="020B0604020202020204" pitchFamily="34" charset="0"/>
                        </a:rPr>
                        <a:t>(A) Deliverable</a:t>
                      </a:r>
                      <a:endParaRPr lang="en-US" sz="1200">
                        <a:solidFill>
                          <a:schemeClr val="tx1"/>
                        </a:solidFill>
                        <a:latin typeface="+mn-lt"/>
                        <a:cs typeface="Arial" panose="020B0604020202020204" pitchFamily="34" charset="0"/>
                      </a:endParaRPr>
                    </a:p>
                  </a:txBody>
                  <a:tcPr/>
                </a:tc>
                <a:tc>
                  <a:txBody>
                    <a:bodyPr/>
                    <a:lstStyle/>
                    <a:p>
                      <a:pPr algn="ctr"/>
                      <a:r>
                        <a:rPr lang="en-US" sz="1200">
                          <a:solidFill>
                            <a:schemeClr val="tx1"/>
                          </a:solidFill>
                          <a:latin typeface="+mn-lt"/>
                          <a:cs typeface="Arial" panose="020B0604020202020204" pitchFamily="34" charset="0"/>
                        </a:rPr>
                        <a:t>(B) Format</a:t>
                      </a:r>
                    </a:p>
                  </a:txBody>
                  <a:tcPr/>
                </a:tc>
                <a:tc>
                  <a:txBody>
                    <a:bodyPr/>
                    <a:lstStyle/>
                    <a:p>
                      <a:pPr algn="l"/>
                      <a:r>
                        <a:rPr lang="en-US" sz="1200">
                          <a:solidFill>
                            <a:schemeClr val="tx1"/>
                          </a:solidFill>
                          <a:latin typeface="+mn-lt"/>
                          <a:cs typeface="Arial" panose="020B0604020202020204" pitchFamily="34" charset="0"/>
                        </a:rPr>
                        <a:t>(C) WC</a:t>
                      </a:r>
                    </a:p>
                  </a:txBody>
                  <a:tcPr/>
                </a:tc>
                <a:extLst>
                  <a:ext uri="{0D108BD9-81ED-4DB2-BD59-A6C34878D82A}">
                    <a16:rowId xmlns:a16="http://schemas.microsoft.com/office/drawing/2014/main" val="10000"/>
                  </a:ext>
                </a:extLst>
              </a:tr>
              <a:tr h="293370">
                <a:tc>
                  <a:txBody>
                    <a:bodyPr/>
                    <a:lstStyle/>
                    <a:p>
                      <a:r>
                        <a:rPr lang="en-US" sz="1200" b="1">
                          <a:solidFill>
                            <a:schemeClr val="tx1"/>
                          </a:solidFill>
                          <a:latin typeface="+mn-lt"/>
                          <a:cs typeface="Arial" panose="020B0604020202020204" pitchFamily="34" charset="0"/>
                        </a:rPr>
                        <a:t>Hypothesis 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Arial" panose="020B0604020202020204" pitchFamily="34" charset="0"/>
                        </a:rPr>
                        <a:t>Fine-tuning </a:t>
                      </a:r>
                      <a:r>
                        <a:rPr lang="en-US" sz="1200">
                          <a:solidFill>
                            <a:schemeClr val="tx1"/>
                          </a:solidFill>
                          <a:latin typeface="+mn-lt"/>
                          <a:cs typeface="Arial" panose="020B0604020202020204" pitchFamily="34" charset="0"/>
                        </a:rPr>
                        <a:t>Large Language Model</a:t>
                      </a:r>
                      <a:r>
                        <a:rPr lang="en-US" sz="1200" kern="1200">
                          <a:solidFill>
                            <a:schemeClr val="tx1"/>
                          </a:solidFill>
                          <a:effectLst/>
                          <a:latin typeface="+mn-lt"/>
                          <a:ea typeface="+mn-ea"/>
                          <a:cs typeface="Arial" panose="020B0604020202020204" pitchFamily="34" charset="0"/>
                        </a:rPr>
                        <a:t> on domain-specific data will significantly increase the </a:t>
                      </a:r>
                      <a:r>
                        <a:rPr lang="en-US" sz="1200">
                          <a:solidFill>
                            <a:schemeClr val="tx1"/>
                          </a:solidFill>
                          <a:latin typeface="+mn-lt"/>
                          <a:cs typeface="Arial" panose="020B0604020202020204" pitchFamily="34" charset="0"/>
                        </a:rPr>
                        <a:t>BLEU, ROUGE, or </a:t>
                      </a:r>
                      <a:r>
                        <a:rPr lang="en-US" sz="1200" kern="1200">
                          <a:solidFill>
                            <a:schemeClr val="tx1"/>
                          </a:solidFill>
                          <a:effectLst/>
                          <a:latin typeface="+mn-lt"/>
                          <a:ea typeface="+mn-ea"/>
                          <a:cs typeface="Arial" panose="020B0604020202020204" pitchFamily="34" charset="0"/>
                        </a:rPr>
                        <a:t>METEOR score compared to using an LLM without fine-tuning.</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a:solidFill>
                            <a:schemeClr val="tx1"/>
                          </a:solidFill>
                          <a:latin typeface="+mn-lt"/>
                          <a:cs typeface="Arial" panose="020B0604020202020204" pitchFamily="34" charset="0"/>
                        </a:rPr>
                        <a:t>23</a:t>
                      </a:r>
                    </a:p>
                  </a:txBody>
                  <a:tcPr/>
                </a:tc>
                <a:extLst>
                  <a:ext uri="{0D108BD9-81ED-4DB2-BD59-A6C34878D82A}">
                    <a16:rowId xmlns:a16="http://schemas.microsoft.com/office/drawing/2014/main" val="10001"/>
                  </a:ext>
                </a:extLst>
              </a:tr>
              <a:tr h="209550">
                <a:tc>
                  <a:txBody>
                    <a:bodyPr/>
                    <a:lstStyle/>
                    <a:p>
                      <a:r>
                        <a:rPr lang="en-US" sz="1200" b="1">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Arial" panose="020B0604020202020204" pitchFamily="34" charset="0"/>
                        </a:rPr>
                        <a:t>Fine-tuning of LLM</a:t>
                      </a:r>
                      <a:endParaRPr lang="en-US" sz="120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a:solidFill>
                            <a:schemeClr val="tx1"/>
                          </a:solidFill>
                          <a:latin typeface="+mn-lt"/>
                          <a:cs typeface="Arial" panose="020B0604020202020204" pitchFamily="34" charset="0"/>
                        </a:rPr>
                        <a:t>NA</a:t>
                      </a:r>
                    </a:p>
                  </a:txBody>
                  <a:tcPr/>
                </a:tc>
                <a:extLst>
                  <a:ext uri="{0D108BD9-81ED-4DB2-BD59-A6C34878D82A}">
                    <a16:rowId xmlns:a16="http://schemas.microsoft.com/office/drawing/2014/main" val="10002"/>
                  </a:ext>
                </a:extLst>
              </a:tr>
              <a:tr h="125730">
                <a:tc>
                  <a:txBody>
                    <a:bodyPr/>
                    <a:lstStyle/>
                    <a:p>
                      <a:r>
                        <a:rPr lang="en-US" sz="1200" b="1" baseline="0">
                          <a:solidFill>
                            <a:schemeClr val="tx1"/>
                          </a:solidFill>
                          <a:latin typeface="+mn-lt"/>
                          <a:cs typeface="Arial" panose="020B0604020202020204" pitchFamily="34" charset="0"/>
                        </a:rPr>
                        <a:t>Dependent Variable</a:t>
                      </a:r>
                      <a:endParaRPr lang="en-US" sz="1200" b="1">
                        <a:solidFill>
                          <a:schemeClr val="tx1"/>
                        </a:solidFill>
                        <a:latin typeface="+mn-lt"/>
                        <a:cs typeface="Arial" panose="020B0604020202020204" pitchFamily="34" charset="0"/>
                      </a:endParaRPr>
                    </a:p>
                  </a:txBody>
                  <a:tcPr/>
                </a:tc>
                <a:tc>
                  <a:txBody>
                    <a:bodyPr/>
                    <a:lstStyle/>
                    <a:p>
                      <a:r>
                        <a:rPr lang="en-US" sz="1200">
                          <a:solidFill>
                            <a:schemeClr val="tx1"/>
                          </a:solidFill>
                          <a:latin typeface="+mn-lt"/>
                          <a:cs typeface="Arial" panose="020B0604020202020204" pitchFamily="34" charset="0"/>
                        </a:rPr>
                        <a:t>BLEU, ROUGE, or </a:t>
                      </a:r>
                      <a:r>
                        <a:rPr lang="en-US" sz="1200" kern="1200">
                          <a:solidFill>
                            <a:schemeClr val="tx1"/>
                          </a:solidFill>
                          <a:effectLst/>
                          <a:latin typeface="+mn-lt"/>
                          <a:ea typeface="+mn-ea"/>
                          <a:cs typeface="Arial" panose="020B0604020202020204" pitchFamily="34" charset="0"/>
                        </a:rPr>
                        <a:t>METEOR score</a:t>
                      </a:r>
                      <a:endParaRPr lang="en-US" sz="1200">
                        <a:solidFill>
                          <a:schemeClr val="tx1"/>
                        </a:solidFill>
                        <a:latin typeface="+mn-lt"/>
                        <a:cs typeface="Arial" panose="020B0604020202020204" pitchFamily="34" charset="0"/>
                      </a:endParaRPr>
                    </a:p>
                  </a:txBody>
                  <a:tcPr/>
                </a:tc>
                <a:tc>
                  <a:txBody>
                    <a:bodyPr/>
                    <a:lstStyle/>
                    <a:p>
                      <a:r>
                        <a:rPr lang="en-US" sz="1200" b="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10003"/>
                  </a:ext>
                </a:extLst>
              </a:tr>
              <a:tr h="125730">
                <a:tc>
                  <a:txBody>
                    <a:bodyPr/>
                    <a:lstStyle/>
                    <a:p>
                      <a:r>
                        <a:rPr lang="en-US" sz="1200" b="1">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a:solidFill>
                            <a:schemeClr val="tx1"/>
                          </a:solidFill>
                          <a:effectLst/>
                          <a:latin typeface="+mn-lt"/>
                          <a:ea typeface="+mn-ea"/>
                          <a:cs typeface="Arial" panose="020B0604020202020204" pitchFamily="34" charset="0"/>
                        </a:rPr>
                        <a:t>Set up  e</a:t>
                      </a:r>
                      <a:r>
                        <a:rPr lang="en-US" sz="1200" kern="1200">
                          <a:solidFill>
                            <a:schemeClr val="tx1"/>
                          </a:solidFill>
                          <a:effectLst/>
                          <a:latin typeface="+mn-lt"/>
                          <a:ea typeface="+mn-ea"/>
                          <a:cs typeface="Arial" panose="020B0604020202020204" pitchFamily="34" charset="0"/>
                        </a:rPr>
                        <a:t>xperiments with the two LLMs and compare the METEOR scores.</a:t>
                      </a:r>
                      <a:endParaRPr lang="en-US" sz="120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a:solidFill>
                            <a:schemeClr val="tx1"/>
                          </a:solidFill>
                          <a:latin typeface="+mn-lt"/>
                          <a:cs typeface="Arial" panose="020B0604020202020204" pitchFamily="34" charset="0"/>
                        </a:rPr>
                        <a:t>12</a:t>
                      </a:r>
                    </a:p>
                  </a:txBody>
                  <a:tcPr/>
                </a:tc>
                <a:extLst>
                  <a:ext uri="{0D108BD9-81ED-4DB2-BD59-A6C34878D82A}">
                    <a16:rowId xmlns:a16="http://schemas.microsoft.com/office/drawing/2014/main" val="10007"/>
                  </a:ext>
                </a:extLst>
              </a:tr>
              <a:tr h="0">
                <a:tc>
                  <a:txBody>
                    <a:bodyPr/>
                    <a:lstStyle/>
                    <a:p>
                      <a:r>
                        <a:rPr lang="en-US" sz="1200" b="1">
                          <a:solidFill>
                            <a:schemeClr val="tx1"/>
                          </a:solidFill>
                          <a:latin typeface="+mn-lt"/>
                          <a:cs typeface="Arial" panose="020B0604020202020204" pitchFamily="34" charset="0"/>
                        </a:rPr>
                        <a:t>Hypothesis 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Arial" panose="020B0604020202020204" pitchFamily="34" charset="0"/>
                        </a:rPr>
                        <a:t>Adjusting </a:t>
                      </a:r>
                      <a:r>
                        <a:rPr lang="en-US" sz="1200">
                          <a:solidFill>
                            <a:schemeClr val="tx1"/>
                          </a:solidFill>
                          <a:latin typeface="+mn-lt"/>
                          <a:cs typeface="Arial" panose="020B0604020202020204" pitchFamily="34" charset="0"/>
                        </a:rPr>
                        <a:t>Large Language Model</a:t>
                      </a:r>
                      <a:r>
                        <a:rPr lang="en-US" sz="1200" kern="1200">
                          <a:solidFill>
                            <a:schemeClr val="tx1"/>
                          </a:solidFill>
                          <a:effectLst/>
                          <a:latin typeface="+mn-lt"/>
                          <a:ea typeface="+mn-ea"/>
                          <a:cs typeface="Arial" panose="020B0604020202020204" pitchFamily="34" charset="0"/>
                        </a:rPr>
                        <a:t> parameters, such as temperature and top-p, will significantly improve code coverage in auto-generated documentation.</a:t>
                      </a:r>
                      <a:endParaRPr lang="en-US" sz="120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a:solidFill>
                            <a:schemeClr val="tx1"/>
                          </a:solidFill>
                          <a:latin typeface="+mn-lt"/>
                          <a:cs typeface="Arial" panose="020B0604020202020204" pitchFamily="34" charset="0"/>
                        </a:rPr>
                        <a:t>18</a:t>
                      </a:r>
                    </a:p>
                  </a:txBody>
                  <a:tcPr/>
                </a:tc>
                <a:extLst>
                  <a:ext uri="{0D108BD9-81ED-4DB2-BD59-A6C34878D82A}">
                    <a16:rowId xmlns:a16="http://schemas.microsoft.com/office/drawing/2014/main" val="1096071760"/>
                  </a:ext>
                </a:extLst>
              </a:tr>
              <a:tr h="209550">
                <a:tc>
                  <a:txBody>
                    <a:bodyPr/>
                    <a:lstStyle/>
                    <a:p>
                      <a:r>
                        <a:rPr lang="en-US" sz="1200" b="1">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a:solidFill>
                            <a:schemeClr val="tx1"/>
                          </a:solidFill>
                          <a:latin typeface="+mn-lt"/>
                          <a:cs typeface="Arial" panose="020B0604020202020204" pitchFamily="34" charset="0"/>
                        </a:rPr>
                        <a:t>Temperature, top-p</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a:solidFill>
                            <a:schemeClr val="tx1"/>
                          </a:solidFill>
                          <a:latin typeface="+mn-lt"/>
                          <a:cs typeface="Arial" panose="020B0604020202020204" pitchFamily="34" charset="0"/>
                        </a:rPr>
                        <a:t>NA</a:t>
                      </a:r>
                    </a:p>
                  </a:txBody>
                  <a:tcPr/>
                </a:tc>
                <a:extLst>
                  <a:ext uri="{0D108BD9-81ED-4DB2-BD59-A6C34878D82A}">
                    <a16:rowId xmlns:a16="http://schemas.microsoft.com/office/drawing/2014/main" val="1343236813"/>
                  </a:ext>
                </a:extLst>
              </a:tr>
              <a:tr h="209550">
                <a:tc>
                  <a:txBody>
                    <a:bodyPr/>
                    <a:lstStyle/>
                    <a:p>
                      <a:r>
                        <a:rPr lang="en-US" sz="1200" b="1" baseline="0">
                          <a:solidFill>
                            <a:schemeClr val="tx1"/>
                          </a:solidFill>
                          <a:latin typeface="+mn-lt"/>
                          <a:cs typeface="Arial" panose="020B0604020202020204" pitchFamily="34" charset="0"/>
                        </a:rPr>
                        <a:t>Dependent Variable</a:t>
                      </a:r>
                      <a:endParaRPr lang="en-US" sz="1200" b="1">
                        <a:solidFill>
                          <a:schemeClr val="tx1"/>
                        </a:solidFill>
                        <a:latin typeface="+mn-lt"/>
                        <a:cs typeface="Arial" panose="020B0604020202020204" pitchFamily="34" charset="0"/>
                      </a:endParaRPr>
                    </a:p>
                  </a:txBody>
                  <a:tcPr/>
                </a:tc>
                <a:tc>
                  <a:txBody>
                    <a:bodyPr/>
                    <a:lstStyle/>
                    <a:p>
                      <a:r>
                        <a:rPr lang="en-US" sz="1200" kern="1200">
                          <a:solidFill>
                            <a:schemeClr val="tx1"/>
                          </a:solidFill>
                          <a:effectLst/>
                          <a:latin typeface="+mn-lt"/>
                          <a:ea typeface="+mn-ea"/>
                          <a:cs typeface="Arial" panose="020B0604020202020204" pitchFamily="34" charset="0"/>
                        </a:rPr>
                        <a:t>Code coverage</a:t>
                      </a:r>
                      <a:endParaRPr lang="en-US" sz="1200">
                        <a:solidFill>
                          <a:schemeClr val="tx1"/>
                        </a:solidFill>
                        <a:latin typeface="+mn-lt"/>
                        <a:cs typeface="Arial" panose="020B0604020202020204" pitchFamily="34" charset="0"/>
                      </a:endParaRPr>
                    </a:p>
                  </a:txBody>
                  <a:tcPr/>
                </a:tc>
                <a:tc>
                  <a:txBody>
                    <a:bodyPr/>
                    <a:lstStyle/>
                    <a:p>
                      <a:r>
                        <a:rPr lang="en-US" sz="1200" b="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3560585428"/>
                  </a:ext>
                </a:extLst>
              </a:tr>
              <a:tr h="209550">
                <a:tc>
                  <a:txBody>
                    <a:bodyPr/>
                    <a:lstStyle/>
                    <a:p>
                      <a:r>
                        <a:rPr lang="en-US" sz="1200" b="1">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Arial" panose="020B0604020202020204" pitchFamily="34" charset="0"/>
                        </a:rPr>
                        <a:t>Set up experiments when LLM parameters are adjusted and not adjusted and compare the code coverage. </a:t>
                      </a:r>
                      <a:endParaRPr lang="en-US" sz="120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a:solidFill>
                            <a:schemeClr val="tx1"/>
                          </a:solidFill>
                          <a:latin typeface="+mn-lt"/>
                          <a:cs typeface="Arial" panose="020B0604020202020204" pitchFamily="34" charset="0"/>
                        </a:rPr>
                        <a:t>16</a:t>
                      </a:r>
                    </a:p>
                  </a:txBody>
                  <a:tcPr/>
                </a:tc>
                <a:extLst>
                  <a:ext uri="{0D108BD9-81ED-4DB2-BD59-A6C34878D82A}">
                    <a16:rowId xmlns:a16="http://schemas.microsoft.com/office/drawing/2014/main" val="3028355428"/>
                  </a:ext>
                </a:extLst>
              </a:tr>
              <a:tr h="209550">
                <a:tc>
                  <a:txBody>
                    <a:bodyPr/>
                    <a:lstStyle/>
                    <a:p>
                      <a:r>
                        <a:rPr lang="en-US" sz="1200" b="1">
                          <a:solidFill>
                            <a:schemeClr val="tx1"/>
                          </a:solidFill>
                          <a:latin typeface="+mn-lt"/>
                          <a:cs typeface="Arial" panose="020B0604020202020204" pitchFamily="34" charset="0"/>
                        </a:rPr>
                        <a:t>Hypothesis 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a:solidFill>
                            <a:schemeClr val="tx1"/>
                          </a:solidFill>
                          <a:latin typeface="+mn-lt"/>
                          <a:cs typeface="Arial" panose="020B0604020202020204" pitchFamily="34" charset="0"/>
                        </a:rPr>
                        <a:t>Multi-agent collaboration will lead to higher semantic similarity between auto-generated and ground truth documentation compared to the reflection agentic workflow</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a:solidFill>
                            <a:schemeClr val="tx1"/>
                          </a:solidFill>
                          <a:latin typeface="+mn-lt"/>
                          <a:cs typeface="Arial" panose="020B0604020202020204" pitchFamily="34" charset="0"/>
                        </a:rPr>
                        <a:t>20</a:t>
                      </a:r>
                    </a:p>
                  </a:txBody>
                  <a:tcPr/>
                </a:tc>
                <a:extLst>
                  <a:ext uri="{0D108BD9-81ED-4DB2-BD59-A6C34878D82A}">
                    <a16:rowId xmlns:a16="http://schemas.microsoft.com/office/drawing/2014/main" val="2663295773"/>
                  </a:ext>
                </a:extLst>
              </a:tr>
              <a:tr h="209550">
                <a:tc>
                  <a:txBody>
                    <a:bodyPr/>
                    <a:lstStyle/>
                    <a:p>
                      <a:r>
                        <a:rPr lang="en-US" sz="1200" b="1">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a:solidFill>
                            <a:schemeClr val="tx1"/>
                          </a:solidFill>
                          <a:latin typeface="+mn-lt"/>
                          <a:cs typeface="Arial" panose="020B0604020202020204" pitchFamily="34" charset="0"/>
                        </a:rPr>
                        <a:t>Reflection, multi-agent collaboration agentic workflows</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a:solidFill>
                            <a:schemeClr val="tx1"/>
                          </a:solidFill>
                          <a:latin typeface="+mn-lt"/>
                          <a:cs typeface="Arial" panose="020B0604020202020204" pitchFamily="34" charset="0"/>
                        </a:rPr>
                        <a:t>NA</a:t>
                      </a:r>
                    </a:p>
                  </a:txBody>
                  <a:tcPr/>
                </a:tc>
                <a:extLst>
                  <a:ext uri="{0D108BD9-81ED-4DB2-BD59-A6C34878D82A}">
                    <a16:rowId xmlns:a16="http://schemas.microsoft.com/office/drawing/2014/main" val="3065693737"/>
                  </a:ext>
                </a:extLst>
              </a:tr>
              <a:tr h="209550">
                <a:tc>
                  <a:txBody>
                    <a:bodyPr/>
                    <a:lstStyle/>
                    <a:p>
                      <a:r>
                        <a:rPr lang="en-US" sz="1200" b="1" baseline="0">
                          <a:solidFill>
                            <a:schemeClr val="tx1"/>
                          </a:solidFill>
                          <a:latin typeface="+mn-lt"/>
                          <a:cs typeface="Arial" panose="020B0604020202020204" pitchFamily="34" charset="0"/>
                        </a:rPr>
                        <a:t>Dependent Variable</a:t>
                      </a:r>
                      <a:endParaRPr lang="en-US" sz="1200" b="1">
                        <a:solidFill>
                          <a:schemeClr val="tx1"/>
                        </a:solidFill>
                        <a:latin typeface="+mn-lt"/>
                        <a:cs typeface="Arial" panose="020B0604020202020204" pitchFamily="34" charset="0"/>
                      </a:endParaRPr>
                    </a:p>
                  </a:txBody>
                  <a:tcPr/>
                </a:tc>
                <a:tc>
                  <a:txBody>
                    <a:bodyPr/>
                    <a:lstStyle/>
                    <a:p>
                      <a:r>
                        <a:rPr lang="en-US" sz="1200">
                          <a:solidFill>
                            <a:schemeClr val="tx1"/>
                          </a:solidFill>
                          <a:latin typeface="+mn-lt"/>
                          <a:cs typeface="Arial" panose="020B0604020202020204" pitchFamily="34" charset="0"/>
                        </a:rPr>
                        <a:t>Semantic similarity</a:t>
                      </a:r>
                    </a:p>
                  </a:txBody>
                  <a:tcPr/>
                </a:tc>
                <a:tc>
                  <a:txBody>
                    <a:bodyPr/>
                    <a:lstStyle/>
                    <a:p>
                      <a:r>
                        <a:rPr lang="en-US" sz="1200" b="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3331144063"/>
                  </a:ext>
                </a:extLst>
              </a:tr>
              <a:tr h="209550">
                <a:tc>
                  <a:txBody>
                    <a:bodyPr/>
                    <a:lstStyle/>
                    <a:p>
                      <a:r>
                        <a:rPr lang="en-US" sz="1200" b="1">
                          <a:solidFill>
                            <a:schemeClr val="tx1"/>
                          </a:solidFill>
                          <a:latin typeface="+mn-lt"/>
                          <a:cs typeface="Arial" panose="020B0604020202020204" pitchFamily="34" charset="0"/>
                        </a:rPr>
                        <a:t>Testable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Arial" panose="020B0604020202020204" pitchFamily="34" charset="0"/>
                        </a:rPr>
                        <a:t>Set up experiments with two agentic workflows and compare the semantic similarities.</a:t>
                      </a:r>
                      <a:endParaRPr lang="en-US" sz="120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a:solidFill>
                            <a:schemeClr val="tx1"/>
                          </a:solidFill>
                          <a:latin typeface="+mn-lt"/>
                          <a:cs typeface="Arial" panose="020B0604020202020204" pitchFamily="34" charset="0"/>
                        </a:rPr>
                        <a:t>12</a:t>
                      </a:r>
                    </a:p>
                  </a:txBody>
                  <a:tcPr/>
                </a:tc>
                <a:extLst>
                  <a:ext uri="{0D108BD9-81ED-4DB2-BD59-A6C34878D82A}">
                    <a16:rowId xmlns:a16="http://schemas.microsoft.com/office/drawing/2014/main" val="773435680"/>
                  </a:ext>
                </a:extLst>
              </a:tr>
            </a:tbl>
          </a:graphicData>
        </a:graphic>
      </p:graphicFrame>
      <p:sp>
        <p:nvSpPr>
          <p:cNvPr id="5" name="Title 2">
            <a:extLst>
              <a:ext uri="{FF2B5EF4-FFF2-40B4-BE49-F238E27FC236}">
                <a16:creationId xmlns:a16="http://schemas.microsoft.com/office/drawing/2014/main" id="{93CFF7CA-B4E9-9747-8737-F9518DA2EFAA}"/>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a:t>Research Hypotheses</a:t>
            </a:r>
          </a:p>
        </p:txBody>
      </p:sp>
    </p:spTree>
    <p:extLst>
      <p:ext uri="{BB962C8B-B14F-4D97-AF65-F5344CB8AC3E}">
        <p14:creationId xmlns:p14="http://schemas.microsoft.com/office/powerpoint/2010/main" val="1351183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extLst>
              <p:ext uri="{D42A27DB-BD31-4B8C-83A1-F6EECF244321}">
                <p14:modId xmlns:p14="http://schemas.microsoft.com/office/powerpoint/2010/main" val="235303979"/>
              </p:ext>
            </p:extLst>
          </p:nvPr>
        </p:nvGraphicFramePr>
        <p:xfrm>
          <a:off x="173736" y="751112"/>
          <a:ext cx="8796528" cy="4718422"/>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a:solidFill>
                            <a:schemeClr val="tx1"/>
                          </a:solidFill>
                          <a:latin typeface="+mn-lt"/>
                          <a:cs typeface="Arial" panose="020B0604020202020204" pitchFamily="34" charset="0"/>
                        </a:rPr>
                        <a:t>(A) Deliverable</a:t>
                      </a:r>
                    </a:p>
                  </a:txBody>
                  <a:tcPr/>
                </a:tc>
                <a:tc>
                  <a:txBody>
                    <a:bodyPr/>
                    <a:lstStyle/>
                    <a:p>
                      <a:pPr algn="ctr"/>
                      <a:r>
                        <a:rPr lang="en-US" sz="1200">
                          <a:solidFill>
                            <a:schemeClr val="tx1"/>
                          </a:solidFill>
                          <a:latin typeface="+mn-lt"/>
                          <a:cs typeface="Arial" panose="020B0604020202020204" pitchFamily="34" charset="0"/>
                        </a:rPr>
                        <a:t>(B) Format</a:t>
                      </a:r>
                    </a:p>
                  </a:txBody>
                  <a:tcPr/>
                </a:tc>
                <a:tc>
                  <a:txBody>
                    <a:bodyPr/>
                    <a:lstStyle/>
                    <a:p>
                      <a:pPr algn="ctr"/>
                      <a:r>
                        <a:rPr lang="en-US" sz="1200">
                          <a:solidFill>
                            <a:schemeClr val="tx1"/>
                          </a:solidFill>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a:solidFill>
                            <a:schemeClr val="tx1"/>
                          </a:solidFill>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a:solidFill>
                            <a:schemeClr val="tx1"/>
                          </a:solidFill>
                          <a:latin typeface="+mn-lt"/>
                          <a:cs typeface="Arial" panose="020B0604020202020204" pitchFamily="34" charset="0"/>
                        </a:rPr>
                        <a:t>Qian, C., Cong, X., Liu, W., Yang, C., Chen, W., Su, Y., Dang, Y., Li, J., Xu, J., Li, D., Liu, Z., &amp; Sun, M. (2024). ChatDev: Communicative agents for software development. </a:t>
                      </a:r>
                      <a:r>
                        <a:rPr lang="en-US" sz="1200">
                          <a:solidFill>
                            <a:schemeClr val="tx1"/>
                          </a:solidFill>
                          <a:latin typeface="+mn-lt"/>
                          <a:cs typeface="Arial" panose="020B0604020202020204" pitchFamily="34" charset="0"/>
                          <a:hlinkClick r:id="rId2">
                            <a:extLst>
                              <a:ext uri="{A12FA001-AC4F-418D-AE19-62706E023703}">
                                <ahyp:hlinkClr xmlns:ahyp="http://schemas.microsoft.com/office/drawing/2018/hyperlinkcolor" val="tx"/>
                              </a:ext>
                            </a:extLst>
                          </a:hlinkClick>
                        </a:rPr>
                        <a:t>https://doi.org/10.48550/arXiv.2307.07924</a:t>
                      </a:r>
                      <a:r>
                        <a:rPr lang="en-US" sz="1200">
                          <a:solidFill>
                            <a:schemeClr val="tx1"/>
                          </a:solidFill>
                          <a:latin typeface="+mn-lt"/>
                          <a:cs typeface="Arial" panose="020B0604020202020204" pitchFamily="34" charset="0"/>
                        </a:rPr>
                        <a:t> </a:t>
                      </a:r>
                    </a:p>
                  </a:txBody>
                  <a:tcPr/>
                </a:tc>
                <a:tc>
                  <a:txBody>
                    <a:bodyPr/>
                    <a:lstStyle/>
                    <a:p>
                      <a:pPr marL="0" indent="0" algn="ctr">
                        <a:buFont typeface="Arial" panose="020B0604020202020204" pitchFamily="34" charset="0"/>
                        <a:buNone/>
                      </a:pPr>
                      <a:r>
                        <a:rPr lang="en-US" sz="1200" i="1">
                          <a:solidFill>
                            <a:schemeClr val="tx1"/>
                          </a:solidFill>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a:solidFill>
                            <a:schemeClr val="tx1"/>
                          </a:solidFill>
                          <a:effectLst/>
                          <a:latin typeface="+mn-lt"/>
                          <a:ea typeface="+mn-ea"/>
                          <a:cs typeface="Arial" panose="020B0604020202020204" pitchFamily="34" charset="0"/>
                        </a:rPr>
                        <a:t>The proposed system utilizes large language models (LLMs) to automate the entire software development process through a chat-based framework.</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a:solidFill>
                            <a:schemeClr val="tx1"/>
                          </a:solidFill>
                          <a:effectLst/>
                          <a:latin typeface="+mn-lt"/>
                          <a:ea typeface="+mn-ea"/>
                          <a:cs typeface="Arial" panose="020B0604020202020204" pitchFamily="34" charset="0"/>
                        </a:rPr>
                        <a:t>The process is divided into designing, coding, testing, and documenting phases, with the agents collaborating via multi-turn dialogues.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a:solidFill>
                            <a:schemeClr val="tx1"/>
                          </a:solidFill>
                          <a:effectLst/>
                          <a:latin typeface="+mn-lt"/>
                          <a:ea typeface="+mn-ea"/>
                          <a:cs typeface="Arial" panose="020B0604020202020204" pitchFamily="34" charset="0"/>
                        </a:rPr>
                        <a:t>The chat chain mechanism breaks down tasks into atomic subtasks, enhancing collaboration and precision.</a:t>
                      </a:r>
                    </a:p>
                  </a:txBody>
                  <a:tcPr/>
                </a:tc>
                <a:tc>
                  <a:txBody>
                    <a:bodyPr/>
                    <a:lstStyle/>
                    <a:p>
                      <a:pPr marL="0" indent="0" algn="ctr">
                        <a:buFont typeface="Arial" panose="020B0604020202020204" pitchFamily="34" charset="0"/>
                        <a:buNone/>
                      </a:pPr>
                      <a:r>
                        <a:rPr lang="en-US" sz="1200" i="1">
                          <a:solidFill>
                            <a:schemeClr val="tx1"/>
                          </a:solidFill>
                          <a:latin typeface="+mn-lt"/>
                          <a:cs typeface="Arial" panose="020B0604020202020204" pitchFamily="34" charset="0"/>
                        </a:rPr>
                        <a:t>19</a:t>
                      </a:r>
                    </a:p>
                    <a:p>
                      <a:pPr marL="0" indent="0" algn="ctr">
                        <a:buFont typeface="Arial" panose="020B0604020202020204" pitchFamily="34" charset="0"/>
                        <a:buNone/>
                      </a:pPr>
                      <a:endParaRPr lang="en-US" sz="1200" i="1">
                        <a:solidFill>
                          <a:schemeClr val="tx1"/>
                        </a:solidFill>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a:solidFill>
                            <a:schemeClr val="tx1"/>
                          </a:solidFill>
                          <a:latin typeface="+mn-lt"/>
                          <a:cs typeface="Arial" panose="020B0604020202020204" pitchFamily="34" charset="0"/>
                        </a:rPr>
                        <a:t>18</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a:solidFill>
                          <a:schemeClr val="tx1"/>
                        </a:solidFill>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a:solidFill>
                            <a:schemeClr val="tx1"/>
                          </a:solidFill>
                          <a:latin typeface="+mn-lt"/>
                          <a:cs typeface="Arial" panose="020B0604020202020204" pitchFamily="34" charset="0"/>
                        </a:rPr>
                        <a:t>14</a:t>
                      </a:r>
                    </a:p>
                  </a:txBody>
                  <a:tcPr/>
                </a:tc>
                <a:extLst>
                  <a:ext uri="{0D108BD9-81ED-4DB2-BD59-A6C34878D82A}">
                    <a16:rowId xmlns:a16="http://schemas.microsoft.com/office/drawing/2014/main" val="2076857690"/>
                  </a:ext>
                </a:extLst>
              </a:tr>
              <a:tr h="340857">
                <a:tc>
                  <a:txBody>
                    <a:bodyPr/>
                    <a:lstStyle/>
                    <a:p>
                      <a:r>
                        <a:rPr lang="en-US" sz="1200" b="1">
                          <a:solidFill>
                            <a:schemeClr val="tx1"/>
                          </a:solidFill>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a:solidFill>
                            <a:schemeClr val="tx1"/>
                          </a:solidFill>
                          <a:effectLst/>
                          <a:latin typeface="+mn-lt"/>
                          <a:ea typeface="+mn-ea"/>
                          <a:cs typeface="Arial" panose="020B0604020202020204" pitchFamily="34" charset="0"/>
                        </a:rPr>
                        <a:t>Machine learning in the form of LLMs for collaborative, multi-agent dialogues.</a:t>
                      </a:r>
                      <a:endParaRPr lang="en-US" sz="120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a:solidFill>
                            <a:schemeClr val="tx1"/>
                          </a:solidFill>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tx1"/>
                          </a:solidFill>
                          <a:effectLst/>
                          <a:latin typeface="+mn-lt"/>
                          <a:ea typeface="+mn-ea"/>
                          <a:cs typeface="Arial" panose="020B0604020202020204" pitchFamily="34" charset="0"/>
                        </a:rPr>
                        <a:t>The proposed system is useful  because it effectively reduces software development time and costs, completing projects in under seven minutes for less than one dollar.</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tx1"/>
                          </a:solidFill>
                          <a:effectLst/>
                          <a:latin typeface="+mn-lt"/>
                          <a:ea typeface="+mn-ea"/>
                          <a:cs typeface="Arial" panose="020B0604020202020204" pitchFamily="34" charset="0"/>
                        </a:rPr>
                        <a:t>Its goal is to streamline software development through natural language communication, minimizing the need for any specialized models.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solidFill>
                            <a:schemeClr val="tx1"/>
                          </a:solidFill>
                          <a:latin typeface="+mn-lt"/>
                        </a:rPr>
                        <a:t>The proposed LLM-powered software development methods achieved an improved completeness of 0.5600 and executability of 0.8800.</a:t>
                      </a:r>
                      <a:endParaRPr lang="en-US" sz="1200" kern="1200">
                        <a:solidFill>
                          <a:schemeClr val="tx1"/>
                        </a:solidFill>
                        <a:effectLst/>
                        <a:latin typeface="+mn-lt"/>
                        <a:ea typeface="+mn-ea"/>
                        <a:cs typeface="Arial" panose="020B0604020202020204" pitchFamily="34" charset="0"/>
                      </a:endParaRPr>
                    </a:p>
                  </a:txBody>
                  <a:tcPr/>
                </a:tc>
                <a:tc>
                  <a:txBody>
                    <a:bodyPr/>
                    <a:lstStyle/>
                    <a:p>
                      <a:pPr marL="0" indent="0" algn="ctr">
                        <a:buFont typeface="Arial" panose="020B0604020202020204" pitchFamily="34" charset="0"/>
                        <a:buNone/>
                      </a:pPr>
                      <a:r>
                        <a:rPr lang="en-US" sz="1200" i="1">
                          <a:solidFill>
                            <a:schemeClr val="tx1"/>
                          </a:solidFill>
                          <a:latin typeface="+mn-lt"/>
                          <a:cs typeface="Arial" panose="020B0604020202020204" pitchFamily="34" charset="0"/>
                        </a:rPr>
                        <a:t>24</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a:solidFill>
                          <a:schemeClr val="tx1"/>
                        </a:solidFill>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a:solidFill>
                            <a:schemeClr val="tx1"/>
                          </a:solidFill>
                          <a:latin typeface="+mn-lt"/>
                          <a:cs typeface="Arial" panose="020B0604020202020204" pitchFamily="34" charset="0"/>
                        </a:rPr>
                        <a:t>18</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a:solidFill>
                          <a:schemeClr val="tx1"/>
                        </a:solidFill>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a:solidFill>
                            <a:schemeClr val="tx1"/>
                          </a:solidFill>
                          <a:latin typeface="+mn-lt"/>
                          <a:cs typeface="Arial" panose="020B0604020202020204" pitchFamily="34" charset="0"/>
                        </a:rPr>
                        <a:t>16</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tx1"/>
                          </a:solidFill>
                          <a:effectLst/>
                          <a:latin typeface="+mn-lt"/>
                          <a:ea typeface="+mn-ea"/>
                          <a:cs typeface="Arial" panose="020B0604020202020204" pitchFamily="34" charset="0"/>
                        </a:rPr>
                        <a:t>The article is relevant because it highlights the integration of LLMs into different phases of software development including documentation.</a:t>
                      </a:r>
                      <a:r>
                        <a:rPr lang="en-US" sz="1200">
                          <a:solidFill>
                            <a:schemeClr val="tx1"/>
                          </a:solidFill>
                          <a:effectLst/>
                          <a:latin typeface="+mn-lt"/>
                          <a:cs typeface="Arial" panose="020B0604020202020204" pitchFamily="34" charset="0"/>
                        </a:rPr>
                        <a:t> </a:t>
                      </a:r>
                      <a:endParaRPr lang="en-US" sz="1200">
                        <a:solidFill>
                          <a:schemeClr val="tx1"/>
                        </a:solidFill>
                        <a:latin typeface="+mn-lt"/>
                        <a:cs typeface="Arial" panose="020B0604020202020204" pitchFamily="34" charset="0"/>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tx1"/>
                          </a:solidFill>
                          <a:effectLst/>
                          <a:latin typeface="+mn-lt"/>
                          <a:ea typeface="+mn-ea"/>
                          <a:cs typeface="Arial" panose="020B0604020202020204" pitchFamily="34" charset="0"/>
                        </a:rPr>
                        <a:t>It is very helpful because it provides insights into using LLMs for automated, collaborative processes, relevant for automated documentation generation.</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tx1"/>
                          </a:solidFill>
                          <a:effectLst/>
                          <a:latin typeface="+mn-lt"/>
                          <a:ea typeface="+mn-ea"/>
                          <a:cs typeface="Arial" panose="020B0604020202020204" pitchFamily="34" charset="0"/>
                        </a:rPr>
                        <a:t>It can shape my research because the proposed mechanism and thought instruction methods offer potential techniques for improving AI-driven documentation systems.</a:t>
                      </a:r>
                    </a:p>
                  </a:txBody>
                  <a:tcPr/>
                </a:tc>
                <a:tc>
                  <a:txBody>
                    <a:bodyPr/>
                    <a:lstStyle/>
                    <a:p>
                      <a:pPr marL="0" algn="ctr" defTabSz="457200" rtl="0" eaLnBrk="1" latinLnBrk="0" hangingPunct="1"/>
                      <a:r>
                        <a:rPr lang="en-US" sz="1200" b="0" kern="1200">
                          <a:solidFill>
                            <a:schemeClr val="tx1"/>
                          </a:solidFill>
                          <a:latin typeface="+mn-lt"/>
                          <a:ea typeface="+mn-ea"/>
                          <a:cs typeface="Arial" panose="020B0604020202020204" pitchFamily="34" charset="0"/>
                        </a:rPr>
                        <a:t>19</a:t>
                      </a:r>
                    </a:p>
                    <a:p>
                      <a:pPr marL="0" algn="ctr" defTabSz="457200" rtl="0" eaLnBrk="1" latinLnBrk="0" hangingPunct="1"/>
                      <a:endParaRPr lang="en-US" sz="1200" b="0" kern="1200">
                        <a:solidFill>
                          <a:schemeClr val="tx1"/>
                        </a:solidFill>
                        <a:latin typeface="+mn-lt"/>
                        <a:ea typeface="+mn-ea"/>
                        <a:cs typeface="Arial" panose="020B0604020202020204" pitchFamily="34" charset="0"/>
                      </a:endParaRPr>
                    </a:p>
                    <a:p>
                      <a:pPr marL="0" algn="ctr" defTabSz="457200" rtl="0" eaLnBrk="1" latinLnBrk="0" hangingPunct="1"/>
                      <a:r>
                        <a:rPr lang="en-US" sz="1200" b="0" kern="1200">
                          <a:solidFill>
                            <a:schemeClr val="tx1"/>
                          </a:solidFill>
                          <a:latin typeface="+mn-lt"/>
                          <a:ea typeface="+mn-ea"/>
                          <a:cs typeface="Arial" panose="020B0604020202020204" pitchFamily="34" charset="0"/>
                        </a:rPr>
                        <a:t>20</a:t>
                      </a:r>
                    </a:p>
                    <a:p>
                      <a:pPr marL="0" algn="ctr" defTabSz="457200" rtl="0" eaLnBrk="1" latinLnBrk="0" hangingPunct="1"/>
                      <a:endParaRPr lang="en-US" sz="1200" b="0" kern="1200">
                        <a:solidFill>
                          <a:schemeClr val="tx1"/>
                        </a:solidFill>
                        <a:latin typeface="+mn-lt"/>
                        <a:ea typeface="+mn-ea"/>
                        <a:cs typeface="Arial" panose="020B0604020202020204" pitchFamily="34" charset="0"/>
                      </a:endParaRPr>
                    </a:p>
                    <a:p>
                      <a:pPr marL="0" algn="ctr" defTabSz="457200" rtl="0" eaLnBrk="1" latinLnBrk="0" hangingPunct="1"/>
                      <a:r>
                        <a:rPr lang="en-US" sz="1200" b="0" kern="1200">
                          <a:solidFill>
                            <a:schemeClr val="tx1"/>
                          </a:solidFill>
                          <a:latin typeface="+mn-lt"/>
                          <a:ea typeface="+mn-ea"/>
                          <a:cs typeface="Arial" panose="020B0604020202020204" pitchFamily="34" charset="0"/>
                        </a:rPr>
                        <a:t>21</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87114"/>
            <a:ext cx="8246594" cy="685770"/>
          </a:xfrm>
        </p:spPr>
        <p:txBody>
          <a:bodyPr/>
          <a:lstStyle/>
          <a:p>
            <a:r>
              <a:rPr lang="en-US" sz="3600"/>
              <a:t>Annotated Bibliography (1 of 5)</a:t>
            </a:r>
          </a:p>
        </p:txBody>
      </p:sp>
    </p:spTree>
    <p:extLst>
      <p:ext uri="{BB962C8B-B14F-4D97-AF65-F5344CB8AC3E}">
        <p14:creationId xmlns:p14="http://schemas.microsoft.com/office/powerpoint/2010/main" val="167671798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62489</TotalTime>
  <Words>9312</Words>
  <Application>Microsoft Macintosh PowerPoint</Application>
  <PresentationFormat>On-screen Show (4:3)</PresentationFormat>
  <Paragraphs>875</Paragraphs>
  <Slides>65</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65</vt:i4>
      </vt:variant>
    </vt:vector>
  </HeadingPairs>
  <TitlesOfParts>
    <vt:vector size="76" baseType="lpstr">
      <vt:lpstr>Aptos</vt:lpstr>
      <vt:lpstr>Arial</vt:lpstr>
      <vt:lpstr>AvertaStd</vt:lpstr>
      <vt:lpstr>Calibri</vt:lpstr>
      <vt:lpstr>Circular-Bold</vt:lpstr>
      <vt:lpstr>Courier New</vt:lpstr>
      <vt:lpstr>Helvetica</vt:lpstr>
      <vt:lpstr>Symbol</vt:lpstr>
      <vt:lpstr>Wingdings</vt:lpstr>
      <vt:lpstr>Custom Design</vt:lpstr>
      <vt:lpstr>1_Custom Design</vt:lpstr>
      <vt:lpstr>Artificial Intelligence-Based System for Boosting Automated Documentation Generation from Code</vt:lpstr>
      <vt:lpstr>Glossary of Terms</vt:lpstr>
      <vt:lpstr>Acronyms</vt:lpstr>
      <vt:lpstr>Scope of Work (SOW)</vt:lpstr>
      <vt:lpstr>Problem Statement</vt:lpstr>
      <vt:lpstr>PowerPoint Presentation</vt:lpstr>
      <vt:lpstr>PowerPoint Presentation</vt:lpstr>
      <vt:lpstr>PowerPoint Presentation</vt:lpstr>
      <vt:lpstr>Annotated Bibliography (1 of 5)</vt:lpstr>
      <vt:lpstr>Annotated Bibliography (2 of 5)</vt:lpstr>
      <vt:lpstr>Annotated Bibliography (3 of 5)</vt:lpstr>
      <vt:lpstr>Annotated Bibliography (4 of 5)</vt:lpstr>
      <vt:lpstr>Annotated Bibliography (5 of 5)</vt:lpstr>
      <vt:lpstr>Data Sources List</vt:lpstr>
      <vt:lpstr>Data Source Example</vt:lpstr>
      <vt:lpstr>Appendix</vt:lpstr>
      <vt:lpstr>APA Guidelines(*)</vt:lpstr>
      <vt:lpstr>Materials for the Meeting on August 4, 2024</vt:lpstr>
      <vt:lpstr>Assignment</vt:lpstr>
      <vt:lpstr>Research Flow Diagram (1)</vt:lpstr>
      <vt:lpstr>Research Flow Diagram (2)</vt:lpstr>
      <vt:lpstr>Research Flow Diagram (3)</vt:lpstr>
      <vt:lpstr>Research Flow Diagram (4)</vt:lpstr>
      <vt:lpstr>Papers (1)</vt:lpstr>
      <vt:lpstr>Papers (2)</vt:lpstr>
      <vt:lpstr>Papers (3)</vt:lpstr>
      <vt:lpstr>Potential Questions/Concerns</vt:lpstr>
      <vt:lpstr>Materials for the Meeting on August 18, 2024</vt:lpstr>
      <vt:lpstr>Documentation Generation Datasets</vt:lpstr>
      <vt:lpstr>Documentation Generation Datasets</vt:lpstr>
      <vt:lpstr>Documentation Generation Results</vt:lpstr>
      <vt:lpstr>Documentation Generation Results</vt:lpstr>
      <vt:lpstr>Documentation Generation Results</vt:lpstr>
      <vt:lpstr>Additional Materials and Potential Topic Change Proposal for the Meeting on August 18, 2024</vt:lpstr>
      <vt:lpstr>Code Generation Datasets</vt:lpstr>
      <vt:lpstr>Code Generation Metrics</vt:lpstr>
      <vt:lpstr>Metrics Objectivity</vt:lpstr>
      <vt:lpstr>Potential for a pivot</vt:lpstr>
      <vt:lpstr>Materials for the Meeting on September 1 and September 21, 2024</vt:lpstr>
      <vt:lpstr>Artificial Intelligence-Based System for Boosting Automated Code Generation from Natural Language Descriptions</vt:lpstr>
      <vt:lpstr>Scope of Work (SOW)</vt:lpstr>
      <vt:lpstr>Problem Statement</vt:lpstr>
      <vt:lpstr>PowerPoint Presentation</vt:lpstr>
      <vt:lpstr>PowerPoint Presentation</vt:lpstr>
      <vt:lpstr>PowerPoint Presentation</vt:lpstr>
      <vt:lpstr>Code Generation Metrics</vt:lpstr>
      <vt:lpstr>Code Generation Metrics (2)</vt:lpstr>
      <vt:lpstr>Code Generation Metrics - References</vt:lpstr>
      <vt:lpstr>Code Generation Datasets (Func. Tests)</vt:lpstr>
      <vt:lpstr>Semantic Match</vt:lpstr>
      <vt:lpstr>Papers (1)</vt:lpstr>
      <vt:lpstr>Papers (2)</vt:lpstr>
      <vt:lpstr>Papers (3)</vt:lpstr>
      <vt:lpstr>PowerPoint Presentation</vt:lpstr>
      <vt:lpstr>PowerPoint Presentation</vt:lpstr>
      <vt:lpstr>Materials for the Meeting on October 1, 2024</vt:lpstr>
      <vt:lpstr>PowerPoint Presentation</vt:lpstr>
      <vt:lpstr>PowerPoint Presentation</vt:lpstr>
      <vt:lpstr>PowerPoint Presentation</vt:lpstr>
      <vt:lpstr>PowerPoint Presentation</vt:lpstr>
      <vt:lpstr>Materials for the Meeting on October 15, 2024</vt:lpstr>
      <vt:lpstr>PowerPoint Presentation</vt:lpstr>
      <vt:lpstr>Materials for the Meeting on November 2, 2024</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Alsarhan, Hamza</dc:creator>
  <cp:keywords/>
  <dc:description/>
  <cp:lastModifiedBy>Nedilko, Andrew</cp:lastModifiedBy>
  <cp:revision>305</cp:revision>
  <dcterms:created xsi:type="dcterms:W3CDTF">2020-01-15T21:27:56Z</dcterms:created>
  <dcterms:modified xsi:type="dcterms:W3CDTF">2024-11-02T01:01:27Z</dcterms:modified>
  <cp:category/>
</cp:coreProperties>
</file>