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2"/>
  </p:notesMasterIdLst>
  <p:sldIdLst>
    <p:sldId id="256" r:id="rId2"/>
    <p:sldId id="279" r:id="rId3"/>
    <p:sldId id="261" r:id="rId4"/>
    <p:sldId id="277" r:id="rId5"/>
    <p:sldId id="271" r:id="rId6"/>
    <p:sldId id="272" r:id="rId7"/>
    <p:sldId id="284" r:id="rId8"/>
    <p:sldId id="280" r:id="rId9"/>
    <p:sldId id="275" r:id="rId10"/>
    <p:sldId id="285" r:id="rId11"/>
    <p:sldId id="278" r:id="rId12"/>
    <p:sldId id="276" r:id="rId13"/>
    <p:sldId id="282" r:id="rId14"/>
    <p:sldId id="273" r:id="rId15"/>
    <p:sldId id="283" r:id="rId16"/>
    <p:sldId id="286" r:id="rId17"/>
    <p:sldId id="290" r:id="rId18"/>
    <p:sldId id="287" r:id="rId19"/>
    <p:sldId id="288" r:id="rId20"/>
    <p:sldId id="28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01" autoAdjust="0"/>
  </p:normalViewPr>
  <p:slideViewPr>
    <p:cSldViewPr>
      <p:cViewPr varScale="1">
        <p:scale>
          <a:sx n="82" d="100"/>
          <a:sy n="82" d="100"/>
        </p:scale>
        <p:origin x="942" y="60"/>
      </p:cViewPr>
      <p:guideLst>
        <p:guide orient="horz" pos="2160"/>
        <p:guide pos="2880"/>
      </p:guideLst>
    </p:cSldViewPr>
  </p:slideViewPr>
  <p:notesTextViewPr>
    <p:cViewPr>
      <p:scale>
        <a:sx n="1" d="1"/>
        <a:sy n="1" d="1"/>
      </p:scale>
      <p:origin x="0" y="0"/>
    </p:cViewPr>
  </p:notesTextViewPr>
  <p:sorterViewPr>
    <p:cViewPr>
      <p:scale>
        <a:sx n="100" d="100"/>
        <a:sy n="100" d="100"/>
      </p:scale>
      <p:origin x="0" y="16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sparrow\ZahorianResearch\ICASSP%202014\Pitch\Bar%20graph%20Plots%20-%20experiments.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sparrow\ZahorianResearch\ICASSP%202014\Pitch\Bar%20graph%20Plots%20-%20experiments.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sparrow\ZahorianResearch\ICASSP%202014\Pitch\Bar%20graph%20Plots%20-%20experime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manualLayout>
          <c:layoutTarget val="inner"/>
          <c:xMode val="edge"/>
          <c:yMode val="edge"/>
          <c:x val="0.13274793182497804"/>
          <c:y val="0.21343759113444205"/>
          <c:w val="0.66650333898136094"/>
          <c:h val="0.64638577221727211"/>
        </c:manualLayout>
      </c:layout>
      <c:barChart>
        <c:barDir val="col"/>
        <c:grouping val="clustered"/>
        <c:varyColors val="0"/>
        <c:ser>
          <c:idx val="0"/>
          <c:order val="0"/>
          <c:tx>
            <c:strRef>
              <c:f>Sheet1!$B$3</c:f>
              <c:strCache>
                <c:ptCount val="1"/>
                <c:pt idx="0">
                  <c:v>DCTC</c:v>
                </c:pt>
              </c:strCache>
            </c:strRef>
          </c:tx>
          <c:spPr>
            <a:solidFill>
              <a:srgbClr val="FF0000"/>
            </a:solidFill>
          </c:spPr>
          <c:invertIfNegative val="0"/>
          <c:cat>
            <c:strRef>
              <c:f>Sheet1!$C$2:$G$2</c:f>
              <c:strCache>
                <c:ptCount val="4"/>
                <c:pt idx="0">
                  <c:v>100 ms</c:v>
                </c:pt>
                <c:pt idx="1">
                  <c:v>200 ms</c:v>
                </c:pt>
                <c:pt idx="2">
                  <c:v>400 ms</c:v>
                </c:pt>
                <c:pt idx="3">
                  <c:v>800ms</c:v>
                </c:pt>
              </c:strCache>
            </c:strRef>
          </c:cat>
          <c:val>
            <c:numRef>
              <c:f>Sheet1!$C$3:$G$3</c:f>
              <c:numCache>
                <c:formatCode>General</c:formatCode>
                <c:ptCount val="4"/>
                <c:pt idx="0">
                  <c:v>53.75</c:v>
                </c:pt>
                <c:pt idx="1">
                  <c:v>55.84</c:v>
                </c:pt>
                <c:pt idx="2">
                  <c:v>60.45</c:v>
                </c:pt>
                <c:pt idx="3">
                  <c:v>60.88</c:v>
                </c:pt>
              </c:numCache>
            </c:numRef>
          </c:val>
        </c:ser>
        <c:ser>
          <c:idx val="1"/>
          <c:order val="1"/>
          <c:tx>
            <c:strRef>
              <c:f>Sheet1!$B$4</c:f>
              <c:strCache>
                <c:ptCount val="1"/>
                <c:pt idx="0">
                  <c:v>P</c:v>
                </c:pt>
              </c:strCache>
            </c:strRef>
          </c:tx>
          <c:spPr>
            <a:solidFill>
              <a:schemeClr val="accent6"/>
            </a:solidFill>
          </c:spPr>
          <c:invertIfNegative val="0"/>
          <c:cat>
            <c:strRef>
              <c:f>Sheet1!$C$2:$G$2</c:f>
              <c:strCache>
                <c:ptCount val="4"/>
                <c:pt idx="0">
                  <c:v>100 ms</c:v>
                </c:pt>
                <c:pt idx="1">
                  <c:v>200 ms</c:v>
                </c:pt>
                <c:pt idx="2">
                  <c:v>400 ms</c:v>
                </c:pt>
                <c:pt idx="3">
                  <c:v>800ms</c:v>
                </c:pt>
              </c:strCache>
            </c:strRef>
          </c:cat>
          <c:val>
            <c:numRef>
              <c:f>Sheet1!$C$4:$G$4</c:f>
              <c:numCache>
                <c:formatCode>General</c:formatCode>
                <c:ptCount val="4"/>
                <c:pt idx="0">
                  <c:v>56.3</c:v>
                </c:pt>
                <c:pt idx="1">
                  <c:v>64.430000000000007</c:v>
                </c:pt>
                <c:pt idx="2">
                  <c:v>68.099999999999994</c:v>
                </c:pt>
                <c:pt idx="3">
                  <c:v>70.81</c:v>
                </c:pt>
              </c:numCache>
            </c:numRef>
          </c:val>
        </c:ser>
        <c:ser>
          <c:idx val="2"/>
          <c:order val="2"/>
          <c:tx>
            <c:strRef>
              <c:f>Sheet1!$B$5</c:f>
              <c:strCache>
                <c:ptCount val="1"/>
                <c:pt idx="0">
                  <c:v>NP</c:v>
                </c:pt>
              </c:strCache>
            </c:strRef>
          </c:tx>
          <c:spPr>
            <a:solidFill>
              <a:srgbClr val="FFFF00"/>
            </a:solidFill>
          </c:spPr>
          <c:invertIfNegative val="0"/>
          <c:cat>
            <c:strRef>
              <c:f>Sheet1!$C$2:$G$2</c:f>
              <c:strCache>
                <c:ptCount val="4"/>
                <c:pt idx="0">
                  <c:v>100 ms</c:v>
                </c:pt>
                <c:pt idx="1">
                  <c:v>200 ms</c:v>
                </c:pt>
                <c:pt idx="2">
                  <c:v>400 ms</c:v>
                </c:pt>
                <c:pt idx="3">
                  <c:v>800ms</c:v>
                </c:pt>
              </c:strCache>
            </c:strRef>
          </c:cat>
          <c:val>
            <c:numRef>
              <c:f>Sheet1!$C$5:$G$5</c:f>
              <c:numCache>
                <c:formatCode>General</c:formatCode>
                <c:ptCount val="4"/>
                <c:pt idx="0">
                  <c:v>62.56</c:v>
                </c:pt>
                <c:pt idx="1">
                  <c:v>67.75</c:v>
                </c:pt>
                <c:pt idx="2">
                  <c:v>69.760000000000005</c:v>
                </c:pt>
                <c:pt idx="3">
                  <c:v>71.53</c:v>
                </c:pt>
              </c:numCache>
            </c:numRef>
          </c:val>
        </c:ser>
        <c:ser>
          <c:idx val="3"/>
          <c:order val="3"/>
          <c:tx>
            <c:strRef>
              <c:f>Sheet1!$B$6</c:f>
              <c:strCache>
                <c:ptCount val="1"/>
                <c:pt idx="0">
                  <c:v>DCTC+P</c:v>
                </c:pt>
              </c:strCache>
            </c:strRef>
          </c:tx>
          <c:spPr>
            <a:solidFill>
              <a:srgbClr val="00B050"/>
            </a:solidFill>
          </c:spPr>
          <c:invertIfNegative val="0"/>
          <c:cat>
            <c:strRef>
              <c:f>Sheet1!$C$2:$G$2</c:f>
              <c:strCache>
                <c:ptCount val="4"/>
                <c:pt idx="0">
                  <c:v>100 ms</c:v>
                </c:pt>
                <c:pt idx="1">
                  <c:v>200 ms</c:v>
                </c:pt>
                <c:pt idx="2">
                  <c:v>400 ms</c:v>
                </c:pt>
                <c:pt idx="3">
                  <c:v>800ms</c:v>
                </c:pt>
              </c:strCache>
            </c:strRef>
          </c:cat>
          <c:val>
            <c:numRef>
              <c:f>Sheet1!$C$6:$G$6</c:f>
              <c:numCache>
                <c:formatCode>General</c:formatCode>
                <c:ptCount val="4"/>
                <c:pt idx="0">
                  <c:v>59.56</c:v>
                </c:pt>
                <c:pt idx="1">
                  <c:v>68.62</c:v>
                </c:pt>
                <c:pt idx="2">
                  <c:v>73.64</c:v>
                </c:pt>
                <c:pt idx="3">
                  <c:v>76.709999999999994</c:v>
                </c:pt>
              </c:numCache>
            </c:numRef>
          </c:val>
        </c:ser>
        <c:ser>
          <c:idx val="4"/>
          <c:order val="4"/>
          <c:tx>
            <c:strRef>
              <c:f>Sheet1!$B$7</c:f>
              <c:strCache>
                <c:ptCount val="1"/>
                <c:pt idx="0">
                  <c:v>DCTC+NP</c:v>
                </c:pt>
              </c:strCache>
            </c:strRef>
          </c:tx>
          <c:spPr>
            <a:solidFill>
              <a:srgbClr val="002060"/>
            </a:solidFill>
          </c:spPr>
          <c:invertIfNegative val="0"/>
          <c:cat>
            <c:strRef>
              <c:f>Sheet1!$C$2:$G$2</c:f>
              <c:strCache>
                <c:ptCount val="4"/>
                <c:pt idx="0">
                  <c:v>100 ms</c:v>
                </c:pt>
                <c:pt idx="1">
                  <c:v>200 ms</c:v>
                </c:pt>
                <c:pt idx="2">
                  <c:v>400 ms</c:v>
                </c:pt>
                <c:pt idx="3">
                  <c:v>800ms</c:v>
                </c:pt>
              </c:strCache>
            </c:strRef>
          </c:cat>
          <c:val>
            <c:numRef>
              <c:f>Sheet1!$C$7:$G$7</c:f>
              <c:numCache>
                <c:formatCode>General</c:formatCode>
                <c:ptCount val="4"/>
                <c:pt idx="0">
                  <c:v>66.62</c:v>
                </c:pt>
                <c:pt idx="1">
                  <c:v>72.06</c:v>
                </c:pt>
                <c:pt idx="2">
                  <c:v>75.34</c:v>
                </c:pt>
                <c:pt idx="3">
                  <c:v>76.88</c:v>
                </c:pt>
              </c:numCache>
            </c:numRef>
          </c:val>
        </c:ser>
        <c:dLbls>
          <c:showLegendKey val="0"/>
          <c:showVal val="0"/>
          <c:showCatName val="0"/>
          <c:showSerName val="0"/>
          <c:showPercent val="0"/>
          <c:showBubbleSize val="0"/>
        </c:dLbls>
        <c:gapWidth val="150"/>
        <c:axId val="196258272"/>
        <c:axId val="196259448"/>
      </c:barChart>
      <c:catAx>
        <c:axId val="196258272"/>
        <c:scaling>
          <c:orientation val="minMax"/>
        </c:scaling>
        <c:delete val="0"/>
        <c:axPos val="b"/>
        <c:title>
          <c:tx>
            <c:rich>
              <a:bodyPr/>
              <a:lstStyle/>
              <a:p>
                <a:pPr>
                  <a:defRPr/>
                </a:pPr>
                <a:r>
                  <a:rPr lang="en-US"/>
                  <a:t>Segment Length</a:t>
                </a:r>
              </a:p>
            </c:rich>
          </c:tx>
          <c:layout/>
          <c:overlay val="0"/>
        </c:title>
        <c:numFmt formatCode="General" sourceLinked="0"/>
        <c:majorTickMark val="out"/>
        <c:minorTickMark val="none"/>
        <c:tickLblPos val="nextTo"/>
        <c:crossAx val="196259448"/>
        <c:crosses val="autoZero"/>
        <c:auto val="1"/>
        <c:lblAlgn val="ctr"/>
        <c:lblOffset val="100"/>
        <c:noMultiLvlLbl val="0"/>
      </c:catAx>
      <c:valAx>
        <c:axId val="196259448"/>
        <c:scaling>
          <c:orientation val="minMax"/>
          <c:max val="80"/>
          <c:min val="50"/>
        </c:scaling>
        <c:delete val="0"/>
        <c:axPos val="l"/>
        <c:majorGridlines/>
        <c:title>
          <c:tx>
            <c:rich>
              <a:bodyPr rot="-5400000" vert="horz"/>
              <a:lstStyle/>
              <a:p>
                <a:pPr>
                  <a:defRPr/>
                </a:pPr>
                <a:r>
                  <a:rPr lang="en-US"/>
                  <a:t>Accuracy %</a:t>
                </a:r>
              </a:p>
            </c:rich>
          </c:tx>
          <c:layout/>
          <c:overlay val="0"/>
        </c:title>
        <c:numFmt formatCode="General" sourceLinked="1"/>
        <c:majorTickMark val="out"/>
        <c:minorTickMark val="none"/>
        <c:tickLblPos val="nextTo"/>
        <c:crossAx val="196258272"/>
        <c:crosses val="autoZero"/>
        <c:crossBetween val="between"/>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manualLayout>
          <c:layoutTarget val="inner"/>
          <c:xMode val="edge"/>
          <c:yMode val="edge"/>
          <c:x val="0.14948838582677207"/>
          <c:y val="0.23032199406446702"/>
          <c:w val="0.52871666504649883"/>
          <c:h val="0.64254805331781617"/>
        </c:manualLayout>
      </c:layout>
      <c:barChart>
        <c:barDir val="col"/>
        <c:grouping val="clustered"/>
        <c:varyColors val="0"/>
        <c:ser>
          <c:idx val="0"/>
          <c:order val="0"/>
          <c:tx>
            <c:strRef>
              <c:f>Sheet1!$B$9</c:f>
              <c:strCache>
                <c:ptCount val="1"/>
                <c:pt idx="0">
                  <c:v>DCTC</c:v>
                </c:pt>
              </c:strCache>
            </c:strRef>
          </c:tx>
          <c:spPr>
            <a:solidFill>
              <a:srgbClr val="FF0000"/>
            </a:solidFill>
          </c:spPr>
          <c:invertIfNegative val="0"/>
          <c:cat>
            <c:strRef>
              <c:f>Sheet1!$C$2:$G$2</c:f>
              <c:strCache>
                <c:ptCount val="4"/>
                <c:pt idx="0">
                  <c:v>100 ms</c:v>
                </c:pt>
                <c:pt idx="1">
                  <c:v>200 ms</c:v>
                </c:pt>
                <c:pt idx="2">
                  <c:v>400 ms</c:v>
                </c:pt>
                <c:pt idx="3">
                  <c:v>800ms</c:v>
                </c:pt>
              </c:strCache>
            </c:strRef>
          </c:cat>
          <c:val>
            <c:numRef>
              <c:f>Sheet1!$C$9:$G$9</c:f>
              <c:numCache>
                <c:formatCode>General</c:formatCode>
                <c:ptCount val="4"/>
                <c:pt idx="0">
                  <c:v>53.75</c:v>
                </c:pt>
                <c:pt idx="1">
                  <c:v>55.84</c:v>
                </c:pt>
                <c:pt idx="2">
                  <c:v>60.45</c:v>
                </c:pt>
                <c:pt idx="3">
                  <c:v>60.88</c:v>
                </c:pt>
              </c:numCache>
            </c:numRef>
          </c:val>
        </c:ser>
        <c:ser>
          <c:idx val="1"/>
          <c:order val="1"/>
          <c:tx>
            <c:strRef>
              <c:f>Sheet1!$B$10</c:f>
              <c:strCache>
                <c:ptCount val="1"/>
                <c:pt idx="0">
                  <c:v>P</c:v>
                </c:pt>
              </c:strCache>
            </c:strRef>
          </c:tx>
          <c:spPr>
            <a:solidFill>
              <a:schemeClr val="accent6"/>
            </a:solidFill>
          </c:spPr>
          <c:invertIfNegative val="0"/>
          <c:cat>
            <c:strRef>
              <c:f>Sheet1!$C$2:$G$2</c:f>
              <c:strCache>
                <c:ptCount val="4"/>
                <c:pt idx="0">
                  <c:v>100 ms</c:v>
                </c:pt>
                <c:pt idx="1">
                  <c:v>200 ms</c:v>
                </c:pt>
                <c:pt idx="2">
                  <c:v>400 ms</c:v>
                </c:pt>
                <c:pt idx="3">
                  <c:v>800ms</c:v>
                </c:pt>
              </c:strCache>
            </c:strRef>
          </c:cat>
          <c:val>
            <c:numRef>
              <c:f>Sheet1!$C$10:$G$10</c:f>
              <c:numCache>
                <c:formatCode>General</c:formatCode>
                <c:ptCount val="4"/>
                <c:pt idx="0">
                  <c:v>57.84</c:v>
                </c:pt>
                <c:pt idx="1">
                  <c:v>64.430000000000007</c:v>
                </c:pt>
                <c:pt idx="2">
                  <c:v>66.92</c:v>
                </c:pt>
                <c:pt idx="3">
                  <c:v>67.31</c:v>
                </c:pt>
              </c:numCache>
            </c:numRef>
          </c:val>
        </c:ser>
        <c:ser>
          <c:idx val="2"/>
          <c:order val="2"/>
          <c:tx>
            <c:strRef>
              <c:f>Sheet1!$B$11</c:f>
              <c:strCache>
                <c:ptCount val="1"/>
                <c:pt idx="0">
                  <c:v>NP</c:v>
                </c:pt>
              </c:strCache>
            </c:strRef>
          </c:tx>
          <c:spPr>
            <a:solidFill>
              <a:srgbClr val="FFFF00"/>
            </a:solidFill>
          </c:spPr>
          <c:invertIfNegative val="0"/>
          <c:cat>
            <c:strRef>
              <c:f>Sheet1!$C$2:$G$2</c:f>
              <c:strCache>
                <c:ptCount val="4"/>
                <c:pt idx="0">
                  <c:v>100 ms</c:v>
                </c:pt>
                <c:pt idx="1">
                  <c:v>200 ms</c:v>
                </c:pt>
                <c:pt idx="2">
                  <c:v>400 ms</c:v>
                </c:pt>
                <c:pt idx="3">
                  <c:v>800ms</c:v>
                </c:pt>
              </c:strCache>
            </c:strRef>
          </c:cat>
          <c:val>
            <c:numRef>
              <c:f>Sheet1!$C$11:$G$11</c:f>
              <c:numCache>
                <c:formatCode>General</c:formatCode>
                <c:ptCount val="4"/>
                <c:pt idx="0">
                  <c:v>60.97</c:v>
                </c:pt>
                <c:pt idx="1">
                  <c:v>65.209999999999994</c:v>
                </c:pt>
                <c:pt idx="2">
                  <c:v>66.97</c:v>
                </c:pt>
                <c:pt idx="3">
                  <c:v>67.78</c:v>
                </c:pt>
              </c:numCache>
            </c:numRef>
          </c:val>
        </c:ser>
        <c:ser>
          <c:idx val="3"/>
          <c:order val="3"/>
          <c:tx>
            <c:strRef>
              <c:f>Sheet1!$B$12</c:f>
              <c:strCache>
                <c:ptCount val="1"/>
                <c:pt idx="0">
                  <c:v>DCTC+P</c:v>
                </c:pt>
              </c:strCache>
            </c:strRef>
          </c:tx>
          <c:spPr>
            <a:solidFill>
              <a:srgbClr val="00B050"/>
            </a:solidFill>
          </c:spPr>
          <c:invertIfNegative val="0"/>
          <c:cat>
            <c:strRef>
              <c:f>Sheet1!$C$2:$G$2</c:f>
              <c:strCache>
                <c:ptCount val="4"/>
                <c:pt idx="0">
                  <c:v>100 ms</c:v>
                </c:pt>
                <c:pt idx="1">
                  <c:v>200 ms</c:v>
                </c:pt>
                <c:pt idx="2">
                  <c:v>400 ms</c:v>
                </c:pt>
                <c:pt idx="3">
                  <c:v>800ms</c:v>
                </c:pt>
              </c:strCache>
            </c:strRef>
          </c:cat>
          <c:val>
            <c:numRef>
              <c:f>Sheet1!$C$12:$G$12</c:f>
              <c:numCache>
                <c:formatCode>General</c:formatCode>
                <c:ptCount val="4"/>
                <c:pt idx="0">
                  <c:v>60.91</c:v>
                </c:pt>
                <c:pt idx="1">
                  <c:v>68.14</c:v>
                </c:pt>
                <c:pt idx="2">
                  <c:v>71.97</c:v>
                </c:pt>
                <c:pt idx="3">
                  <c:v>72.260000000000005</c:v>
                </c:pt>
              </c:numCache>
            </c:numRef>
          </c:val>
        </c:ser>
        <c:ser>
          <c:idx val="4"/>
          <c:order val="4"/>
          <c:tx>
            <c:strRef>
              <c:f>Sheet1!$B$13</c:f>
              <c:strCache>
                <c:ptCount val="1"/>
                <c:pt idx="0">
                  <c:v>DCTC+NP</c:v>
                </c:pt>
              </c:strCache>
            </c:strRef>
          </c:tx>
          <c:spPr>
            <a:solidFill>
              <a:srgbClr val="002060"/>
            </a:solidFill>
          </c:spPr>
          <c:invertIfNegative val="0"/>
          <c:cat>
            <c:strRef>
              <c:f>Sheet1!$C$2:$G$2</c:f>
              <c:strCache>
                <c:ptCount val="4"/>
                <c:pt idx="0">
                  <c:v>100 ms</c:v>
                </c:pt>
                <c:pt idx="1">
                  <c:v>200 ms</c:v>
                </c:pt>
                <c:pt idx="2">
                  <c:v>400 ms</c:v>
                </c:pt>
                <c:pt idx="3">
                  <c:v>800ms</c:v>
                </c:pt>
              </c:strCache>
            </c:strRef>
          </c:cat>
          <c:val>
            <c:numRef>
              <c:f>Sheet1!$C$13:$G$13</c:f>
              <c:numCache>
                <c:formatCode>General</c:formatCode>
                <c:ptCount val="4"/>
                <c:pt idx="0">
                  <c:v>63.61</c:v>
                </c:pt>
                <c:pt idx="1">
                  <c:v>69.17</c:v>
                </c:pt>
                <c:pt idx="2">
                  <c:v>72.33</c:v>
                </c:pt>
                <c:pt idx="3">
                  <c:v>72.83</c:v>
                </c:pt>
              </c:numCache>
            </c:numRef>
          </c:val>
        </c:ser>
        <c:dLbls>
          <c:showLegendKey val="0"/>
          <c:showVal val="0"/>
          <c:showCatName val="0"/>
          <c:showSerName val="0"/>
          <c:showPercent val="0"/>
          <c:showBubbleSize val="0"/>
        </c:dLbls>
        <c:gapWidth val="150"/>
        <c:axId val="196257880"/>
        <c:axId val="196261016"/>
      </c:barChart>
      <c:catAx>
        <c:axId val="196257880"/>
        <c:scaling>
          <c:orientation val="minMax"/>
        </c:scaling>
        <c:delete val="0"/>
        <c:axPos val="b"/>
        <c:title>
          <c:tx>
            <c:rich>
              <a:bodyPr/>
              <a:lstStyle/>
              <a:p>
                <a:pPr>
                  <a:defRPr/>
                </a:pPr>
                <a:r>
                  <a:rPr lang="en-US"/>
                  <a:t>Segment Length</a:t>
                </a:r>
              </a:p>
            </c:rich>
          </c:tx>
          <c:layout/>
          <c:overlay val="0"/>
        </c:title>
        <c:numFmt formatCode="General" sourceLinked="0"/>
        <c:majorTickMark val="out"/>
        <c:minorTickMark val="none"/>
        <c:tickLblPos val="nextTo"/>
        <c:crossAx val="196261016"/>
        <c:crosses val="autoZero"/>
        <c:auto val="1"/>
        <c:lblAlgn val="ctr"/>
        <c:lblOffset val="100"/>
        <c:noMultiLvlLbl val="0"/>
      </c:catAx>
      <c:valAx>
        <c:axId val="196261016"/>
        <c:scaling>
          <c:orientation val="minMax"/>
          <c:max val="80"/>
          <c:min val="50"/>
        </c:scaling>
        <c:delete val="0"/>
        <c:axPos val="l"/>
        <c:majorGridlines/>
        <c:title>
          <c:tx>
            <c:rich>
              <a:bodyPr rot="-5400000" vert="horz"/>
              <a:lstStyle/>
              <a:p>
                <a:pPr>
                  <a:defRPr/>
                </a:pPr>
                <a:r>
                  <a:rPr lang="en-US"/>
                  <a:t>Accuracy %</a:t>
                </a:r>
              </a:p>
            </c:rich>
          </c:tx>
          <c:layout/>
          <c:overlay val="0"/>
        </c:title>
        <c:numFmt formatCode="General" sourceLinked="1"/>
        <c:majorTickMark val="out"/>
        <c:minorTickMark val="none"/>
        <c:tickLblPos val="nextTo"/>
        <c:crossAx val="196257880"/>
        <c:crosses val="autoZero"/>
        <c:crossBetween val="between"/>
      </c:valAx>
    </c:plotArea>
    <c:legend>
      <c:legendPos val="r"/>
      <c:layout>
        <c:manualLayout>
          <c:xMode val="edge"/>
          <c:yMode val="edge"/>
          <c:x val="0.7292137325426914"/>
          <c:y val="0.26793292505103528"/>
          <c:w val="0.2707862674573086"/>
          <c:h val="0.48635608048993884"/>
        </c:manualLayout>
      </c:layout>
      <c:overlay val="0"/>
      <c:txPr>
        <a:bodyPr/>
        <a:lstStyle/>
        <a:p>
          <a:pPr>
            <a:defRPr sz="1400"/>
          </a:pPr>
          <a:endParaRPr lang="en-US"/>
        </a:p>
      </c:txPr>
    </c:legend>
    <c:plotVisOnly val="1"/>
    <c:dispBlanksAs val="gap"/>
    <c:showDLblsOverMax val="0"/>
  </c:chart>
  <c:spPr>
    <a:ln>
      <a:noFill/>
    </a:ln>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manualLayout>
          <c:layoutTarget val="inner"/>
          <c:xMode val="edge"/>
          <c:yMode val="edge"/>
          <c:x val="0.14793780524269903"/>
          <c:y val="0.22995032787025402"/>
          <c:w val="0.65131346556364"/>
          <c:h val="0.63825856328485209"/>
        </c:manualLayout>
      </c:layout>
      <c:barChart>
        <c:barDir val="col"/>
        <c:grouping val="clustered"/>
        <c:varyColors val="0"/>
        <c:ser>
          <c:idx val="0"/>
          <c:order val="0"/>
          <c:tx>
            <c:strRef>
              <c:f>Sheet1!$B$15</c:f>
              <c:strCache>
                <c:ptCount val="1"/>
                <c:pt idx="0">
                  <c:v>DCTC</c:v>
                </c:pt>
              </c:strCache>
            </c:strRef>
          </c:tx>
          <c:spPr>
            <a:solidFill>
              <a:srgbClr val="FF0000"/>
            </a:solidFill>
          </c:spPr>
          <c:invertIfNegative val="0"/>
          <c:cat>
            <c:strRef>
              <c:f>Sheet1!$C$2:$G$2</c:f>
              <c:strCache>
                <c:ptCount val="4"/>
                <c:pt idx="0">
                  <c:v>100 ms</c:v>
                </c:pt>
                <c:pt idx="1">
                  <c:v>200 ms</c:v>
                </c:pt>
                <c:pt idx="2">
                  <c:v>400 ms</c:v>
                </c:pt>
                <c:pt idx="3">
                  <c:v>800ms</c:v>
                </c:pt>
              </c:strCache>
            </c:strRef>
          </c:cat>
          <c:val>
            <c:numRef>
              <c:f>Sheet1!$C$15:$G$15</c:f>
              <c:numCache>
                <c:formatCode>General</c:formatCode>
                <c:ptCount val="4"/>
                <c:pt idx="0">
                  <c:v>53.75</c:v>
                </c:pt>
                <c:pt idx="1">
                  <c:v>55.84</c:v>
                </c:pt>
                <c:pt idx="2">
                  <c:v>60.45</c:v>
                </c:pt>
                <c:pt idx="3">
                  <c:v>60.88</c:v>
                </c:pt>
              </c:numCache>
            </c:numRef>
          </c:val>
        </c:ser>
        <c:ser>
          <c:idx val="1"/>
          <c:order val="1"/>
          <c:tx>
            <c:strRef>
              <c:f>Sheet1!$B$16</c:f>
              <c:strCache>
                <c:ptCount val="1"/>
                <c:pt idx="0">
                  <c:v>P</c:v>
                </c:pt>
              </c:strCache>
            </c:strRef>
          </c:tx>
          <c:spPr>
            <a:solidFill>
              <a:schemeClr val="accent6"/>
            </a:solidFill>
          </c:spPr>
          <c:invertIfNegative val="0"/>
          <c:cat>
            <c:strRef>
              <c:f>Sheet1!$C$2:$G$2</c:f>
              <c:strCache>
                <c:ptCount val="4"/>
                <c:pt idx="0">
                  <c:v>100 ms</c:v>
                </c:pt>
                <c:pt idx="1">
                  <c:v>200 ms</c:v>
                </c:pt>
                <c:pt idx="2">
                  <c:v>400 ms</c:v>
                </c:pt>
                <c:pt idx="3">
                  <c:v>800ms</c:v>
                </c:pt>
              </c:strCache>
            </c:strRef>
          </c:cat>
          <c:val>
            <c:numRef>
              <c:f>Sheet1!$C$16:$G$16</c:f>
              <c:numCache>
                <c:formatCode>General</c:formatCode>
                <c:ptCount val="4"/>
                <c:pt idx="0">
                  <c:v>61.94</c:v>
                </c:pt>
                <c:pt idx="1">
                  <c:v>64.61</c:v>
                </c:pt>
                <c:pt idx="2">
                  <c:v>66.040000000000006</c:v>
                </c:pt>
                <c:pt idx="3">
                  <c:v>66.150000000000006</c:v>
                </c:pt>
              </c:numCache>
            </c:numRef>
          </c:val>
        </c:ser>
        <c:ser>
          <c:idx val="2"/>
          <c:order val="2"/>
          <c:tx>
            <c:strRef>
              <c:f>Sheet1!$B$17</c:f>
              <c:strCache>
                <c:ptCount val="1"/>
                <c:pt idx="0">
                  <c:v>NP</c:v>
                </c:pt>
              </c:strCache>
            </c:strRef>
          </c:tx>
          <c:spPr>
            <a:solidFill>
              <a:srgbClr val="FFFF00"/>
            </a:solidFill>
          </c:spPr>
          <c:invertIfNegative val="0"/>
          <c:cat>
            <c:strRef>
              <c:f>Sheet1!$C$2:$G$2</c:f>
              <c:strCache>
                <c:ptCount val="4"/>
                <c:pt idx="0">
                  <c:v>100 ms</c:v>
                </c:pt>
                <c:pt idx="1">
                  <c:v>200 ms</c:v>
                </c:pt>
                <c:pt idx="2">
                  <c:v>400 ms</c:v>
                </c:pt>
                <c:pt idx="3">
                  <c:v>800ms</c:v>
                </c:pt>
              </c:strCache>
            </c:strRef>
          </c:cat>
          <c:val>
            <c:numRef>
              <c:f>Sheet1!$C$17:$G$17</c:f>
              <c:numCache>
                <c:formatCode>General</c:formatCode>
                <c:ptCount val="4"/>
                <c:pt idx="0">
                  <c:v>62.55</c:v>
                </c:pt>
                <c:pt idx="1">
                  <c:v>65.28</c:v>
                </c:pt>
                <c:pt idx="2">
                  <c:v>66.319999999999993</c:v>
                </c:pt>
                <c:pt idx="3">
                  <c:v>65.66</c:v>
                </c:pt>
              </c:numCache>
            </c:numRef>
          </c:val>
        </c:ser>
        <c:ser>
          <c:idx val="3"/>
          <c:order val="3"/>
          <c:tx>
            <c:strRef>
              <c:f>Sheet1!$B$18</c:f>
              <c:strCache>
                <c:ptCount val="1"/>
                <c:pt idx="0">
                  <c:v>DCTC+P</c:v>
                </c:pt>
              </c:strCache>
            </c:strRef>
          </c:tx>
          <c:spPr>
            <a:solidFill>
              <a:srgbClr val="00B050"/>
            </a:solidFill>
          </c:spPr>
          <c:invertIfNegative val="0"/>
          <c:cat>
            <c:strRef>
              <c:f>Sheet1!$C$2:$G$2</c:f>
              <c:strCache>
                <c:ptCount val="4"/>
                <c:pt idx="0">
                  <c:v>100 ms</c:v>
                </c:pt>
                <c:pt idx="1">
                  <c:v>200 ms</c:v>
                </c:pt>
                <c:pt idx="2">
                  <c:v>400 ms</c:v>
                </c:pt>
                <c:pt idx="3">
                  <c:v>800ms</c:v>
                </c:pt>
              </c:strCache>
            </c:strRef>
          </c:cat>
          <c:val>
            <c:numRef>
              <c:f>Sheet1!$C$18:$G$18</c:f>
              <c:numCache>
                <c:formatCode>General</c:formatCode>
                <c:ptCount val="4"/>
                <c:pt idx="0">
                  <c:v>63.82</c:v>
                </c:pt>
                <c:pt idx="1">
                  <c:v>68.89</c:v>
                </c:pt>
                <c:pt idx="2">
                  <c:v>71.61</c:v>
                </c:pt>
                <c:pt idx="3">
                  <c:v>72.23</c:v>
                </c:pt>
              </c:numCache>
            </c:numRef>
          </c:val>
        </c:ser>
        <c:ser>
          <c:idx val="4"/>
          <c:order val="4"/>
          <c:tx>
            <c:strRef>
              <c:f>Sheet1!$B$19</c:f>
              <c:strCache>
                <c:ptCount val="1"/>
                <c:pt idx="0">
                  <c:v>DCTC+NP</c:v>
                </c:pt>
              </c:strCache>
            </c:strRef>
          </c:tx>
          <c:spPr>
            <a:solidFill>
              <a:srgbClr val="002060"/>
            </a:solidFill>
          </c:spPr>
          <c:invertIfNegative val="0"/>
          <c:cat>
            <c:strRef>
              <c:f>Sheet1!$C$2:$G$2</c:f>
              <c:strCache>
                <c:ptCount val="4"/>
                <c:pt idx="0">
                  <c:v>100 ms</c:v>
                </c:pt>
                <c:pt idx="1">
                  <c:v>200 ms</c:v>
                </c:pt>
                <c:pt idx="2">
                  <c:v>400 ms</c:v>
                </c:pt>
                <c:pt idx="3">
                  <c:v>800ms</c:v>
                </c:pt>
              </c:strCache>
            </c:strRef>
          </c:cat>
          <c:val>
            <c:numRef>
              <c:f>Sheet1!$C$19:$G$19</c:f>
              <c:numCache>
                <c:formatCode>General</c:formatCode>
                <c:ptCount val="4"/>
                <c:pt idx="0">
                  <c:v>64.69</c:v>
                </c:pt>
                <c:pt idx="1">
                  <c:v>69.16</c:v>
                </c:pt>
                <c:pt idx="2">
                  <c:v>71.42</c:v>
                </c:pt>
                <c:pt idx="3">
                  <c:v>71.89</c:v>
                </c:pt>
              </c:numCache>
            </c:numRef>
          </c:val>
        </c:ser>
        <c:dLbls>
          <c:showLegendKey val="0"/>
          <c:showVal val="0"/>
          <c:showCatName val="0"/>
          <c:showSerName val="0"/>
          <c:showPercent val="0"/>
          <c:showBubbleSize val="0"/>
        </c:dLbls>
        <c:gapWidth val="150"/>
        <c:axId val="154184816"/>
        <c:axId val="154187168"/>
      </c:barChart>
      <c:catAx>
        <c:axId val="154184816"/>
        <c:scaling>
          <c:orientation val="minMax"/>
        </c:scaling>
        <c:delete val="0"/>
        <c:axPos val="b"/>
        <c:title>
          <c:tx>
            <c:rich>
              <a:bodyPr/>
              <a:lstStyle/>
              <a:p>
                <a:pPr>
                  <a:defRPr/>
                </a:pPr>
                <a:r>
                  <a:rPr lang="en-US"/>
                  <a:t>Segment length</a:t>
                </a:r>
              </a:p>
            </c:rich>
          </c:tx>
          <c:layout/>
          <c:overlay val="0"/>
        </c:title>
        <c:numFmt formatCode="General" sourceLinked="0"/>
        <c:majorTickMark val="out"/>
        <c:minorTickMark val="none"/>
        <c:tickLblPos val="nextTo"/>
        <c:crossAx val="154187168"/>
        <c:crosses val="autoZero"/>
        <c:auto val="1"/>
        <c:lblAlgn val="ctr"/>
        <c:lblOffset val="100"/>
        <c:noMultiLvlLbl val="0"/>
      </c:catAx>
      <c:valAx>
        <c:axId val="154187168"/>
        <c:scaling>
          <c:orientation val="minMax"/>
          <c:max val="80"/>
          <c:min val="50"/>
        </c:scaling>
        <c:delete val="0"/>
        <c:axPos val="l"/>
        <c:majorGridlines/>
        <c:title>
          <c:tx>
            <c:rich>
              <a:bodyPr rot="-5400000" vert="horz"/>
              <a:lstStyle/>
              <a:p>
                <a:pPr>
                  <a:defRPr/>
                </a:pPr>
                <a:r>
                  <a:rPr lang="en-US"/>
                  <a:t>Accuracy %</a:t>
                </a:r>
              </a:p>
            </c:rich>
          </c:tx>
          <c:layout/>
          <c:overlay val="0"/>
        </c:title>
        <c:numFmt formatCode="General" sourceLinked="1"/>
        <c:majorTickMark val="out"/>
        <c:minorTickMark val="none"/>
        <c:tickLblPos val="nextTo"/>
        <c:crossAx val="154184816"/>
        <c:crosses val="autoZero"/>
        <c:crossBetween val="between"/>
      </c:valAx>
    </c:plotArea>
    <c:plotVisOnly val="1"/>
    <c:dispBlanksAs val="gap"/>
    <c:showDLblsOverMax val="0"/>
  </c:chart>
  <c:spPr>
    <a:ln>
      <a:noFill/>
    </a:ln>
  </c:sp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drawing1.xml><?xml version="1.0" encoding="utf-8"?>
<c:userShapes xmlns:c="http://schemas.openxmlformats.org/drawingml/2006/chart">
  <cdr:relSizeAnchor xmlns:cdr="http://schemas.openxmlformats.org/drawingml/2006/chartDrawing">
    <cdr:from>
      <cdr:x>0.43951</cdr:x>
      <cdr:y>0.13546</cdr:y>
    </cdr:from>
    <cdr:to>
      <cdr:x>0.62076</cdr:x>
      <cdr:y>0.22466</cdr:y>
    </cdr:to>
    <cdr:sp macro="" textlink="">
      <cdr:nvSpPr>
        <cdr:cNvPr id="2" name="TextBox 1"/>
        <cdr:cNvSpPr txBox="1"/>
      </cdr:nvSpPr>
      <cdr:spPr>
        <a:xfrm xmlns:a="http://schemas.openxmlformats.org/drawingml/2006/main">
          <a:off x="1942480" y="399987"/>
          <a:ext cx="801052" cy="26338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1500" b="1">
              <a:latin typeface="Times New Roman" pitchFamily="18" charset="0"/>
              <a:cs typeface="Times New Roman" pitchFamily="18" charset="0"/>
            </a:rPr>
            <a:t>YIN</a:t>
          </a:r>
        </a:p>
      </cdr:txBody>
    </cdr:sp>
  </cdr:relSizeAnchor>
</c:userShapes>
</file>

<file path=ppt/drawings/drawing2.xml><?xml version="1.0" encoding="utf-8"?>
<c:userShapes xmlns:c="http://schemas.openxmlformats.org/drawingml/2006/chart">
  <cdr:relSizeAnchor xmlns:cdr="http://schemas.openxmlformats.org/drawingml/2006/chartDrawing">
    <cdr:from>
      <cdr:x>0.1746</cdr:x>
      <cdr:y>0.1342</cdr:y>
    </cdr:from>
    <cdr:to>
      <cdr:x>0.46032</cdr:x>
      <cdr:y>0.28829</cdr:y>
    </cdr:to>
    <cdr:sp macro="" textlink="">
      <cdr:nvSpPr>
        <cdr:cNvPr id="3" name="Rounded Rectangle 2"/>
        <cdr:cNvSpPr/>
      </cdr:nvSpPr>
      <cdr:spPr>
        <a:xfrm xmlns:a="http://schemas.openxmlformats.org/drawingml/2006/main">
          <a:off x="838200" y="457199"/>
          <a:ext cx="1371600" cy="524933"/>
        </a:xfrm>
        <a:prstGeom xmlns:a="http://schemas.openxmlformats.org/drawingml/2006/main" prst="roundRect">
          <a:avLst/>
        </a:prstGeom>
      </cdr:spPr>
      <cdr:style>
        <a:lnRef xmlns:a="http://schemas.openxmlformats.org/drawingml/2006/main" idx="2">
          <a:schemeClr val="accent3"/>
        </a:lnRef>
        <a:fillRef xmlns:a="http://schemas.openxmlformats.org/drawingml/2006/main" idx="1">
          <a:schemeClr val="lt1"/>
        </a:fillRef>
        <a:effectRef xmlns:a="http://schemas.openxmlformats.org/drawingml/2006/main" idx="0">
          <a:schemeClr val="accent3"/>
        </a:effectRef>
        <a:fontRef xmlns:a="http://schemas.openxmlformats.org/drawingml/2006/main" idx="minor">
          <a:schemeClr val="dk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xmlns:a="http://schemas.openxmlformats.org/drawingml/2006/main">
          <a:pPr algn="ctr"/>
          <a:r>
            <a:rPr lang="en-US" sz="2400" i="1" dirty="0" smtClean="0"/>
            <a:t>PRAAT</a:t>
          </a:r>
          <a:endParaRPr lang="en-US" sz="2400" i="1"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E4B5D-AFBB-439C-A993-09085C6FAB0C}" type="datetimeFigureOut">
              <a:rPr lang="en-US" smtClean="0"/>
              <a:t>12/2/2013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DF2E0-5C72-4221-95DD-9AB6F01F291F}" type="slidenum">
              <a:rPr lang="en-US" smtClean="0"/>
              <a:t>‹#›</a:t>
            </a:fld>
            <a:endParaRPr lang="en-US"/>
          </a:p>
        </p:txBody>
      </p:sp>
    </p:spTree>
    <p:extLst>
      <p:ext uri="{BB962C8B-B14F-4D97-AF65-F5344CB8AC3E}">
        <p14:creationId xmlns:p14="http://schemas.microsoft.com/office/powerpoint/2010/main" val="190074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JASA paper--   should not</a:t>
            </a:r>
            <a:r>
              <a:rPr lang="en-US" baseline="0" dirty="0" smtClean="0"/>
              <a:t>e on slide</a:t>
            </a:r>
            <a:endParaRPr lang="en-US" dirty="0"/>
          </a:p>
        </p:txBody>
      </p:sp>
      <p:sp>
        <p:nvSpPr>
          <p:cNvPr id="4" name="Slide Number Placeholder 3"/>
          <p:cNvSpPr>
            <a:spLocks noGrp="1"/>
          </p:cNvSpPr>
          <p:nvPr>
            <p:ph type="sldNum" sz="quarter" idx="10"/>
          </p:nvPr>
        </p:nvSpPr>
        <p:spPr/>
        <p:txBody>
          <a:bodyPr/>
          <a:lstStyle/>
          <a:p>
            <a:fld id="{2FADF2E0-5C72-4221-95DD-9AB6F01F291F}" type="slidenum">
              <a:rPr lang="en-US" smtClean="0"/>
              <a:t>3</a:t>
            </a:fld>
            <a:endParaRPr lang="en-US"/>
          </a:p>
        </p:txBody>
      </p:sp>
    </p:spTree>
    <p:extLst>
      <p:ext uri="{BB962C8B-B14F-4D97-AF65-F5344CB8AC3E}">
        <p14:creationId xmlns:p14="http://schemas.microsoft.com/office/powerpoint/2010/main" val="100301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NLFER: Normalized low frequency energy ratio</a:t>
            </a:r>
            <a:endParaRPr lang="en-US" dirty="0"/>
          </a:p>
        </p:txBody>
      </p:sp>
      <p:sp>
        <p:nvSpPr>
          <p:cNvPr id="4" name="Slide Number Placeholder 3"/>
          <p:cNvSpPr>
            <a:spLocks noGrp="1"/>
          </p:cNvSpPr>
          <p:nvPr>
            <p:ph type="sldNum" sz="quarter" idx="10"/>
          </p:nvPr>
        </p:nvSpPr>
        <p:spPr/>
        <p:txBody>
          <a:bodyPr/>
          <a:lstStyle/>
          <a:p>
            <a:fld id="{2FADF2E0-5C72-4221-95DD-9AB6F01F291F}" type="slidenum">
              <a:rPr lang="en-US" smtClean="0"/>
              <a:t>4</a:t>
            </a:fld>
            <a:endParaRPr lang="en-US"/>
          </a:p>
        </p:txBody>
      </p:sp>
    </p:spTree>
    <p:extLst>
      <p:ext uri="{BB962C8B-B14F-4D97-AF65-F5344CB8AC3E}">
        <p14:creationId xmlns:p14="http://schemas.microsoft.com/office/powerpoint/2010/main" val="396298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20%   difference</a:t>
            </a:r>
            <a:r>
              <a:rPr lang="en-US" baseline="0" dirty="0" smtClean="0"/>
              <a:t> considered errors.</a:t>
            </a:r>
          </a:p>
          <a:p>
            <a:r>
              <a:rPr lang="en-US" baseline="0" dirty="0" smtClean="0"/>
              <a:t>There are also fine errors,  but those not considered in  this paper</a:t>
            </a:r>
            <a:endParaRPr lang="en-US" dirty="0"/>
          </a:p>
        </p:txBody>
      </p:sp>
      <p:sp>
        <p:nvSpPr>
          <p:cNvPr id="4" name="Slide Number Placeholder 3"/>
          <p:cNvSpPr>
            <a:spLocks noGrp="1"/>
          </p:cNvSpPr>
          <p:nvPr>
            <p:ph type="sldNum" sz="quarter" idx="10"/>
          </p:nvPr>
        </p:nvSpPr>
        <p:spPr/>
        <p:txBody>
          <a:bodyPr/>
          <a:lstStyle/>
          <a:p>
            <a:fld id="{2FADF2E0-5C72-4221-95DD-9AB6F01F291F}" type="slidenum">
              <a:rPr lang="en-US" smtClean="0"/>
              <a:t>8</a:t>
            </a:fld>
            <a:endParaRPr lang="en-US"/>
          </a:p>
        </p:txBody>
      </p:sp>
    </p:spTree>
    <p:extLst>
      <p:ext uri="{BB962C8B-B14F-4D97-AF65-F5344CB8AC3E}">
        <p14:creationId xmlns:p14="http://schemas.microsoft.com/office/powerpoint/2010/main" val="2122127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 these results are better than</a:t>
            </a:r>
            <a:r>
              <a:rPr lang="en-US" baseline="0" dirty="0" smtClean="0"/>
              <a:t> </a:t>
            </a:r>
            <a:r>
              <a:rPr lang="en-US" baseline="0" dirty="0" err="1" smtClean="0"/>
              <a:t>jasa</a:t>
            </a:r>
            <a:r>
              <a:rPr lang="en-US" baseline="0" dirty="0" smtClean="0"/>
              <a:t> paper result--  some are worse</a:t>
            </a:r>
            <a:endParaRPr lang="en-US" dirty="0"/>
          </a:p>
        </p:txBody>
      </p:sp>
      <p:sp>
        <p:nvSpPr>
          <p:cNvPr id="4" name="Slide Number Placeholder 3"/>
          <p:cNvSpPr>
            <a:spLocks noGrp="1"/>
          </p:cNvSpPr>
          <p:nvPr>
            <p:ph type="sldNum" sz="quarter" idx="10"/>
          </p:nvPr>
        </p:nvSpPr>
        <p:spPr/>
        <p:txBody>
          <a:bodyPr/>
          <a:lstStyle/>
          <a:p>
            <a:fld id="{2FADF2E0-5C72-4221-95DD-9AB6F01F291F}" type="slidenum">
              <a:rPr lang="en-US" smtClean="0"/>
              <a:t>10</a:t>
            </a:fld>
            <a:endParaRPr lang="en-US"/>
          </a:p>
        </p:txBody>
      </p:sp>
    </p:spTree>
    <p:extLst>
      <p:ext uri="{BB962C8B-B14F-4D97-AF65-F5344CB8AC3E}">
        <p14:creationId xmlns:p14="http://schemas.microsoft.com/office/powerpoint/2010/main" val="386898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 1. Spectral trajectory features only (35 features): computed with 5 DCTC terms each encoded with 7 DCSC terms, from a frequency range of 50 Hz to 800 Hz. These particular conditions were determined empirically from pilot tests, and are also consistent with observations of spectrograms that indicate tonal information is most easily observed in the low frequency region over segments longer than 100 </a:t>
            </a:r>
            <a:r>
              <a:rPr lang="en-US" sz="1200" kern="1200" dirty="0" err="1" smtClean="0">
                <a:solidFill>
                  <a:schemeClr val="tx1"/>
                </a:solidFill>
                <a:effectLst/>
                <a:latin typeface="+mn-lt"/>
                <a:ea typeface="+mn-ea"/>
                <a:cs typeface="+mn-cs"/>
              </a:rPr>
              <a:t>ms.</a:t>
            </a:r>
            <a:r>
              <a:rPr lang="en-US" sz="1200" kern="1200" dirty="0" smtClean="0">
                <a:solidFill>
                  <a:schemeClr val="tx1"/>
                </a:solidFill>
                <a:effectLst/>
                <a:latin typeface="+mn-lt"/>
                <a:ea typeface="+mn-ea"/>
                <a:cs typeface="+mn-cs"/>
              </a:rPr>
              <a:t>   May have to give brief explanation of DCTCs  and DCSCs--    I  should</a:t>
            </a:r>
            <a:r>
              <a:rPr lang="en-US" sz="1200" kern="1200" baseline="0" dirty="0" smtClean="0">
                <a:solidFill>
                  <a:schemeClr val="tx1"/>
                </a:solidFill>
                <a:effectLst/>
                <a:latin typeface="+mn-lt"/>
                <a:ea typeface="+mn-ea"/>
                <a:cs typeface="+mn-cs"/>
              </a:rPr>
              <a:t> give you a few backup slides for this--</a:t>
            </a:r>
            <a:r>
              <a:rPr lang="en-US" sz="1200" kern="1200" baseline="0" dirty="0" err="1" smtClean="0">
                <a:solidFill>
                  <a:schemeClr val="tx1"/>
                </a:solidFill>
                <a:effectLst/>
                <a:latin typeface="+mn-lt"/>
                <a:ea typeface="+mn-ea"/>
                <a:cs typeface="+mn-cs"/>
              </a:rPr>
              <a:t>saz</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2. “Raw” pitch trajectories (7 features): encoded with 7 DCSC terms. The DCSC method is a parametric method to represent a smooth trajectory efficiently.</a:t>
            </a:r>
          </a:p>
          <a:p>
            <a:pPr lvl="0"/>
            <a:r>
              <a:rPr lang="en-US" sz="1200" kern="1200" dirty="0" smtClean="0">
                <a:solidFill>
                  <a:schemeClr val="tx1"/>
                </a:solidFill>
                <a:effectLst/>
                <a:latin typeface="+mn-lt"/>
                <a:ea typeface="+mn-ea"/>
                <a:cs typeface="+mn-cs"/>
              </a:rPr>
              <a:t>3. Normalized pitch trajectories (7 features): also each encoded by 7 DCSC terms. The normalization is accomplished by first computing the mean and standard deviation of the pitch over the entire sentence from which each tone segment is extracted. These mean values are then subtracted from pitch values in each segment, and the resultant values divided by the standard deviation.</a:t>
            </a:r>
          </a:p>
          <a:p>
            <a:pPr lvl="0"/>
            <a:r>
              <a:rPr lang="en-US" sz="1200" kern="1200" dirty="0" smtClean="0">
                <a:solidFill>
                  <a:schemeClr val="tx1"/>
                </a:solidFill>
                <a:effectLst/>
                <a:latin typeface="+mn-lt"/>
                <a:ea typeface="+mn-ea"/>
                <a:cs typeface="+mn-cs"/>
              </a:rPr>
              <a:t>4. A combination of feature sets 1 and 2. (42 features)</a:t>
            </a:r>
          </a:p>
          <a:p>
            <a:r>
              <a:rPr lang="en-US" sz="1200" kern="1200" dirty="0" smtClean="0">
                <a:solidFill>
                  <a:schemeClr val="tx1"/>
                </a:solidFill>
                <a:effectLst/>
                <a:latin typeface="+mn-lt"/>
                <a:ea typeface="+mn-ea"/>
                <a:cs typeface="+mn-cs"/>
              </a:rPr>
              <a:t>5. A combination of feature sets 1 and 3. (42 features)</a:t>
            </a:r>
            <a:endParaRPr lang="en-US" dirty="0"/>
          </a:p>
        </p:txBody>
      </p:sp>
      <p:sp>
        <p:nvSpPr>
          <p:cNvPr id="4" name="Slide Number Placeholder 3"/>
          <p:cNvSpPr>
            <a:spLocks noGrp="1"/>
          </p:cNvSpPr>
          <p:nvPr>
            <p:ph type="sldNum" sz="quarter" idx="10"/>
          </p:nvPr>
        </p:nvSpPr>
        <p:spPr/>
        <p:txBody>
          <a:bodyPr/>
          <a:lstStyle/>
          <a:p>
            <a:fld id="{2FADF2E0-5C72-4221-95DD-9AB6F01F291F}" type="slidenum">
              <a:rPr lang="en-US" smtClean="0"/>
              <a:t>11</a:t>
            </a:fld>
            <a:endParaRPr lang="en-US"/>
          </a:p>
        </p:txBody>
      </p:sp>
    </p:spTree>
    <p:extLst>
      <p:ext uri="{BB962C8B-B14F-4D97-AF65-F5344CB8AC3E}">
        <p14:creationId xmlns:p14="http://schemas.microsoft.com/office/powerpoint/2010/main" val="360666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 features obtained with the YAAPT result in considerably higher tone recognition accuracy than for pitch features obtained with the other two trackers except for the shortest segment length tested (100 </a:t>
            </a:r>
            <a:r>
              <a:rPr lang="en-US" sz="1200" kern="1200" dirty="0" err="1" smtClean="0">
                <a:solidFill>
                  <a:schemeClr val="tx1"/>
                </a:solidFill>
                <a:effectLst/>
                <a:latin typeface="+mn-lt"/>
                <a:ea typeface="+mn-ea"/>
                <a:cs typeface="+mn-cs"/>
              </a:rPr>
              <a:t>ms</a:t>
            </a:r>
            <a:r>
              <a:rPr lang="en-US" sz="1200" kern="1200" dirty="0" smtClean="0">
                <a:solidFill>
                  <a:schemeClr val="tx1"/>
                </a:solidFill>
                <a:effectLst/>
                <a:latin typeface="+mn-lt"/>
                <a:ea typeface="+mn-ea"/>
                <a:cs typeface="+mn-cs"/>
              </a:rPr>
              <a:t>). The highest accuracy obtained with YAAPT based pitch tracks (76.9%) is 4.1% higher than the highest accuracy obtained with YIN (72.8%) and 5% higher than the best result obtained with PRAAT (71.9%), and higher than the accuracy of humans for recognizing context-free tones [8] (~75%).</a:t>
            </a:r>
          </a:p>
          <a:p>
            <a:pPr lvl="0"/>
            <a:r>
              <a:rPr lang="en-US" sz="1200" kern="1200" dirty="0" smtClean="0">
                <a:solidFill>
                  <a:schemeClr val="tx1"/>
                </a:solidFill>
                <a:effectLst/>
                <a:latin typeface="+mn-lt"/>
                <a:ea typeface="+mn-ea"/>
                <a:cs typeface="+mn-cs"/>
              </a:rPr>
              <a:t>Although pitch features are most important for tone recognition, the addition of spectral shape trajectory features improves accuracy by about 5%.</a:t>
            </a:r>
          </a:p>
          <a:p>
            <a:pPr lvl="0"/>
            <a:r>
              <a:rPr lang="en-US" sz="1200" kern="1200" dirty="0" smtClean="0">
                <a:solidFill>
                  <a:schemeClr val="tx1"/>
                </a:solidFill>
                <a:effectLst/>
                <a:latin typeface="+mn-lt"/>
                <a:ea typeface="+mn-ea"/>
                <a:cs typeface="+mn-cs"/>
              </a:rPr>
              <a:t>Pitch normalized features are more effective than raw pitch features, at least for YAAPT for shorter segment lengths.  For the case of YIN and PRAAT, and YAAPT for long segment lengths, pitch normalization doesn’t demonstrate advantage. </a:t>
            </a:r>
          </a:p>
          <a:p>
            <a:pPr lvl="0"/>
            <a:r>
              <a:rPr lang="en-US" sz="1200" kern="1200" dirty="0" smtClean="0">
                <a:solidFill>
                  <a:schemeClr val="tx1"/>
                </a:solidFill>
                <a:effectLst/>
                <a:latin typeface="+mn-lt"/>
                <a:ea typeface="+mn-ea"/>
                <a:cs typeface="+mn-cs"/>
              </a:rPr>
              <a:t>Tone recognition accuracy improves as segment length increases, showing the importance of the long temporal variation.</a:t>
            </a:r>
          </a:p>
          <a:p>
            <a:endParaRPr lang="en-US" dirty="0"/>
          </a:p>
        </p:txBody>
      </p:sp>
      <p:sp>
        <p:nvSpPr>
          <p:cNvPr id="4" name="Slide Number Placeholder 3"/>
          <p:cNvSpPr>
            <a:spLocks noGrp="1"/>
          </p:cNvSpPr>
          <p:nvPr>
            <p:ph type="sldNum" sz="quarter" idx="10"/>
          </p:nvPr>
        </p:nvSpPr>
        <p:spPr/>
        <p:txBody>
          <a:bodyPr/>
          <a:lstStyle/>
          <a:p>
            <a:fld id="{2FADF2E0-5C72-4221-95DD-9AB6F01F291F}" type="slidenum">
              <a:rPr lang="en-US" smtClean="0"/>
              <a:t>12</a:t>
            </a:fld>
            <a:endParaRPr lang="en-US"/>
          </a:p>
        </p:txBody>
      </p:sp>
    </p:spTree>
    <p:extLst>
      <p:ext uri="{BB962C8B-B14F-4D97-AF65-F5344CB8AC3E}">
        <p14:creationId xmlns:p14="http://schemas.microsoft.com/office/powerpoint/2010/main" val="375500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Speculation--</a:t>
            </a:r>
            <a:r>
              <a:rPr lang="en-US" baseline="0" dirty="0" smtClean="0"/>
              <a:t>  YAAPT does better for tone classification than RAAPT or YIN  primarily because interpolations thru unvoiced region are better</a:t>
            </a:r>
            <a:endParaRPr lang="en-US" dirty="0"/>
          </a:p>
        </p:txBody>
      </p:sp>
      <p:sp>
        <p:nvSpPr>
          <p:cNvPr id="4" name="Slide Number Placeholder 3"/>
          <p:cNvSpPr>
            <a:spLocks noGrp="1"/>
          </p:cNvSpPr>
          <p:nvPr>
            <p:ph type="sldNum" sz="quarter" idx="10"/>
          </p:nvPr>
        </p:nvSpPr>
        <p:spPr/>
        <p:txBody>
          <a:bodyPr/>
          <a:lstStyle/>
          <a:p>
            <a:fld id="{2FADF2E0-5C72-4221-95DD-9AB6F01F291F}" type="slidenum">
              <a:rPr lang="en-US" smtClean="0"/>
              <a:t>14</a:t>
            </a:fld>
            <a:endParaRPr lang="en-US"/>
          </a:p>
        </p:txBody>
      </p:sp>
    </p:spTree>
    <p:extLst>
      <p:ext uri="{BB962C8B-B14F-4D97-AF65-F5344CB8AC3E}">
        <p14:creationId xmlns:p14="http://schemas.microsoft.com/office/powerpoint/2010/main" val="1565433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2590800"/>
            <a:ext cx="3733800" cy="90488"/>
          </a:xfrm>
          <a:prstGeom prst="rect">
            <a:avLst/>
          </a:prstGeom>
          <a:solidFill>
            <a:schemeClr val="bg1">
              <a:lumMod val="8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flipV="1">
            <a:off x="5410200" y="2678113"/>
            <a:ext cx="3733800" cy="192087"/>
          </a:xfrm>
          <a:prstGeom prst="rect">
            <a:avLst/>
          </a:prstGeom>
          <a:solidFill>
            <a:schemeClr val="bg1">
              <a:lumMod val="5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useBgFill="1">
        <p:nvSpPr>
          <p:cNvPr id="6" name="Rounded Rectangle 5"/>
          <p:cNvSpPr/>
          <p:nvPr/>
        </p:nvSpPr>
        <p:spPr bwMode="white">
          <a:xfrm>
            <a:off x="5410200" y="27432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useBgFill="1">
        <p:nvSpPr>
          <p:cNvPr id="7" name="Rounded Rectangle 6"/>
          <p:cNvSpPr/>
          <p:nvPr/>
        </p:nvSpPr>
        <p:spPr bwMode="white">
          <a:xfrm>
            <a:off x="7377113" y="28416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0" name="Rectangle 9"/>
          <p:cNvSpPr/>
          <p:nvPr/>
        </p:nvSpPr>
        <p:spPr>
          <a:xfrm>
            <a:off x="0" y="2430463"/>
            <a:ext cx="9144000" cy="244475"/>
          </a:xfrm>
          <a:prstGeom prst="rect">
            <a:avLst/>
          </a:prstGeom>
          <a:solidFill>
            <a:schemeClr val="bg1">
              <a:lumMod val="65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1" name="Rectangle 10"/>
          <p:cNvSpPr/>
          <p:nvPr/>
        </p:nvSpPr>
        <p:spPr>
          <a:xfrm>
            <a:off x="0" y="2455863"/>
            <a:ext cx="9144000" cy="141287"/>
          </a:xfrm>
          <a:prstGeom prst="rect">
            <a:avLst/>
          </a:prstGeom>
          <a:solidFill>
            <a:schemeClr val="bg1">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2" name="Rectangle 11"/>
          <p:cNvSpPr/>
          <p:nvPr/>
        </p:nvSpPr>
        <p:spPr>
          <a:xfrm flipV="1">
            <a:off x="6413500" y="2424113"/>
            <a:ext cx="2730500" cy="247650"/>
          </a:xfrm>
          <a:prstGeom prst="rect">
            <a:avLst/>
          </a:prstGeom>
          <a:solidFill>
            <a:schemeClr val="bg1">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3" name="Rectangle 12"/>
          <p:cNvSpPr/>
          <p:nvPr/>
        </p:nvSpPr>
        <p:spPr>
          <a:xfrm>
            <a:off x="0" y="0"/>
            <a:ext cx="9144000" cy="2482850"/>
          </a:xfrm>
          <a:prstGeom prst="rect">
            <a:avLst/>
          </a:prstGeom>
          <a:solidFill>
            <a:schemeClr val="accent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4" name="Slide Number Placeholder 22"/>
          <p:cNvSpPr txBox="1">
            <a:spLocks/>
          </p:cNvSpPr>
          <p:nvPr/>
        </p:nvSpPr>
        <p:spPr>
          <a:xfrm>
            <a:off x="8153400" y="6553200"/>
            <a:ext cx="762000" cy="304800"/>
          </a:xfrm>
          <a:prstGeom prst="rect">
            <a:avLst/>
          </a:prstGeom>
        </p:spPr>
        <p:txBody>
          <a:bodyPr/>
          <a:lstStyle/>
          <a:p>
            <a:pPr algn="ctr">
              <a:defRPr/>
            </a:pPr>
            <a:fld id="{33A35C81-4551-46D8-9EB7-01DBBCC68710}" type="slidenum">
              <a:rPr lang="ja-JP" altLang="en-US" sz="1600">
                <a:solidFill>
                  <a:srgbClr val="7F7F7F"/>
                </a:solidFill>
                <a:latin typeface="Arial" charset="0"/>
              </a:rPr>
              <a:pPr algn="ctr">
                <a:defRPr/>
              </a:pPr>
              <a:t>‹#›</a:t>
            </a:fld>
            <a:endParaRPr lang="en-US" altLang="ja-JP" sz="1600">
              <a:solidFill>
                <a:srgbClr val="7F7F7F"/>
              </a:solidFill>
              <a:latin typeface="Arial" charset="0"/>
            </a:endParaRPr>
          </a:p>
        </p:txBody>
      </p:sp>
      <p:grpSp>
        <p:nvGrpSpPr>
          <p:cNvPr id="15" name="Group 27"/>
          <p:cNvGrpSpPr>
            <a:grpSpLocks/>
          </p:cNvGrpSpPr>
          <p:nvPr/>
        </p:nvGrpSpPr>
        <p:grpSpPr bwMode="auto">
          <a:xfrm>
            <a:off x="8915400" y="0"/>
            <a:ext cx="228600" cy="3124200"/>
            <a:chOff x="8875712" y="2209800"/>
            <a:chExt cx="268288" cy="622300"/>
          </a:xfrm>
        </p:grpSpPr>
        <p:sp>
          <p:nvSpPr>
            <p:cNvPr id="16" name="Rectangle 15"/>
            <p:cNvSpPr/>
            <p:nvPr userDrawn="1"/>
          </p:nvSpPr>
          <p:spPr bwMode="invGray">
            <a:xfrm>
              <a:off x="9086244" y="2209800"/>
              <a:ext cx="57756" cy="622300"/>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7" name="Rectangle 16"/>
            <p:cNvSpPr/>
            <p:nvPr userDrawn="1"/>
          </p:nvSpPr>
          <p:spPr bwMode="invGray">
            <a:xfrm>
              <a:off x="9045256" y="2209800"/>
              <a:ext cx="29810" cy="622300"/>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8" name="Rectangle 17"/>
            <p:cNvSpPr/>
            <p:nvPr userDrawn="1"/>
          </p:nvSpPr>
          <p:spPr bwMode="invGray">
            <a:xfrm>
              <a:off x="9026625" y="2209800"/>
              <a:ext cx="9315" cy="622300"/>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19" name="Rectangle 18"/>
            <p:cNvSpPr/>
            <p:nvPr userDrawn="1"/>
          </p:nvSpPr>
          <p:spPr bwMode="invGray">
            <a:xfrm>
              <a:off x="8978184" y="2209800"/>
              <a:ext cx="26084" cy="622300"/>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0" name="Rectangle 19"/>
            <p:cNvSpPr/>
            <p:nvPr userDrawn="1"/>
          </p:nvSpPr>
          <p:spPr bwMode="invGray">
            <a:xfrm>
              <a:off x="8916700" y="2211381"/>
              <a:ext cx="55893" cy="58593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1" name="Rectangle 20"/>
            <p:cNvSpPr/>
            <p:nvPr userDrawn="1"/>
          </p:nvSpPr>
          <p:spPr bwMode="invGray">
            <a:xfrm>
              <a:off x="8875712" y="2211381"/>
              <a:ext cx="7452" cy="58593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grpSp>
      <p:sp>
        <p:nvSpPr>
          <p:cNvPr id="22" name="TextBox 21"/>
          <p:cNvSpPr txBox="1"/>
          <p:nvPr/>
        </p:nvSpPr>
        <p:spPr>
          <a:xfrm>
            <a:off x="381000" y="6294438"/>
            <a:ext cx="3509963" cy="461962"/>
          </a:xfrm>
          <a:prstGeom prst="rect">
            <a:avLst/>
          </a:prstGeom>
          <a:noFill/>
        </p:spPr>
        <p:txBody>
          <a:bodyPr wrap="none">
            <a:spAutoFit/>
          </a:bodyPr>
          <a:lstStyle/>
          <a:p>
            <a:pPr>
              <a:spcAft>
                <a:spcPts val="0"/>
              </a:spcAft>
              <a:defRPr/>
            </a:pPr>
            <a:r>
              <a:rPr lang="en-US" sz="1200" i="1" dirty="0">
                <a:solidFill>
                  <a:schemeClr val="tx1">
                    <a:lumMod val="65000"/>
                    <a:lumOff val="35000"/>
                  </a:schemeClr>
                </a:solidFill>
              </a:rPr>
              <a:t>Electrical and Computer Engineering</a:t>
            </a:r>
          </a:p>
          <a:p>
            <a:pPr>
              <a:spcAft>
                <a:spcPts val="0"/>
              </a:spcAft>
              <a:defRPr/>
            </a:pPr>
            <a:r>
              <a:rPr lang="en-US" sz="1200" i="1" dirty="0">
                <a:solidFill>
                  <a:schemeClr val="accent5">
                    <a:lumMod val="50000"/>
                  </a:schemeClr>
                </a:solidFill>
              </a:rPr>
              <a:t>               </a:t>
            </a:r>
            <a:r>
              <a:rPr lang="en-US" sz="1000" i="1" dirty="0">
                <a:solidFill>
                  <a:schemeClr val="accent5">
                    <a:lumMod val="50000"/>
                  </a:schemeClr>
                </a:solidFill>
              </a:rPr>
              <a:t>Binghamton University, State University of New York</a:t>
            </a:r>
          </a:p>
        </p:txBody>
      </p:sp>
      <p:cxnSp>
        <p:nvCxnSpPr>
          <p:cNvPr id="23" name="Straight Connector 22"/>
          <p:cNvCxnSpPr/>
          <p:nvPr/>
        </p:nvCxnSpPr>
        <p:spPr>
          <a:xfrm>
            <a:off x="228600" y="6553200"/>
            <a:ext cx="8839200" cy="1588"/>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flipV="1">
            <a:off x="228600" y="6477000"/>
            <a:ext cx="3733800" cy="180975"/>
          </a:xfrm>
          <a:prstGeom prst="rect">
            <a:avLst/>
          </a:prstGeom>
          <a:solidFill>
            <a:schemeClr val="bg1">
              <a:lumMod val="75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5" name="TextBox 24"/>
          <p:cNvSpPr txBox="1"/>
          <p:nvPr/>
        </p:nvSpPr>
        <p:spPr>
          <a:xfrm>
            <a:off x="381000" y="6294438"/>
            <a:ext cx="3509963" cy="461962"/>
          </a:xfrm>
          <a:prstGeom prst="rect">
            <a:avLst/>
          </a:prstGeom>
          <a:noFill/>
        </p:spPr>
        <p:txBody>
          <a:bodyPr wrap="none">
            <a:spAutoFit/>
          </a:bodyPr>
          <a:lstStyle/>
          <a:p>
            <a:pPr>
              <a:spcAft>
                <a:spcPts val="0"/>
              </a:spcAft>
              <a:defRPr/>
            </a:pPr>
            <a:r>
              <a:rPr lang="en-US" sz="1200" i="1" dirty="0">
                <a:solidFill>
                  <a:schemeClr val="tx1">
                    <a:lumMod val="65000"/>
                    <a:lumOff val="35000"/>
                  </a:schemeClr>
                </a:solidFill>
              </a:rPr>
              <a:t>Electrical and Computer Engineering</a:t>
            </a:r>
          </a:p>
          <a:p>
            <a:pPr>
              <a:spcAft>
                <a:spcPts val="0"/>
              </a:spcAft>
              <a:defRPr/>
            </a:pPr>
            <a:r>
              <a:rPr lang="en-US" sz="1200" i="1" dirty="0">
                <a:solidFill>
                  <a:schemeClr val="accent5">
                    <a:lumMod val="50000"/>
                  </a:schemeClr>
                </a:solidFill>
              </a:rPr>
              <a:t>               </a:t>
            </a:r>
            <a:r>
              <a:rPr lang="en-US" sz="1000" i="1" dirty="0">
                <a:solidFill>
                  <a:schemeClr val="accent5">
                    <a:lumMod val="50000"/>
                  </a:schemeClr>
                </a:solidFill>
              </a:rPr>
              <a:t>Binghamton University, State University of New York</a:t>
            </a:r>
          </a:p>
        </p:txBody>
      </p:sp>
      <p:cxnSp>
        <p:nvCxnSpPr>
          <p:cNvPr id="26" name="Straight Connector 25"/>
          <p:cNvCxnSpPr/>
          <p:nvPr/>
        </p:nvCxnSpPr>
        <p:spPr>
          <a:xfrm>
            <a:off x="228600" y="6553200"/>
            <a:ext cx="8839200" cy="1588"/>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flipV="1">
            <a:off x="228600" y="6477000"/>
            <a:ext cx="3733800" cy="180975"/>
          </a:xfrm>
          <a:prstGeom prst="rect">
            <a:avLst/>
          </a:prstGeom>
          <a:solidFill>
            <a:schemeClr val="bg1">
              <a:lumMod val="75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8" name="Title 7"/>
          <p:cNvSpPr>
            <a:spLocks noGrp="1"/>
          </p:cNvSpPr>
          <p:nvPr>
            <p:ph type="ctrTitle"/>
          </p:nvPr>
        </p:nvSpPr>
        <p:spPr>
          <a:xfrm>
            <a:off x="228600" y="609600"/>
            <a:ext cx="8686800" cy="1470025"/>
          </a:xfrm>
        </p:spPr>
        <p:txBody>
          <a:bodyPr anchor="b"/>
          <a:lstStyle>
            <a:lvl1pPr>
              <a:defRPr sz="3200">
                <a:solidFill>
                  <a:schemeClr val="bg1"/>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2895600" y="3352800"/>
            <a:ext cx="6019800" cy="2514600"/>
          </a:xfrm>
        </p:spPr>
        <p:txBody>
          <a:bodyPr/>
          <a:lstStyle>
            <a:lvl1pPr marL="64008" indent="0" algn="r">
              <a:buNone/>
              <a:defRPr sz="2400" i="1">
                <a:solidFill>
                  <a:schemeClr val="tx1">
                    <a:lumMod val="85000"/>
                    <a:lumOff val="1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13"/>
          <p:cNvSpPr>
            <a:spLocks noGrp="1"/>
          </p:cNvSpPr>
          <p:nvPr>
            <p:ph type="dt" sz="half" idx="10"/>
          </p:nvPr>
        </p:nvSpPr>
        <p:spPr/>
        <p:txBody>
          <a:bodyPr/>
          <a:lstStyle>
            <a:lvl1pPr>
              <a:defRPr smtClean="0"/>
            </a:lvl1pPr>
          </a:lstStyle>
          <a:p>
            <a:fld id="{68C6C242-2500-4427-950E-2EB2F2355F64}" type="datetimeFigureOut">
              <a:rPr lang="en-US" smtClean="0"/>
              <a:t>12/2/2013</a:t>
            </a:fld>
            <a:endParaRPr lang="en-US"/>
          </a:p>
        </p:txBody>
      </p:sp>
      <p:sp>
        <p:nvSpPr>
          <p:cNvPr id="29" name="Footer Placeholder 2"/>
          <p:cNvSpPr>
            <a:spLocks noGrp="1"/>
          </p:cNvSpPr>
          <p:nvPr>
            <p:ph type="ftr" sz="quarter" idx="11"/>
          </p:nvPr>
        </p:nvSpPr>
        <p:spPr/>
        <p:txBody>
          <a:bodyPr/>
          <a:lstStyle>
            <a:lvl1pPr>
              <a:defRPr smtClean="0"/>
            </a:lvl1pPr>
          </a:lstStyle>
          <a:p>
            <a:endParaRPr lang="en-US"/>
          </a:p>
        </p:txBody>
      </p:sp>
    </p:spTree>
    <p:extLst>
      <p:ext uri="{BB962C8B-B14F-4D97-AF65-F5344CB8AC3E}">
        <p14:creationId xmlns:p14="http://schemas.microsoft.com/office/powerpoint/2010/main" val="2389395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ln w="0"/>
        </p:spPr>
        <p:txBody>
          <a:bodyPr/>
          <a:lstStyle>
            <a:lvl1pPr>
              <a:buClr>
                <a:schemeClr val="tx2"/>
              </a:buClr>
              <a:defRPr sz="2800">
                <a:solidFill>
                  <a:schemeClr val="tx1">
                    <a:lumMod val="85000"/>
                    <a:lumOff val="15000"/>
                  </a:schemeClr>
                </a:solidFill>
              </a:defRPr>
            </a:lvl1pPr>
            <a:lvl2pPr>
              <a:buClr>
                <a:schemeClr val="accent5">
                  <a:lumMod val="75000"/>
                </a:schemeClr>
              </a:buClr>
              <a:defRPr sz="2400">
                <a:solidFill>
                  <a:schemeClr val="tx1">
                    <a:lumMod val="85000"/>
                    <a:lumOff val="15000"/>
                  </a:schemeClr>
                </a:solidFill>
              </a:defRPr>
            </a:lvl2pPr>
            <a:lvl3pPr>
              <a:buClr>
                <a:schemeClr val="bg2">
                  <a:lumMod val="50000"/>
                </a:schemeClr>
              </a:buClr>
              <a:defRPr sz="2000">
                <a:solidFill>
                  <a:schemeClr val="tx1">
                    <a:lumMod val="85000"/>
                    <a:lumOff val="15000"/>
                  </a:schemeClr>
                </a:solidFill>
              </a:defRPr>
            </a:lvl3pPr>
            <a:lvl4pPr>
              <a:defRPr sz="2000">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13"/>
          <p:cNvSpPr>
            <a:spLocks noGrp="1"/>
          </p:cNvSpPr>
          <p:nvPr>
            <p:ph type="dt" sz="half" idx="10"/>
          </p:nvPr>
        </p:nvSpPr>
        <p:spPr/>
        <p:txBody>
          <a:bodyPr/>
          <a:lstStyle>
            <a:lvl1pPr>
              <a:defRPr/>
            </a:lvl1pPr>
          </a:lstStyle>
          <a:p>
            <a:fld id="{68C6C242-2500-4427-950E-2EB2F2355F64}" type="datetimeFigureOut">
              <a:rPr lang="en-US" smtClean="0"/>
              <a:t>12/2/2013</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6637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2438400"/>
          </a:xfrm>
          <a:ln w="0"/>
        </p:spPr>
        <p:txBody>
          <a:bodyPr/>
          <a:lstStyle>
            <a:lvl1pPr>
              <a:buClr>
                <a:schemeClr val="tx2"/>
              </a:buClr>
              <a:defRPr sz="2400">
                <a:solidFill>
                  <a:schemeClr val="tx1">
                    <a:lumMod val="85000"/>
                    <a:lumOff val="15000"/>
                  </a:schemeClr>
                </a:solidFill>
              </a:defRPr>
            </a:lvl1pPr>
            <a:lvl2pPr>
              <a:buClr>
                <a:schemeClr val="accent5">
                  <a:lumMod val="75000"/>
                </a:schemeClr>
              </a:buClr>
              <a:defRPr sz="2000">
                <a:solidFill>
                  <a:schemeClr val="tx1">
                    <a:lumMod val="85000"/>
                    <a:lumOff val="15000"/>
                  </a:schemeClr>
                </a:solidFill>
              </a:defRPr>
            </a:lvl2pPr>
            <a:lvl3pPr>
              <a:buClr>
                <a:schemeClr val="bg2">
                  <a:lumMod val="50000"/>
                </a:schemeClr>
              </a:buCl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2"/>
          </p:nvPr>
        </p:nvSpPr>
        <p:spPr>
          <a:xfrm>
            <a:off x="457200" y="3886200"/>
            <a:ext cx="8229600" cy="2438400"/>
          </a:xfrm>
          <a:ln w="0"/>
        </p:spPr>
        <p:txBody>
          <a:bodyPr/>
          <a:lstStyle>
            <a:lvl1pPr>
              <a:buClr>
                <a:schemeClr val="tx2"/>
              </a:buClr>
              <a:defRPr sz="2400">
                <a:solidFill>
                  <a:schemeClr val="tx1">
                    <a:lumMod val="85000"/>
                    <a:lumOff val="15000"/>
                  </a:schemeClr>
                </a:solidFill>
              </a:defRPr>
            </a:lvl1pPr>
            <a:lvl2pPr>
              <a:buClr>
                <a:schemeClr val="accent5">
                  <a:lumMod val="75000"/>
                </a:schemeClr>
              </a:buClr>
              <a:defRPr sz="2000">
                <a:solidFill>
                  <a:schemeClr val="tx1">
                    <a:lumMod val="85000"/>
                    <a:lumOff val="15000"/>
                  </a:schemeClr>
                </a:solidFill>
              </a:defRPr>
            </a:lvl2pPr>
            <a:lvl3pPr>
              <a:buClr>
                <a:schemeClr val="bg2">
                  <a:lumMod val="50000"/>
                </a:schemeClr>
              </a:buCl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3"/>
          </p:nvPr>
        </p:nvSpPr>
        <p:spPr/>
        <p:txBody>
          <a:bodyPr/>
          <a:lstStyle>
            <a:lvl1pPr>
              <a:defRPr/>
            </a:lvl1pPr>
          </a:lstStyle>
          <a:p>
            <a:fld id="{68C6C242-2500-4427-950E-2EB2F2355F64}" type="datetimeFigureOut">
              <a:rPr lang="en-US" smtClean="0"/>
              <a:t>12/2/2013</a:t>
            </a:fld>
            <a:endParaRPr lang="en-US"/>
          </a:p>
        </p:txBody>
      </p:sp>
      <p:sp>
        <p:nvSpPr>
          <p:cNvPr id="7" name="Footer Placeholder 2"/>
          <p:cNvSpPr>
            <a:spLocks noGrp="1"/>
          </p:cNvSpPr>
          <p:nvPr>
            <p:ph type="ftr" sz="quarter" idx="14"/>
          </p:nvPr>
        </p:nvSpPr>
        <p:spPr/>
        <p:txBody>
          <a:bodyPr/>
          <a:lstStyle>
            <a:lvl1pPr>
              <a:defRPr/>
            </a:lvl1pPr>
          </a:lstStyle>
          <a:p>
            <a:endParaRPr lang="en-US"/>
          </a:p>
        </p:txBody>
      </p:sp>
    </p:spTree>
    <p:extLst>
      <p:ext uri="{BB962C8B-B14F-4D97-AF65-F5344CB8AC3E}">
        <p14:creationId xmlns:p14="http://schemas.microsoft.com/office/powerpoint/2010/main" val="324914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038600" cy="4953000"/>
          </a:xfrm>
          <a:ln w="0"/>
        </p:spPr>
        <p:txBody>
          <a:bodyPr/>
          <a:lstStyle>
            <a:lvl1pPr>
              <a:buClr>
                <a:schemeClr val="tx2"/>
              </a:buClr>
              <a:defRPr sz="2400">
                <a:solidFill>
                  <a:schemeClr val="tx1">
                    <a:lumMod val="85000"/>
                    <a:lumOff val="15000"/>
                  </a:schemeClr>
                </a:solidFill>
              </a:defRPr>
            </a:lvl1pPr>
            <a:lvl2pPr>
              <a:buClr>
                <a:schemeClr val="accent5">
                  <a:lumMod val="75000"/>
                </a:schemeClr>
              </a:buClr>
              <a:defRPr sz="2000">
                <a:solidFill>
                  <a:schemeClr val="tx1">
                    <a:lumMod val="85000"/>
                    <a:lumOff val="15000"/>
                  </a:schemeClr>
                </a:solidFill>
              </a:defRPr>
            </a:lvl2pPr>
            <a:lvl3pPr>
              <a:buClr>
                <a:schemeClr val="bg2">
                  <a:lumMod val="50000"/>
                </a:schemeClr>
              </a:buCl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2"/>
          </p:nvPr>
        </p:nvSpPr>
        <p:spPr>
          <a:xfrm>
            <a:off x="4648200" y="1371600"/>
            <a:ext cx="4038600" cy="4953000"/>
          </a:xfrm>
          <a:ln w="0"/>
        </p:spPr>
        <p:txBody>
          <a:bodyPr/>
          <a:lstStyle>
            <a:lvl1pPr>
              <a:buClr>
                <a:schemeClr val="tx2"/>
              </a:buClr>
              <a:defRPr sz="2400">
                <a:solidFill>
                  <a:schemeClr val="tx1">
                    <a:lumMod val="85000"/>
                    <a:lumOff val="15000"/>
                  </a:schemeClr>
                </a:solidFill>
              </a:defRPr>
            </a:lvl1pPr>
            <a:lvl2pPr>
              <a:buClr>
                <a:schemeClr val="accent5">
                  <a:lumMod val="75000"/>
                </a:schemeClr>
              </a:buClr>
              <a:defRPr sz="2000">
                <a:solidFill>
                  <a:schemeClr val="tx1">
                    <a:lumMod val="85000"/>
                    <a:lumOff val="15000"/>
                  </a:schemeClr>
                </a:solidFill>
              </a:defRPr>
            </a:lvl2pPr>
            <a:lvl3pPr>
              <a:buClr>
                <a:schemeClr val="bg2">
                  <a:lumMod val="50000"/>
                </a:schemeClr>
              </a:buCl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3"/>
          </p:nvPr>
        </p:nvSpPr>
        <p:spPr/>
        <p:txBody>
          <a:bodyPr/>
          <a:lstStyle>
            <a:lvl1pPr>
              <a:defRPr/>
            </a:lvl1pPr>
          </a:lstStyle>
          <a:p>
            <a:fld id="{68C6C242-2500-4427-950E-2EB2F2355F64}" type="datetimeFigureOut">
              <a:rPr lang="en-US" smtClean="0"/>
              <a:t>12/2/2013</a:t>
            </a:fld>
            <a:endParaRPr lang="en-US"/>
          </a:p>
        </p:txBody>
      </p:sp>
      <p:sp>
        <p:nvSpPr>
          <p:cNvPr id="7" name="Footer Placeholder 2"/>
          <p:cNvSpPr>
            <a:spLocks noGrp="1"/>
          </p:cNvSpPr>
          <p:nvPr>
            <p:ph type="ftr" sz="quarter" idx="14"/>
          </p:nvPr>
        </p:nvSpPr>
        <p:spPr/>
        <p:txBody>
          <a:bodyPr/>
          <a:lstStyle>
            <a:lvl1pPr>
              <a:defRPr/>
            </a:lvl1pPr>
          </a:lstStyle>
          <a:p>
            <a:endParaRPr lang="en-US"/>
          </a:p>
        </p:txBody>
      </p:sp>
    </p:spTree>
    <p:extLst>
      <p:ext uri="{BB962C8B-B14F-4D97-AF65-F5344CB8AC3E}">
        <p14:creationId xmlns:p14="http://schemas.microsoft.com/office/powerpoint/2010/main" val="357037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68C6C242-2500-4427-950E-2EB2F2355F64}" type="datetimeFigureOut">
              <a:rPr lang="en-US" smtClean="0"/>
              <a:t>12/2/2013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239386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fld id="{68C6C242-2500-4427-950E-2EB2F2355F64}" type="datetimeFigureOut">
              <a:rPr lang="en-US" smtClean="0"/>
              <a:t>12/2/2013</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417676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143000"/>
            <a:ext cx="62484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68C6C242-2500-4427-950E-2EB2F2355F64}" type="datetimeFigureOut">
              <a:rPr lang="en-US" smtClean="0"/>
              <a:t>12/2/2013</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val="355603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smtClean="0"/>
              <a:t>Click to edit Master title style</a:t>
            </a:r>
            <a:endParaRPr lang="en-US" dirty="0"/>
          </a:p>
        </p:txBody>
      </p:sp>
      <p:sp>
        <p:nvSpPr>
          <p:cNvPr id="7" name="Content Placeholder 2"/>
          <p:cNvSpPr>
            <a:spLocks noGrp="1"/>
          </p:cNvSpPr>
          <p:nvPr>
            <p:ph sz="half" idx="13"/>
          </p:nvPr>
        </p:nvSpPr>
        <p:spPr>
          <a:xfrm>
            <a:off x="457200" y="1524000"/>
            <a:ext cx="8229600" cy="2286000"/>
          </a:xfrm>
        </p:spPr>
        <p:txBody>
          <a:bodyPr/>
          <a:lstStyle>
            <a:lvl1pPr>
              <a:defRPr sz="24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half" idx="14"/>
          </p:nvPr>
        </p:nvSpPr>
        <p:spPr>
          <a:xfrm>
            <a:off x="457200" y="3886200"/>
            <a:ext cx="8229600" cy="2514600"/>
          </a:xfrm>
        </p:spPr>
        <p:txBody>
          <a:bodyPr/>
          <a:lstStyle>
            <a:lvl1pPr>
              <a:defRPr sz="2400"/>
            </a:lvl1pPr>
            <a:lvl2pPr>
              <a:defRPr sz="2000"/>
            </a:lvl2pPr>
            <a:lvl3pPr>
              <a:defRPr sz="20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13"/>
          <p:cNvSpPr>
            <a:spLocks noGrp="1"/>
          </p:cNvSpPr>
          <p:nvPr>
            <p:ph type="dt" sz="half" idx="15"/>
          </p:nvPr>
        </p:nvSpPr>
        <p:spPr/>
        <p:txBody>
          <a:bodyPr/>
          <a:lstStyle>
            <a:lvl1pPr>
              <a:defRPr/>
            </a:lvl1pPr>
          </a:lstStyle>
          <a:p>
            <a:fld id="{68C6C242-2500-4427-950E-2EB2F2355F64}" type="datetimeFigureOut">
              <a:rPr lang="en-US" smtClean="0"/>
              <a:t>12/2/2013</a:t>
            </a:fld>
            <a:endParaRPr lang="en-US"/>
          </a:p>
        </p:txBody>
      </p:sp>
      <p:sp>
        <p:nvSpPr>
          <p:cNvPr id="6" name="Footer Placeholder 2"/>
          <p:cNvSpPr>
            <a:spLocks noGrp="1"/>
          </p:cNvSpPr>
          <p:nvPr>
            <p:ph type="ftr" sz="quarter" idx="16"/>
          </p:nvPr>
        </p:nvSpPr>
        <p:spPr/>
        <p:txBody>
          <a:bodyPr/>
          <a:lstStyle>
            <a:lvl1pPr>
              <a:defRPr/>
            </a:lvl1pPr>
          </a:lstStyle>
          <a:p>
            <a:endParaRPr lang="en-US"/>
          </a:p>
        </p:txBody>
      </p:sp>
    </p:spTree>
    <p:extLst>
      <p:ext uri="{BB962C8B-B14F-4D97-AF65-F5344CB8AC3E}">
        <p14:creationId xmlns:p14="http://schemas.microsoft.com/office/powerpoint/2010/main" val="108508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8300"/>
            <a:ext cx="9144000" cy="84138"/>
          </a:xfrm>
          <a:prstGeom prst="rect">
            <a:avLst/>
          </a:prstGeom>
          <a:solidFill>
            <a:schemeClr val="bg1">
              <a:lumMod val="75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9" name="Rectangle 28"/>
          <p:cNvSpPr/>
          <p:nvPr/>
        </p:nvSpPr>
        <p:spPr>
          <a:xfrm>
            <a:off x="0" y="1588"/>
            <a:ext cx="9144000" cy="311150"/>
          </a:xfrm>
          <a:prstGeom prst="rect">
            <a:avLst/>
          </a:prstGeom>
          <a:solidFill>
            <a:schemeClr val="accent1"/>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0" name="Rectangle 29"/>
          <p:cNvSpPr/>
          <p:nvPr/>
        </p:nvSpPr>
        <p:spPr>
          <a:xfrm>
            <a:off x="0" y="309563"/>
            <a:ext cx="9144000" cy="92075"/>
          </a:xfrm>
          <a:prstGeom prst="rect">
            <a:avLst/>
          </a:prstGeom>
          <a:solidFill>
            <a:schemeClr val="bg1">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2" name="Rectangle 31"/>
          <p:cNvSpPr/>
          <p:nvPr/>
        </p:nvSpPr>
        <p:spPr>
          <a:xfrm flipV="1">
            <a:off x="5410200" y="441325"/>
            <a:ext cx="3733800" cy="180975"/>
          </a:xfrm>
          <a:prstGeom prst="rect">
            <a:avLst/>
          </a:prstGeom>
          <a:solidFill>
            <a:schemeClr val="bg1">
              <a:lumMod val="75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useBgFill="1">
        <p:nvSpPr>
          <p:cNvPr id="33" name="Rounded Rectangle 32"/>
          <p:cNvSpPr/>
          <p:nvPr/>
        </p:nvSpPr>
        <p:spPr bwMode="white">
          <a:xfrm>
            <a:off x="5407025" y="500063"/>
            <a:ext cx="3063875" cy="26987"/>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useBgFill="1">
        <p:nvSpPr>
          <p:cNvPr id="34" name="Rounded Rectangle 33"/>
          <p:cNvSpPr/>
          <p:nvPr/>
        </p:nvSpPr>
        <p:spPr bwMode="white">
          <a:xfrm>
            <a:off x="7373938" y="590550"/>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5" name="Rectangle 34"/>
          <p:cNvSpPr/>
          <p:nvPr/>
        </p:nvSpPr>
        <p:spPr bwMode="invGray">
          <a:xfrm>
            <a:off x="9085263" y="0"/>
            <a:ext cx="57150" cy="622300"/>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6" name="Rectangle 35"/>
          <p:cNvSpPr/>
          <p:nvPr/>
        </p:nvSpPr>
        <p:spPr bwMode="invGray">
          <a:xfrm>
            <a:off x="9043988" y="0"/>
            <a:ext cx="28575" cy="622300"/>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7" name="Rectangle 36"/>
          <p:cNvSpPr/>
          <p:nvPr/>
        </p:nvSpPr>
        <p:spPr bwMode="invGray">
          <a:xfrm>
            <a:off x="9024938" y="0"/>
            <a:ext cx="9525" cy="622300"/>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8" name="Rectangle 37"/>
          <p:cNvSpPr/>
          <p:nvPr/>
        </p:nvSpPr>
        <p:spPr bwMode="invGray">
          <a:xfrm>
            <a:off x="8975725" y="0"/>
            <a:ext cx="26988" cy="622300"/>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39" name="Rectangle 38"/>
          <p:cNvSpPr/>
          <p:nvPr/>
        </p:nvSpPr>
        <p:spPr bwMode="invGray">
          <a:xfrm>
            <a:off x="8915400" y="1588"/>
            <a:ext cx="55563" cy="585787"/>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40" name="Rectangle 39"/>
          <p:cNvSpPr/>
          <p:nvPr/>
        </p:nvSpPr>
        <p:spPr bwMode="invGray">
          <a:xfrm>
            <a:off x="8874125" y="1588"/>
            <a:ext cx="7938" cy="585787"/>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5134" name="Title Placeholder 21"/>
          <p:cNvSpPr>
            <a:spLocks noGrp="1"/>
          </p:cNvSpPr>
          <p:nvPr>
            <p:ph type="title"/>
          </p:nvPr>
        </p:nvSpPr>
        <p:spPr bwMode="auto">
          <a:xfrm>
            <a:off x="457200" y="609600"/>
            <a:ext cx="8229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35" name="Text Placeholder 1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1524000" y="6553200"/>
            <a:ext cx="957263" cy="304800"/>
          </a:xfrm>
          <a:prstGeom prst="rect">
            <a:avLst/>
          </a:prstGeom>
        </p:spPr>
        <p:txBody>
          <a:bodyPr vert="horz" wrap="square" lIns="91440" tIns="45720" rIns="91440" bIns="45720" numCol="1" anchor="t" anchorCtr="0" compatLnSpc="1">
            <a:prstTxWarp prst="textNoShape">
              <a:avLst/>
            </a:prstTxWarp>
          </a:bodyPr>
          <a:lstStyle>
            <a:lvl1pPr>
              <a:defRPr sz="800" smtClean="0">
                <a:solidFill>
                  <a:schemeClr val="accent2"/>
                </a:solidFill>
              </a:defRPr>
            </a:lvl1pPr>
          </a:lstStyle>
          <a:p>
            <a:fld id="{68C6C242-2500-4427-950E-2EB2F2355F64}" type="datetimeFigureOut">
              <a:rPr lang="en-US" smtClean="0"/>
              <a:t>12/2/2013</a:t>
            </a:fld>
            <a:endParaRPr lang="en-US"/>
          </a:p>
        </p:txBody>
      </p:sp>
      <p:sp>
        <p:nvSpPr>
          <p:cNvPr id="3" name="Footer Placeholder 2"/>
          <p:cNvSpPr>
            <a:spLocks noGrp="1"/>
          </p:cNvSpPr>
          <p:nvPr>
            <p:ph type="ftr" sz="quarter" idx="3"/>
          </p:nvPr>
        </p:nvSpPr>
        <p:spPr>
          <a:xfrm>
            <a:off x="195263" y="6553200"/>
            <a:ext cx="1325562" cy="304800"/>
          </a:xfrm>
          <a:prstGeom prst="rect">
            <a:avLst/>
          </a:prstGeom>
        </p:spPr>
        <p:txBody>
          <a:bodyPr vert="horz" wrap="square" lIns="91440" tIns="45720" rIns="91440" bIns="45720" numCol="1" anchor="t" anchorCtr="0" compatLnSpc="1">
            <a:prstTxWarp prst="textNoShape">
              <a:avLst/>
            </a:prstTxWarp>
          </a:bodyPr>
          <a:lstStyle>
            <a:lvl1pPr algn="r">
              <a:defRPr sz="800" smtClean="0">
                <a:solidFill>
                  <a:schemeClr val="accent2"/>
                </a:solidFill>
              </a:defRPr>
            </a:lvl1pPr>
          </a:lstStyle>
          <a:p>
            <a:endParaRPr lang="en-US"/>
          </a:p>
        </p:txBody>
      </p:sp>
      <p:cxnSp>
        <p:nvCxnSpPr>
          <p:cNvPr id="25" name="Straight Connector 24"/>
          <p:cNvCxnSpPr/>
          <p:nvPr/>
        </p:nvCxnSpPr>
        <p:spPr>
          <a:xfrm>
            <a:off x="228600" y="6553200"/>
            <a:ext cx="8839200" cy="1588"/>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flipV="1">
            <a:off x="228600" y="6477000"/>
            <a:ext cx="3733800" cy="180975"/>
          </a:xfrm>
          <a:prstGeom prst="rect">
            <a:avLst/>
          </a:prstGeom>
          <a:solidFill>
            <a:schemeClr val="bg1">
              <a:lumMod val="75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srgbClr val="FFFFFF"/>
              </a:solidFill>
            </a:endParaRPr>
          </a:p>
        </p:txBody>
      </p:sp>
      <p:sp>
        <p:nvSpPr>
          <p:cNvPr id="21" name="Slide Number Placeholder 22"/>
          <p:cNvSpPr txBox="1">
            <a:spLocks/>
          </p:cNvSpPr>
          <p:nvPr/>
        </p:nvSpPr>
        <p:spPr>
          <a:xfrm>
            <a:off x="8153400" y="6553200"/>
            <a:ext cx="762000" cy="304800"/>
          </a:xfrm>
          <a:prstGeom prst="rect">
            <a:avLst/>
          </a:prstGeom>
        </p:spPr>
        <p:txBody>
          <a:bodyPr/>
          <a:lstStyle/>
          <a:p>
            <a:pPr algn="ctr">
              <a:defRPr/>
            </a:pPr>
            <a:fld id="{54297CBA-3084-4823-9784-DBC046B89136}" type="slidenum">
              <a:rPr lang="ja-JP" altLang="en-US" sz="1600">
                <a:solidFill>
                  <a:srgbClr val="7F7F7F"/>
                </a:solidFill>
                <a:latin typeface="Arial" charset="0"/>
              </a:rPr>
              <a:pPr algn="ctr">
                <a:defRPr/>
              </a:pPr>
              <a:t>‹#›</a:t>
            </a:fld>
            <a:endParaRPr lang="en-US" altLang="ja-JP" sz="1600">
              <a:solidFill>
                <a:srgbClr val="7F7F7F"/>
              </a:solidFill>
              <a:latin typeface="Arial" charset="0"/>
            </a:endParaRPr>
          </a:p>
        </p:txBody>
      </p:sp>
      <p:sp>
        <p:nvSpPr>
          <p:cNvPr id="24" name="TextBox 23"/>
          <p:cNvSpPr txBox="1"/>
          <p:nvPr/>
        </p:nvSpPr>
        <p:spPr>
          <a:xfrm>
            <a:off x="381000" y="6294438"/>
            <a:ext cx="3509963" cy="461962"/>
          </a:xfrm>
          <a:prstGeom prst="rect">
            <a:avLst/>
          </a:prstGeom>
          <a:noFill/>
        </p:spPr>
        <p:txBody>
          <a:bodyPr wrap="none">
            <a:spAutoFit/>
          </a:bodyPr>
          <a:lstStyle/>
          <a:p>
            <a:pPr>
              <a:spcAft>
                <a:spcPts val="0"/>
              </a:spcAft>
              <a:defRPr/>
            </a:pPr>
            <a:r>
              <a:rPr lang="en-US" sz="1200" i="1" dirty="0">
                <a:solidFill>
                  <a:schemeClr val="tx1">
                    <a:lumMod val="65000"/>
                    <a:lumOff val="35000"/>
                  </a:schemeClr>
                </a:solidFill>
              </a:rPr>
              <a:t>Electrical and Computer Engineering</a:t>
            </a:r>
          </a:p>
          <a:p>
            <a:pPr>
              <a:spcAft>
                <a:spcPts val="0"/>
              </a:spcAft>
              <a:defRPr/>
            </a:pPr>
            <a:r>
              <a:rPr lang="en-US" sz="1200" i="1" dirty="0">
                <a:solidFill>
                  <a:schemeClr val="accent5">
                    <a:lumMod val="50000"/>
                  </a:schemeClr>
                </a:solidFill>
              </a:rPr>
              <a:t>               </a:t>
            </a:r>
            <a:r>
              <a:rPr lang="en-US" sz="1000" i="1" dirty="0">
                <a:solidFill>
                  <a:schemeClr val="accent5">
                    <a:lumMod val="50000"/>
                  </a:schemeClr>
                </a:solidFill>
              </a:rPr>
              <a:t>Binghamton University, State University of New York</a:t>
            </a:r>
          </a:p>
        </p:txBody>
      </p:sp>
      <p:sp>
        <p:nvSpPr>
          <p:cNvPr id="22" name="TextBox 21"/>
          <p:cNvSpPr txBox="1"/>
          <p:nvPr/>
        </p:nvSpPr>
        <p:spPr>
          <a:xfrm>
            <a:off x="381000" y="6294438"/>
            <a:ext cx="3509963" cy="461962"/>
          </a:xfrm>
          <a:prstGeom prst="rect">
            <a:avLst/>
          </a:prstGeom>
          <a:noFill/>
        </p:spPr>
        <p:txBody>
          <a:bodyPr wrap="none">
            <a:spAutoFit/>
          </a:bodyPr>
          <a:lstStyle/>
          <a:p>
            <a:pPr>
              <a:spcAft>
                <a:spcPts val="0"/>
              </a:spcAft>
              <a:defRPr/>
            </a:pPr>
            <a:r>
              <a:rPr lang="en-US" sz="1200" i="1" dirty="0">
                <a:solidFill>
                  <a:schemeClr val="tx1">
                    <a:lumMod val="65000"/>
                    <a:lumOff val="35000"/>
                  </a:schemeClr>
                </a:solidFill>
              </a:rPr>
              <a:t>Electrical and Computer Engineering</a:t>
            </a:r>
          </a:p>
          <a:p>
            <a:pPr>
              <a:spcAft>
                <a:spcPts val="0"/>
              </a:spcAft>
              <a:defRPr/>
            </a:pPr>
            <a:r>
              <a:rPr lang="en-US" sz="1200" i="1" dirty="0">
                <a:solidFill>
                  <a:schemeClr val="accent5">
                    <a:lumMod val="50000"/>
                  </a:schemeClr>
                </a:solidFill>
              </a:rPr>
              <a:t>               </a:t>
            </a:r>
            <a:r>
              <a:rPr lang="en-US" sz="1000" i="1" dirty="0">
                <a:solidFill>
                  <a:schemeClr val="accent5">
                    <a:lumMod val="50000"/>
                  </a:schemeClr>
                </a:solidFill>
              </a:rPr>
              <a:t>Binghamton University, State University of New York</a:t>
            </a:r>
          </a:p>
        </p:txBody>
      </p:sp>
    </p:spTree>
    <p:extLst>
      <p:ext uri="{BB962C8B-B14F-4D97-AF65-F5344CB8AC3E}">
        <p14:creationId xmlns:p14="http://schemas.microsoft.com/office/powerpoint/2010/main" val="230326520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p:txStyles>
    <p:titleStyle>
      <a:lvl1pPr algn="l" rtl="0" eaLnBrk="1" fontAlgn="base" hangingPunct="1">
        <a:spcBef>
          <a:spcPct val="0"/>
        </a:spcBef>
        <a:spcAft>
          <a:spcPct val="0"/>
        </a:spcAft>
        <a:defRPr sz="3200" kern="1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Arial" charset="0"/>
        </a:defRPr>
      </a:lvl2pPr>
      <a:lvl3pPr algn="l" rtl="0" eaLnBrk="1" fontAlgn="base" hangingPunct="1">
        <a:spcBef>
          <a:spcPct val="0"/>
        </a:spcBef>
        <a:spcAft>
          <a:spcPct val="0"/>
        </a:spcAft>
        <a:defRPr sz="3200">
          <a:solidFill>
            <a:schemeClr val="tx2"/>
          </a:solidFill>
          <a:latin typeface="Arial" charset="0"/>
        </a:defRPr>
      </a:lvl3pPr>
      <a:lvl4pPr algn="l" rtl="0" eaLnBrk="1" fontAlgn="base" hangingPunct="1">
        <a:spcBef>
          <a:spcPct val="0"/>
        </a:spcBef>
        <a:spcAft>
          <a:spcPct val="0"/>
        </a:spcAft>
        <a:defRPr sz="3200">
          <a:solidFill>
            <a:schemeClr val="tx2"/>
          </a:solidFill>
          <a:latin typeface="Arial" charset="0"/>
        </a:defRPr>
      </a:lvl4pPr>
      <a:lvl5pPr algn="l" rtl="0" eaLnBrk="1" fontAlgn="base" hangingPunct="1">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365125" indent="-365125" algn="l" rtl="0" eaLnBrk="1" fontAlgn="base" hangingPunct="1">
        <a:spcBef>
          <a:spcPts val="300"/>
        </a:spcBef>
        <a:spcAft>
          <a:spcPct val="0"/>
        </a:spcAft>
        <a:buClr>
          <a:srgbClr val="004D99"/>
        </a:buClr>
        <a:buSzPct val="80000"/>
        <a:buFont typeface="Wingdings" pitchFamily="2" charset="2"/>
        <a:buChar char="q"/>
        <a:defRPr sz="2800" kern="1200">
          <a:solidFill>
            <a:srgbClr val="262626"/>
          </a:solidFill>
          <a:latin typeface="+mn-lt"/>
          <a:ea typeface="+mn-ea"/>
          <a:cs typeface="+mn-cs"/>
        </a:defRPr>
      </a:lvl1pPr>
      <a:lvl2pPr marL="657225" indent="-365125" algn="l" rtl="0" eaLnBrk="1" fontAlgn="base" hangingPunct="1">
        <a:spcBef>
          <a:spcPts val="300"/>
        </a:spcBef>
        <a:spcAft>
          <a:spcPct val="0"/>
        </a:spcAft>
        <a:buClr>
          <a:srgbClr val="55A839"/>
        </a:buClr>
        <a:buSzPct val="80000"/>
        <a:buFont typeface="Wingdings" pitchFamily="2" charset="2"/>
        <a:buChar char="q"/>
        <a:defRPr sz="2600" kern="1200">
          <a:solidFill>
            <a:srgbClr val="262626"/>
          </a:solidFill>
          <a:latin typeface="+mn-lt"/>
          <a:ea typeface="+mn-ea"/>
          <a:cs typeface="+mn-cs"/>
        </a:defRPr>
      </a:lvl2pPr>
      <a:lvl3pPr marL="922338" indent="-365125" algn="l" rtl="0" eaLnBrk="1" fontAlgn="base" hangingPunct="1">
        <a:spcBef>
          <a:spcPts val="300"/>
        </a:spcBef>
        <a:spcAft>
          <a:spcPct val="0"/>
        </a:spcAft>
        <a:buClr>
          <a:srgbClr val="21B2C9"/>
        </a:buClr>
        <a:buSzPct val="80000"/>
        <a:buFont typeface="Wingdings" pitchFamily="2" charset="2"/>
        <a:buChar char="q"/>
        <a:defRPr sz="2400" kern="1200">
          <a:solidFill>
            <a:srgbClr val="262626"/>
          </a:solidFill>
          <a:latin typeface="+mn-lt"/>
          <a:ea typeface="+mn-ea"/>
          <a:cs typeface="+mn-cs"/>
        </a:defRPr>
      </a:lvl3pPr>
      <a:lvl4pPr marL="1179513" indent="-365125" algn="l" rtl="0" eaLnBrk="1" fontAlgn="base" hangingPunct="1">
        <a:spcBef>
          <a:spcPts val="300"/>
        </a:spcBef>
        <a:spcAft>
          <a:spcPct val="0"/>
        </a:spcAft>
        <a:buClr>
          <a:schemeClr val="accent1"/>
        </a:buClr>
        <a:buSzPct val="80000"/>
        <a:buFont typeface="Wingdings" pitchFamily="2" charset="2"/>
        <a:buChar char="q"/>
        <a:defRPr sz="2200" kern="1200">
          <a:solidFill>
            <a:srgbClr val="262626"/>
          </a:solidFill>
          <a:latin typeface="+mn-lt"/>
          <a:ea typeface="+mn-ea"/>
          <a:cs typeface="+mn-cs"/>
        </a:defRPr>
      </a:lvl4pPr>
      <a:lvl5pPr marL="1389063" indent="-365125" algn="l" rtl="0" eaLnBrk="1" fontAlgn="base" hangingPunct="1">
        <a:spcBef>
          <a:spcPts val="300"/>
        </a:spcBef>
        <a:spcAft>
          <a:spcPct val="0"/>
        </a:spcAft>
        <a:buClr>
          <a:srgbClr val="0BD0D9"/>
        </a:buClr>
        <a:buSzPct val="80000"/>
        <a:buFont typeface="Wingdings" pitchFamily="2" charset="2"/>
        <a:buChar char="q"/>
        <a:defRPr sz="2000" kern="1200">
          <a:solidFill>
            <a:srgbClr val="262626"/>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ws.binghamton.edu/zahorian/yaapt.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90600"/>
            <a:ext cx="7772400" cy="1219200"/>
          </a:xfrm>
        </p:spPr>
        <p:txBody>
          <a:bodyPr>
            <a:normAutofit/>
          </a:bodyPr>
          <a:lstStyle/>
          <a:p>
            <a:r>
              <a:rPr lang="en-US" dirty="0" smtClean="0"/>
              <a:t>A further comparison of fundamental frequency </a:t>
            </a:r>
            <a:r>
              <a:rPr lang="en-US" dirty="0"/>
              <a:t>t</a:t>
            </a:r>
            <a:r>
              <a:rPr lang="en-US" dirty="0" smtClean="0"/>
              <a:t>racking </a:t>
            </a:r>
            <a:r>
              <a:rPr lang="en-US" dirty="0"/>
              <a:t>a</a:t>
            </a:r>
            <a:r>
              <a:rPr lang="en-US" dirty="0" smtClean="0"/>
              <a:t>lgorithms</a:t>
            </a:r>
            <a:endParaRPr lang="en-US" dirty="0"/>
          </a:p>
        </p:txBody>
      </p:sp>
      <p:sp>
        <p:nvSpPr>
          <p:cNvPr id="3" name="Subtitle 2"/>
          <p:cNvSpPr>
            <a:spLocks noGrp="1"/>
          </p:cNvSpPr>
          <p:nvPr>
            <p:ph type="subTitle" idx="1"/>
          </p:nvPr>
        </p:nvSpPr>
        <p:spPr>
          <a:xfrm>
            <a:off x="1371600" y="3124200"/>
            <a:ext cx="7620000" cy="2514600"/>
          </a:xfrm>
        </p:spPr>
        <p:txBody>
          <a:bodyPr>
            <a:normAutofit/>
          </a:bodyPr>
          <a:lstStyle/>
          <a:p>
            <a:r>
              <a:rPr lang="en-US" sz="2400" dirty="0" smtClean="0"/>
              <a:t>Hongbing Hu, Peter Guzewich, Stephen Zahorian</a:t>
            </a:r>
          </a:p>
          <a:p>
            <a:endParaRPr lang="en-US" sz="2400" dirty="0" smtClean="0"/>
          </a:p>
          <a:p>
            <a:r>
              <a:rPr lang="en-US" sz="2000" dirty="0" smtClean="0"/>
              <a:t>Department of Electrical and Computer Engineering</a:t>
            </a:r>
          </a:p>
          <a:p>
            <a:r>
              <a:rPr lang="en-US" sz="2000" dirty="0" smtClean="0"/>
              <a:t>SUNY -- Binghamton University</a:t>
            </a:r>
            <a:endParaRPr lang="en-US" sz="2000" dirty="0"/>
          </a:p>
        </p:txBody>
      </p:sp>
    </p:spTree>
    <p:extLst>
      <p:ext uri="{BB962C8B-B14F-4D97-AF65-F5344CB8AC3E}">
        <p14:creationId xmlns:p14="http://schemas.microsoft.com/office/powerpoint/2010/main" val="1839070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Experimental</a:t>
            </a:r>
            <a:r>
              <a:rPr lang="en-US" dirty="0" smtClean="0"/>
              <a:t> results--Japanese database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03683537"/>
              </p:ext>
            </p:extLst>
          </p:nvPr>
        </p:nvGraphicFramePr>
        <p:xfrm>
          <a:off x="152400" y="1676400"/>
          <a:ext cx="8839201" cy="2103120"/>
        </p:xfrm>
        <a:graphic>
          <a:graphicData uri="http://schemas.openxmlformats.org/drawingml/2006/table">
            <a:tbl>
              <a:tblPr/>
              <a:tblGrid>
                <a:gridCol w="1262743"/>
                <a:gridCol w="1262743"/>
                <a:gridCol w="1262743"/>
                <a:gridCol w="1262743"/>
                <a:gridCol w="1262743"/>
                <a:gridCol w="1262743"/>
                <a:gridCol w="1262743"/>
              </a:tblGrid>
              <a:tr h="357849">
                <a:tc>
                  <a:txBody>
                    <a:bodyPr/>
                    <a:lstStyle/>
                    <a:p>
                      <a:pPr marL="0" marR="0" algn="ctr">
                        <a:lnSpc>
                          <a:spcPct val="115000"/>
                        </a:lnSpc>
                        <a:spcBef>
                          <a:spcPts val="0"/>
                        </a:spcBef>
                        <a:spcAft>
                          <a:spcPts val="0"/>
                        </a:spcAft>
                      </a:pP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gridSpan="3">
                  <a:txBody>
                    <a:bodyPr/>
                    <a:lstStyle/>
                    <a:p>
                      <a:pPr marL="0" marR="0" algn="ctr">
                        <a:lnSpc>
                          <a:spcPct val="115000"/>
                        </a:lnSpc>
                        <a:spcBef>
                          <a:spcPts val="0"/>
                        </a:spcBef>
                        <a:spcAft>
                          <a:spcPts val="0"/>
                        </a:spcAft>
                      </a:pPr>
                      <a:r>
                        <a:rPr lang="en-US" sz="2400" b="0" dirty="0">
                          <a:latin typeface="Tohoma"/>
                          <a:ea typeface="SimSun"/>
                          <a:cs typeface="Times New Roman"/>
                        </a:rPr>
                        <a:t>Studio</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0"/>
                        </a:spcBef>
                        <a:spcAft>
                          <a:spcPts val="0"/>
                        </a:spcAft>
                      </a:pPr>
                      <a:r>
                        <a:rPr lang="en-US" sz="2400" b="0" dirty="0">
                          <a:latin typeface="Tohoma"/>
                          <a:ea typeface="SimSun"/>
                          <a:cs typeface="Times New Roman"/>
                        </a:rPr>
                        <a:t>Simulated telephone</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r>
              <a:tr h="357849">
                <a:tc>
                  <a:txBody>
                    <a:bodyPr/>
                    <a:lstStyle/>
                    <a:p>
                      <a:pPr marL="0" marR="0" algn="ctr">
                        <a:lnSpc>
                          <a:spcPct val="115000"/>
                        </a:lnSpc>
                        <a:spcBef>
                          <a:spcPts val="0"/>
                        </a:spcBef>
                        <a:spcAft>
                          <a:spcPts val="0"/>
                        </a:spcAft>
                      </a:pPr>
                      <a:r>
                        <a:rPr lang="en-US" sz="2400" b="0">
                          <a:latin typeface="Tohoma"/>
                          <a:ea typeface="SimSun"/>
                          <a:cs typeface="Times New Roman"/>
                        </a:rPr>
                        <a:t>Method</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Clean</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a:latin typeface="Tohoma"/>
                          <a:ea typeface="SimSun"/>
                          <a:cs typeface="Times New Roman"/>
                        </a:rPr>
                        <a:t>W-5</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a:latin typeface="Tohoma"/>
                          <a:ea typeface="SimSun"/>
                          <a:cs typeface="Times New Roman"/>
                        </a:rPr>
                        <a:t>B-5</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a:latin typeface="Tohoma"/>
                          <a:ea typeface="SimSun"/>
                          <a:cs typeface="Times New Roman"/>
                        </a:rPr>
                        <a:t>Clean</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W-5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B-5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357849">
                <a:tc>
                  <a:txBody>
                    <a:bodyPr/>
                    <a:lstStyle/>
                    <a:p>
                      <a:pPr marL="0" marR="0" algn="ctr" defTabSz="4180088" rtl="0" eaLnBrk="1" latinLnBrk="0" hangingPunct="1">
                        <a:lnSpc>
                          <a:spcPct val="115000"/>
                        </a:lnSpc>
                        <a:spcBef>
                          <a:spcPts val="0"/>
                        </a:spcBef>
                        <a:spcAft>
                          <a:spcPts val="0"/>
                        </a:spcAft>
                      </a:pPr>
                      <a:r>
                        <a:rPr lang="en-US" sz="2400" b="0" kern="1200" dirty="0">
                          <a:solidFill>
                            <a:schemeClr val="tx1"/>
                          </a:solidFill>
                          <a:latin typeface="Tohoma"/>
                          <a:ea typeface="SimSun"/>
                          <a:cs typeface="Times New Roman"/>
                        </a:rPr>
                        <a:t>YAAPT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 1.83</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2.87 </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3.96</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4.43</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7.27</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24.37</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849">
                <a:tc>
                  <a:txBody>
                    <a:bodyPr/>
                    <a:lstStyle/>
                    <a:p>
                      <a:pPr marL="0" marR="0" algn="ctr">
                        <a:lnSpc>
                          <a:spcPct val="115000"/>
                        </a:lnSpc>
                        <a:spcBef>
                          <a:spcPts val="0"/>
                        </a:spcBef>
                        <a:spcAft>
                          <a:spcPts val="0"/>
                        </a:spcAft>
                      </a:pPr>
                      <a:r>
                        <a:rPr lang="en-US" sz="2400" b="0" dirty="0">
                          <a:latin typeface="Tohoma"/>
                          <a:ea typeface="SimSun"/>
                          <a:cs typeface="Times New Roman"/>
                        </a:rPr>
                        <a:t>PRAAT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4.08</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5.93</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15.44</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6.38</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11.20</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28.72</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849">
                <a:tc>
                  <a:txBody>
                    <a:bodyPr/>
                    <a:lstStyle/>
                    <a:p>
                      <a:pPr marL="0" marR="0" algn="ctr">
                        <a:lnSpc>
                          <a:spcPct val="115000"/>
                        </a:lnSpc>
                        <a:spcBef>
                          <a:spcPts val="0"/>
                        </a:spcBef>
                        <a:spcAft>
                          <a:spcPts val="0"/>
                        </a:spcAft>
                      </a:pPr>
                      <a:r>
                        <a:rPr lang="en-US" sz="2400" b="0" dirty="0">
                          <a:latin typeface="Tohoma"/>
                          <a:ea typeface="SimSun"/>
                          <a:cs typeface="Times New Roman"/>
                        </a:rPr>
                        <a:t>YIN</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1.69</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2.92</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13.03</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14.46</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20.96</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34.51</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4931001"/>
              </p:ext>
            </p:extLst>
          </p:nvPr>
        </p:nvGraphicFramePr>
        <p:xfrm>
          <a:off x="152400" y="4114800"/>
          <a:ext cx="8810627" cy="2209800"/>
        </p:xfrm>
        <a:graphic>
          <a:graphicData uri="http://schemas.openxmlformats.org/drawingml/2006/table">
            <a:tbl>
              <a:tblPr/>
              <a:tblGrid>
                <a:gridCol w="1258661"/>
                <a:gridCol w="1258661"/>
                <a:gridCol w="1258661"/>
                <a:gridCol w="1258661"/>
                <a:gridCol w="1258661"/>
                <a:gridCol w="1258661"/>
                <a:gridCol w="1258661"/>
              </a:tblGrid>
              <a:tr h="441960">
                <a:tc>
                  <a:txBody>
                    <a:bodyPr/>
                    <a:lstStyle/>
                    <a:p>
                      <a:pPr marL="0" marR="0" algn="ctr">
                        <a:lnSpc>
                          <a:spcPct val="115000"/>
                        </a:lnSpc>
                        <a:spcBef>
                          <a:spcPts val="0"/>
                        </a:spcBef>
                        <a:spcAft>
                          <a:spcPts val="0"/>
                        </a:spcAft>
                      </a:pP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gridSpan="3">
                  <a:txBody>
                    <a:bodyPr/>
                    <a:lstStyle/>
                    <a:p>
                      <a:pPr marL="0" marR="0" algn="ctr">
                        <a:lnSpc>
                          <a:spcPct val="115000"/>
                        </a:lnSpc>
                        <a:spcBef>
                          <a:spcPts val="0"/>
                        </a:spcBef>
                        <a:spcAft>
                          <a:spcPts val="0"/>
                        </a:spcAft>
                      </a:pPr>
                      <a:r>
                        <a:rPr lang="en-US" sz="2400" b="0" dirty="0">
                          <a:latin typeface="Tohoma"/>
                          <a:ea typeface="SimSun"/>
                          <a:cs typeface="Times New Roman"/>
                        </a:rPr>
                        <a:t>Studio</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0"/>
                        </a:spcBef>
                        <a:spcAft>
                          <a:spcPts val="0"/>
                        </a:spcAft>
                      </a:pPr>
                      <a:r>
                        <a:rPr lang="en-US" sz="2400" b="0" dirty="0">
                          <a:latin typeface="Tohoma"/>
                          <a:ea typeface="SimSun"/>
                          <a:cs typeface="Times New Roman"/>
                        </a:rPr>
                        <a:t>Simulated telephone</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r>
              <a:tr h="441960">
                <a:tc>
                  <a:txBody>
                    <a:bodyPr/>
                    <a:lstStyle/>
                    <a:p>
                      <a:pPr marL="0" marR="0" algn="ctr">
                        <a:lnSpc>
                          <a:spcPct val="115000"/>
                        </a:lnSpc>
                        <a:spcBef>
                          <a:spcPts val="0"/>
                        </a:spcBef>
                        <a:spcAft>
                          <a:spcPts val="0"/>
                        </a:spcAft>
                      </a:pPr>
                      <a:r>
                        <a:rPr lang="en-US" sz="2400" b="0">
                          <a:latin typeface="Tohoma"/>
                          <a:ea typeface="SimSun"/>
                          <a:cs typeface="Times New Roman"/>
                        </a:rPr>
                        <a:t>Method</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Clean</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W-5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a:latin typeface="Tohoma"/>
                          <a:ea typeface="SimSun"/>
                          <a:cs typeface="Times New Roman"/>
                        </a:rPr>
                        <a:t>B-5</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a:latin typeface="Tohoma"/>
                          <a:ea typeface="SimSun"/>
                          <a:cs typeface="Times New Roman"/>
                        </a:rPr>
                        <a:t>Clean</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a:latin typeface="Tohoma"/>
                          <a:ea typeface="SimSun"/>
                          <a:cs typeface="Times New Roman"/>
                        </a:rPr>
                        <a:t>W-5</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B-5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441960">
                <a:tc>
                  <a:txBody>
                    <a:bodyPr/>
                    <a:lstStyle/>
                    <a:p>
                      <a:pPr marL="0" marR="0" algn="ctr" defTabSz="4180088" rtl="0" eaLnBrk="1" latinLnBrk="0" hangingPunct="1">
                        <a:lnSpc>
                          <a:spcPct val="115000"/>
                        </a:lnSpc>
                        <a:spcBef>
                          <a:spcPts val="0"/>
                        </a:spcBef>
                        <a:spcAft>
                          <a:spcPts val="0"/>
                        </a:spcAft>
                      </a:pPr>
                      <a:r>
                        <a:rPr lang="en-US" sz="2400" b="0" kern="1200" dirty="0">
                          <a:solidFill>
                            <a:schemeClr val="tx1"/>
                          </a:solidFill>
                          <a:latin typeface="Tohoma"/>
                          <a:ea typeface="SimSun"/>
                          <a:cs typeface="Times New Roman"/>
                        </a:rPr>
                        <a:t>YAAPT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4.99</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7.16</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15.33</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12.16</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17.10</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35.07</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960">
                <a:tc>
                  <a:txBody>
                    <a:bodyPr/>
                    <a:lstStyle/>
                    <a:p>
                      <a:pPr marL="0" marR="0" algn="ctr">
                        <a:lnSpc>
                          <a:spcPct val="115000"/>
                        </a:lnSpc>
                        <a:spcBef>
                          <a:spcPts val="0"/>
                        </a:spcBef>
                        <a:spcAft>
                          <a:spcPts val="0"/>
                        </a:spcAft>
                      </a:pPr>
                      <a:r>
                        <a:rPr lang="en-US" sz="2400" b="0" dirty="0">
                          <a:latin typeface="Tohoma"/>
                          <a:ea typeface="SimSun"/>
                          <a:cs typeface="Times New Roman"/>
                        </a:rPr>
                        <a:t>PRAAT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7.12</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17.89</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30.96</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10.06</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23.26</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43.81</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960">
                <a:tc>
                  <a:txBody>
                    <a:bodyPr/>
                    <a:lstStyle/>
                    <a:p>
                      <a:pPr marL="0" marR="0" algn="ctr">
                        <a:lnSpc>
                          <a:spcPct val="115000"/>
                        </a:lnSpc>
                        <a:spcBef>
                          <a:spcPts val="0"/>
                        </a:spcBef>
                        <a:spcAft>
                          <a:spcPts val="0"/>
                        </a:spcAft>
                      </a:pPr>
                      <a:r>
                        <a:rPr lang="en-US" sz="2400" b="0" dirty="0">
                          <a:latin typeface="Tohoma"/>
                          <a:ea typeface="SimSun"/>
                          <a:cs typeface="Times New Roman"/>
                        </a:rPr>
                        <a:t>YIN</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ounded Rectangle 5"/>
          <p:cNvSpPr/>
          <p:nvPr/>
        </p:nvSpPr>
        <p:spPr>
          <a:xfrm>
            <a:off x="93132" y="1447800"/>
            <a:ext cx="2269067"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i="1" dirty="0" smtClean="0"/>
              <a:t>Gross Error</a:t>
            </a:r>
            <a:endParaRPr lang="en-US" sz="2800" i="1" dirty="0"/>
          </a:p>
        </p:txBody>
      </p:sp>
      <p:sp>
        <p:nvSpPr>
          <p:cNvPr id="7" name="Rounded Rectangle 6"/>
          <p:cNvSpPr/>
          <p:nvPr/>
        </p:nvSpPr>
        <p:spPr>
          <a:xfrm>
            <a:off x="93134" y="3886200"/>
            <a:ext cx="2057400" cy="52493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i="1" dirty="0" smtClean="0"/>
              <a:t>Big Error</a:t>
            </a:r>
            <a:endParaRPr lang="en-US" sz="2800" i="1" dirty="0"/>
          </a:p>
        </p:txBody>
      </p:sp>
    </p:spTree>
    <p:extLst>
      <p:ext uri="{BB962C8B-B14F-4D97-AF65-F5344CB8AC3E}">
        <p14:creationId xmlns:p14="http://schemas.microsoft.com/office/powerpoint/2010/main" val="2611472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Tone recognition </a:t>
            </a:r>
            <a:r>
              <a:rPr lang="en-US" dirty="0"/>
              <a:t>e</a:t>
            </a:r>
            <a:r>
              <a:rPr lang="en-US" dirty="0" smtClean="0"/>
              <a:t>xperiments</a:t>
            </a:r>
            <a:endParaRPr lang="en-US" dirty="0"/>
          </a:p>
        </p:txBody>
      </p:sp>
      <p:sp>
        <p:nvSpPr>
          <p:cNvPr id="3" name="Content Placeholder 2"/>
          <p:cNvSpPr>
            <a:spLocks noGrp="1"/>
          </p:cNvSpPr>
          <p:nvPr>
            <p:ph idx="1"/>
          </p:nvPr>
        </p:nvSpPr>
        <p:spPr/>
        <p:txBody>
          <a:bodyPr>
            <a:normAutofit fontScale="92500"/>
          </a:bodyPr>
          <a:lstStyle/>
          <a:p>
            <a:r>
              <a:rPr lang="en-US" dirty="0" smtClean="0"/>
              <a:t>Mandarin tones</a:t>
            </a:r>
          </a:p>
          <a:p>
            <a:pPr lvl="1"/>
            <a:r>
              <a:rPr lang="en-US" dirty="0"/>
              <a:t>4 tones </a:t>
            </a:r>
            <a:r>
              <a:rPr lang="en-US" dirty="0" smtClean="0"/>
              <a:t>(high, rising</a:t>
            </a:r>
            <a:r>
              <a:rPr lang="en-US" dirty="0"/>
              <a:t>, </a:t>
            </a:r>
            <a:r>
              <a:rPr lang="en-US" dirty="0" smtClean="0"/>
              <a:t>dipping, falling) (neutral tone not considered)</a:t>
            </a:r>
            <a:endParaRPr lang="en-US" dirty="0"/>
          </a:p>
          <a:p>
            <a:r>
              <a:rPr lang="en-US" dirty="0" smtClean="0"/>
              <a:t>Database</a:t>
            </a:r>
          </a:p>
          <a:p>
            <a:pPr lvl="1"/>
            <a:r>
              <a:rPr lang="en-US" dirty="0" smtClean="0"/>
              <a:t>RASC863 (Shanghai region) database</a:t>
            </a:r>
          </a:p>
          <a:p>
            <a:r>
              <a:rPr lang="en-US" dirty="0" smtClean="0"/>
              <a:t>5 feature </a:t>
            </a:r>
            <a:r>
              <a:rPr lang="en-US" dirty="0"/>
              <a:t>s</a:t>
            </a:r>
            <a:r>
              <a:rPr lang="en-US" dirty="0" smtClean="0"/>
              <a:t>ets </a:t>
            </a:r>
            <a:r>
              <a:rPr lang="en-US" sz="2400" dirty="0" smtClean="0"/>
              <a:t>(segment lengths: 100ms to 800ms</a:t>
            </a:r>
            <a:r>
              <a:rPr lang="en-US" dirty="0" smtClean="0"/>
              <a:t>)</a:t>
            </a:r>
          </a:p>
          <a:p>
            <a:pPr lvl="1"/>
            <a:r>
              <a:rPr lang="en-US" dirty="0"/>
              <a:t>DCTC/DCSC features (35 features, 5 DCTCs x 7 DCSCs)</a:t>
            </a:r>
          </a:p>
          <a:p>
            <a:pPr lvl="1"/>
            <a:r>
              <a:rPr lang="en-US" dirty="0" smtClean="0"/>
              <a:t>Pitch </a:t>
            </a:r>
            <a:r>
              <a:rPr lang="en-US" dirty="0" smtClean="0"/>
              <a:t>alone </a:t>
            </a:r>
            <a:r>
              <a:rPr lang="en-US" sz="2000" dirty="0" smtClean="0"/>
              <a:t>(7 features, encoded with 7 </a:t>
            </a:r>
            <a:r>
              <a:rPr lang="en-US" sz="2000" dirty="0" smtClean="0"/>
              <a:t>DCSC </a:t>
            </a:r>
            <a:r>
              <a:rPr lang="en-US" sz="2000" dirty="0" smtClean="0"/>
              <a:t>terms)</a:t>
            </a:r>
          </a:p>
          <a:p>
            <a:pPr lvl="1"/>
            <a:r>
              <a:rPr lang="en-US" dirty="0" smtClean="0"/>
              <a:t>Normalized pitch </a:t>
            </a:r>
            <a:r>
              <a:rPr lang="en-US" sz="2000" dirty="0"/>
              <a:t>(7 features)</a:t>
            </a:r>
          </a:p>
          <a:p>
            <a:pPr lvl="1"/>
            <a:r>
              <a:rPr lang="en-US" dirty="0" smtClean="0"/>
              <a:t>DCTC/DCSCs </a:t>
            </a:r>
            <a:r>
              <a:rPr lang="en-US" dirty="0" smtClean="0"/>
              <a:t>+ pitch </a:t>
            </a:r>
            <a:r>
              <a:rPr lang="en-US" sz="2000" dirty="0"/>
              <a:t>(42 features)</a:t>
            </a:r>
          </a:p>
          <a:p>
            <a:pPr lvl="1"/>
            <a:r>
              <a:rPr lang="en-US" dirty="0" smtClean="0"/>
              <a:t>DCTC/DCSCs + </a:t>
            </a:r>
            <a:r>
              <a:rPr lang="en-US" dirty="0"/>
              <a:t>n</a:t>
            </a:r>
            <a:r>
              <a:rPr lang="en-US" dirty="0" smtClean="0"/>
              <a:t>ormalized </a:t>
            </a:r>
            <a:r>
              <a:rPr lang="en-US" dirty="0"/>
              <a:t>p</a:t>
            </a:r>
            <a:r>
              <a:rPr lang="en-US" dirty="0" smtClean="0"/>
              <a:t>itch </a:t>
            </a:r>
            <a:r>
              <a:rPr lang="en-US" sz="2000" dirty="0"/>
              <a:t>(42 features)</a:t>
            </a:r>
          </a:p>
          <a:p>
            <a:r>
              <a:rPr lang="en-US" dirty="0" smtClean="0"/>
              <a:t>Neural network classifier</a:t>
            </a:r>
            <a:endParaRPr lang="en-US" dirty="0"/>
          </a:p>
        </p:txBody>
      </p:sp>
    </p:spTree>
    <p:extLst>
      <p:ext uri="{BB962C8B-B14F-4D97-AF65-F5344CB8AC3E}">
        <p14:creationId xmlns:p14="http://schemas.microsoft.com/office/powerpoint/2010/main" val="3064597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lstStyle/>
          <a:p>
            <a:r>
              <a:rPr lang="en-US" dirty="0" smtClean="0"/>
              <a:t>Automatic Tone Recognition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803402087"/>
              </p:ext>
            </p:extLst>
          </p:nvPr>
        </p:nvGraphicFramePr>
        <p:xfrm>
          <a:off x="-152400" y="838200"/>
          <a:ext cx="4937760"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4064204518"/>
              </p:ext>
            </p:extLst>
          </p:nvPr>
        </p:nvGraphicFramePr>
        <p:xfrm>
          <a:off x="2209800" y="3429000"/>
          <a:ext cx="6172200" cy="3200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p:cNvGraphicFramePr>
          <p:nvPr>
            <p:extLst>
              <p:ext uri="{D42A27DB-BD31-4B8C-83A1-F6EECF244321}">
                <p14:modId xmlns:p14="http://schemas.microsoft.com/office/powerpoint/2010/main" val="3163774210"/>
              </p:ext>
            </p:extLst>
          </p:nvPr>
        </p:nvGraphicFramePr>
        <p:xfrm>
          <a:off x="4419600" y="838200"/>
          <a:ext cx="4937760" cy="3200400"/>
        </p:xfrm>
        <a:graphic>
          <a:graphicData uri="http://schemas.openxmlformats.org/drawingml/2006/chart">
            <c:chart xmlns:c="http://schemas.openxmlformats.org/drawingml/2006/chart" xmlns:r="http://schemas.openxmlformats.org/officeDocument/2006/relationships" r:id="rId5"/>
          </a:graphicData>
        </a:graphic>
      </p:graphicFrame>
      <p:sp>
        <p:nvSpPr>
          <p:cNvPr id="7" name="Rounded Rectangle 6"/>
          <p:cNvSpPr/>
          <p:nvPr/>
        </p:nvSpPr>
        <p:spPr>
          <a:xfrm>
            <a:off x="3276600" y="3962400"/>
            <a:ext cx="1219200" cy="52493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i="1" dirty="0" smtClean="0"/>
              <a:t>YIN</a:t>
            </a:r>
            <a:endParaRPr lang="en-US" sz="2400" i="1" dirty="0"/>
          </a:p>
        </p:txBody>
      </p:sp>
      <p:sp>
        <p:nvSpPr>
          <p:cNvPr id="8" name="Rounded Rectangle 7"/>
          <p:cNvSpPr/>
          <p:nvPr/>
        </p:nvSpPr>
        <p:spPr>
          <a:xfrm>
            <a:off x="609600" y="1219200"/>
            <a:ext cx="1447800" cy="52493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i="1" dirty="0" smtClean="0"/>
              <a:t>YAAPT</a:t>
            </a:r>
            <a:endParaRPr lang="en-US" sz="2400" i="1" dirty="0"/>
          </a:p>
        </p:txBody>
      </p:sp>
    </p:spTree>
    <p:extLst>
      <p:ext uri="{BB962C8B-B14F-4D97-AF65-F5344CB8AC3E}">
        <p14:creationId xmlns:p14="http://schemas.microsoft.com/office/powerpoint/2010/main" val="2148834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Automatic tone recognition--comments</a:t>
            </a:r>
            <a:endParaRPr lang="en-US" dirty="0"/>
          </a:p>
        </p:txBody>
      </p:sp>
      <p:sp>
        <p:nvSpPr>
          <p:cNvPr id="3" name="Content Placeholder 2"/>
          <p:cNvSpPr>
            <a:spLocks noGrp="1"/>
          </p:cNvSpPr>
          <p:nvPr>
            <p:ph idx="1"/>
          </p:nvPr>
        </p:nvSpPr>
        <p:spPr/>
        <p:txBody>
          <a:bodyPr>
            <a:normAutofit/>
          </a:bodyPr>
          <a:lstStyle/>
          <a:p>
            <a:r>
              <a:rPr lang="en-US" dirty="0" smtClean="0"/>
              <a:t>Spectral shape trajectory features give significant improvement to using pitch only features</a:t>
            </a:r>
          </a:p>
          <a:p>
            <a:r>
              <a:rPr lang="en-US" dirty="0" smtClean="0"/>
              <a:t>Pitch normalization (based on mean and standard deviation of pitch for each sentence) gives large improvements for short segment lengths,  but not for long segment lengths</a:t>
            </a:r>
          </a:p>
          <a:p>
            <a:r>
              <a:rPr lang="en-US" dirty="0" smtClean="0"/>
              <a:t>Pitch tracks computed from YAAPT are considerably more effective for tone recognition than tracks computed from YIN or RAAPT—see next slide for possible explanation</a:t>
            </a:r>
            <a:endParaRPr lang="en-US" dirty="0"/>
          </a:p>
        </p:txBody>
      </p:sp>
    </p:spTree>
    <p:extLst>
      <p:ext uri="{BB962C8B-B14F-4D97-AF65-F5344CB8AC3E}">
        <p14:creationId xmlns:p14="http://schemas.microsoft.com/office/powerpoint/2010/main" val="1313040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2051" name="Picture 3" descr="C:\Users\pguzewi1\Documents\Speech\ICASSP 2014\comparison2.png"/>
          <p:cNvPicPr>
            <a:picLocks noChangeAspect="1" noChangeArrowheads="1"/>
          </p:cNvPicPr>
          <p:nvPr/>
        </p:nvPicPr>
        <p:blipFill rotWithShape="1">
          <a:blip r:embed="rId3">
            <a:extLst>
              <a:ext uri="{28A0092B-C50C-407E-A947-70E740481C1C}">
                <a14:useLocalDpi xmlns:a14="http://schemas.microsoft.com/office/drawing/2010/main" val="0"/>
              </a:ext>
            </a:extLst>
          </a:blip>
          <a:srcRect l="6808" r="8225" b="3363"/>
          <a:stretch/>
        </p:blipFill>
        <p:spPr bwMode="auto">
          <a:xfrm>
            <a:off x="152400" y="1143000"/>
            <a:ext cx="8768336"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929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YAAPT MATLAB </a:t>
            </a:r>
            <a:r>
              <a:rPr lang="en-US" dirty="0" smtClean="0"/>
              <a:t>Function</a:t>
            </a:r>
          </a:p>
          <a:p>
            <a:pPr marL="292100" lvl="1" indent="0">
              <a:buNone/>
            </a:pPr>
            <a:r>
              <a:rPr lang="en-US" b="1" dirty="0" smtClean="0">
                <a:solidFill>
                  <a:schemeClr val="dk1"/>
                </a:solidFill>
              </a:rPr>
              <a:t>[Pitch</a:t>
            </a:r>
            <a:r>
              <a:rPr lang="en-US" b="1" dirty="0">
                <a:solidFill>
                  <a:schemeClr val="dk1"/>
                </a:solidFill>
              </a:rPr>
              <a:t>, </a:t>
            </a:r>
            <a:r>
              <a:rPr lang="en-US" b="1" dirty="0" err="1">
                <a:solidFill>
                  <a:schemeClr val="dk1"/>
                </a:solidFill>
              </a:rPr>
              <a:t>frms</a:t>
            </a:r>
            <a:r>
              <a:rPr lang="en-US" b="1" dirty="0">
                <a:solidFill>
                  <a:schemeClr val="dk1"/>
                </a:solidFill>
              </a:rPr>
              <a:t>, rate] = </a:t>
            </a:r>
            <a:r>
              <a:rPr lang="en-US" b="1" dirty="0" err="1">
                <a:solidFill>
                  <a:schemeClr val="dk1"/>
                </a:solidFill>
              </a:rPr>
              <a:t>yaapt</a:t>
            </a:r>
            <a:r>
              <a:rPr lang="en-US" b="1" dirty="0">
                <a:solidFill>
                  <a:schemeClr val="dk1"/>
                </a:solidFill>
              </a:rPr>
              <a:t>(Data, </a:t>
            </a:r>
            <a:r>
              <a:rPr lang="en-US" b="1" dirty="0" err="1">
                <a:solidFill>
                  <a:schemeClr val="dk1"/>
                </a:solidFill>
              </a:rPr>
              <a:t>Fs</a:t>
            </a:r>
            <a:r>
              <a:rPr lang="en-US" b="1" dirty="0">
                <a:solidFill>
                  <a:schemeClr val="dk1"/>
                </a:solidFill>
              </a:rPr>
              <a:t>, </a:t>
            </a:r>
            <a:r>
              <a:rPr lang="en-US" b="1" i="1" dirty="0">
                <a:solidFill>
                  <a:schemeClr val="bg1">
                    <a:lumMod val="65000"/>
                  </a:schemeClr>
                </a:solidFill>
              </a:rPr>
              <a:t>VU, </a:t>
            </a:r>
            <a:r>
              <a:rPr lang="en-US" b="1" i="1" dirty="0" err="1" smtClean="0">
                <a:solidFill>
                  <a:schemeClr val="bg1">
                    <a:lumMod val="65000"/>
                  </a:schemeClr>
                </a:solidFill>
              </a:rPr>
              <a:t>ExtrPrm</a:t>
            </a:r>
            <a:r>
              <a:rPr lang="en-US" b="1" i="1" dirty="0" smtClean="0">
                <a:solidFill>
                  <a:schemeClr val="bg1">
                    <a:lumMod val="65000"/>
                  </a:schemeClr>
                </a:solidFill>
              </a:rPr>
              <a:t>… </a:t>
            </a:r>
            <a:r>
              <a:rPr lang="en-US" b="1" dirty="0" smtClean="0"/>
              <a:t>)</a:t>
            </a:r>
            <a:endParaRPr lang="en-US" b="1" dirty="0" smtClean="0"/>
          </a:p>
          <a:p>
            <a:r>
              <a:rPr lang="en-US" dirty="0" err="1" smtClean="0"/>
              <a:t>ExtrPrm</a:t>
            </a:r>
            <a:r>
              <a:rPr lang="en-US" dirty="0" smtClean="0"/>
              <a:t> can be used to adjust things such as min and max search ranges for pitch—default parameters used for all cases  tested here</a:t>
            </a:r>
          </a:p>
          <a:p>
            <a:r>
              <a:rPr lang="en-US" dirty="0" smtClean="0"/>
              <a:t>YAAPT code is available at</a:t>
            </a:r>
          </a:p>
          <a:p>
            <a:pPr marL="0" indent="0" algn="ctr">
              <a:buNone/>
            </a:pPr>
            <a:r>
              <a:rPr lang="en-US" dirty="0" smtClean="0">
                <a:hlinkClick r:id="rId2"/>
              </a:rPr>
              <a:t>www.ws.binghamton.edu/zahorian/yaapt.htm</a:t>
            </a:r>
            <a:endParaRPr lang="en-US" dirty="0" smtClean="0"/>
          </a:p>
          <a:p>
            <a:pPr marL="0" indent="0">
              <a:buNone/>
            </a:pPr>
            <a:endParaRPr lang="en-US" dirty="0"/>
          </a:p>
        </p:txBody>
      </p:sp>
    </p:spTree>
    <p:extLst>
      <p:ext uri="{BB962C8B-B14F-4D97-AF65-F5344CB8AC3E}">
        <p14:creationId xmlns:p14="http://schemas.microsoft.com/office/powerpoint/2010/main" val="2542513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4080" y="2318266"/>
            <a:ext cx="4953000" cy="1015663"/>
          </a:xfrm>
          <a:prstGeom prst="rect">
            <a:avLst/>
          </a:prstGeom>
          <a:noFill/>
        </p:spPr>
        <p:txBody>
          <a:bodyPr wrap="square" rtlCol="0">
            <a:spAutoFit/>
          </a:bodyPr>
          <a:lstStyle/>
          <a:p>
            <a:r>
              <a:rPr lang="en-US" sz="6000" dirty="0" smtClean="0"/>
              <a:t>Questions?</a:t>
            </a:r>
            <a:endParaRPr lang="en-US" sz="6000" dirty="0"/>
          </a:p>
        </p:txBody>
      </p:sp>
    </p:spTree>
    <p:extLst>
      <p:ext uri="{BB962C8B-B14F-4D97-AF65-F5344CB8AC3E}">
        <p14:creationId xmlns:p14="http://schemas.microsoft.com/office/powerpoint/2010/main" val="4233751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0" y="838200"/>
            <a:ext cx="6615001" cy="5703743"/>
          </a:xfrm>
          <a:prstGeom prst="rect">
            <a:avLst/>
          </a:prstGeom>
        </p:spPr>
      </p:pic>
    </p:spTree>
    <p:extLst>
      <p:ext uri="{BB962C8B-B14F-4D97-AF65-F5344CB8AC3E}">
        <p14:creationId xmlns:p14="http://schemas.microsoft.com/office/powerpoint/2010/main" val="3797650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Spectral-Temporal Features</a:t>
            </a:r>
            <a:endParaRPr lang="en-US" dirty="0"/>
          </a:p>
        </p:txBody>
      </p:sp>
      <p:sp>
        <p:nvSpPr>
          <p:cNvPr id="3" name="Content Placeholder 2"/>
          <p:cNvSpPr>
            <a:spLocks noGrp="1"/>
          </p:cNvSpPr>
          <p:nvPr>
            <p:ph idx="1"/>
          </p:nvPr>
        </p:nvSpPr>
        <p:spPr/>
        <p:txBody>
          <a:bodyPr/>
          <a:lstStyle/>
          <a:p>
            <a:r>
              <a:rPr lang="en-US" dirty="0" smtClean="0"/>
              <a:t>Discrete Cosine Transform Coefficients (</a:t>
            </a:r>
            <a:r>
              <a:rPr lang="en-US" dirty="0" smtClean="0">
                <a:solidFill>
                  <a:srgbClr val="00B050"/>
                </a:solidFill>
              </a:rPr>
              <a:t>DCTCs</a:t>
            </a:r>
            <a:r>
              <a:rPr lang="en-US" dirty="0" smtClean="0"/>
              <a:t>)</a:t>
            </a:r>
          </a:p>
          <a:p>
            <a:pPr lvl="1"/>
            <a:r>
              <a:rPr lang="en-US" dirty="0" smtClean="0"/>
              <a:t>Spectral features</a:t>
            </a:r>
          </a:p>
          <a:p>
            <a:pPr lvl="1"/>
            <a:r>
              <a:rPr lang="it-IT" dirty="0" smtClean="0"/>
              <a:t>A midifed Cosine transform of log magnitude spectrum</a:t>
            </a:r>
          </a:p>
          <a:p>
            <a:pPr lvl="1"/>
            <a:r>
              <a:rPr lang="it-IT" dirty="0" smtClean="0"/>
              <a:t>Use a frequnecy warping to simulate the nonlinearity of the human ear in speech perception (</a:t>
            </a:r>
            <a:r>
              <a:rPr lang="it-IT" sz="2000" dirty="0" smtClean="0"/>
              <a:t>e.g., Mel Scale</a:t>
            </a:r>
            <a:r>
              <a:rPr lang="it-IT" dirty="0" smtClean="0"/>
              <a:t>)</a:t>
            </a:r>
          </a:p>
          <a:p>
            <a:pPr lvl="1"/>
            <a:endParaRPr lang="it-IT" dirty="0" smtClean="0"/>
          </a:p>
          <a:p>
            <a:pPr marL="73025"/>
            <a:r>
              <a:rPr lang="en-US" dirty="0" smtClean="0"/>
              <a:t>Discrete Cosine Series Coefficients (</a:t>
            </a:r>
            <a:r>
              <a:rPr lang="en-US" dirty="0" smtClean="0">
                <a:solidFill>
                  <a:srgbClr val="00B050"/>
                </a:solidFill>
              </a:rPr>
              <a:t>DCSCs</a:t>
            </a:r>
            <a:r>
              <a:rPr lang="en-US" dirty="0" smtClean="0"/>
              <a:t>)</a:t>
            </a:r>
          </a:p>
          <a:p>
            <a:pPr lvl="1"/>
            <a:r>
              <a:rPr lang="en-US" dirty="0" smtClean="0"/>
              <a:t>Temporal features</a:t>
            </a:r>
          </a:p>
          <a:p>
            <a:pPr lvl="1"/>
            <a:r>
              <a:rPr lang="en-US" dirty="0" smtClean="0"/>
              <a:t>A Cosine series expansion over time using overlapped blocks of DCTCs</a:t>
            </a:r>
          </a:p>
          <a:p>
            <a:pPr lvl="1"/>
            <a:r>
              <a:rPr lang="en-US" dirty="0" smtClean="0"/>
              <a:t>Capture the changes of each feature component from frame to frame </a:t>
            </a:r>
          </a:p>
          <a:p>
            <a:pPr lvl="1"/>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13375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p:txBody>
          <a:bodyPr/>
          <a:lstStyle/>
          <a:p>
            <a:r>
              <a:rPr lang="en-US" dirty="0" smtClean="0"/>
              <a:t>DCTC Features</a:t>
            </a:r>
          </a:p>
        </p:txBody>
      </p:sp>
      <p:sp>
        <p:nvSpPr>
          <p:cNvPr id="1029" name="Content Placeholder 2"/>
          <p:cNvSpPr>
            <a:spLocks noGrp="1"/>
          </p:cNvSpPr>
          <p:nvPr>
            <p:ph idx="1"/>
          </p:nvPr>
        </p:nvSpPr>
        <p:spPr/>
        <p:txBody>
          <a:bodyPr/>
          <a:lstStyle/>
          <a:p>
            <a:r>
              <a:rPr lang="en-US" dirty="0" smtClean="0"/>
              <a:t>DCTC Computation</a:t>
            </a:r>
          </a:p>
          <a:p>
            <a:pPr lvl="1"/>
            <a:r>
              <a:rPr lang="en-US" dirty="0" smtClean="0"/>
              <a:t>Given the spectrum X with the frequency f normalized to a [0, 1] range, the </a:t>
            </a:r>
            <a:r>
              <a:rPr lang="en-US" i="1" dirty="0" err="1" smtClean="0"/>
              <a:t>i</a:t>
            </a:r>
            <a:r>
              <a:rPr lang="en-US" dirty="0" err="1" smtClean="0"/>
              <a:t>th</a:t>
            </a:r>
            <a:r>
              <a:rPr lang="en-US" dirty="0" smtClean="0"/>
              <a:t> DCTC is calculated: </a:t>
            </a:r>
          </a:p>
          <a:p>
            <a:endParaRPr lang="en-US" dirty="0" smtClean="0"/>
          </a:p>
        </p:txBody>
      </p:sp>
      <p:sp>
        <p:nvSpPr>
          <p:cNvPr id="18" name="TextBox 17"/>
          <p:cNvSpPr txBox="1"/>
          <p:nvPr/>
        </p:nvSpPr>
        <p:spPr>
          <a:xfrm>
            <a:off x="5105400" y="5943600"/>
            <a:ext cx="40386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fontAlgn="auto">
              <a:spcBef>
                <a:spcPts val="0"/>
              </a:spcBef>
              <a:spcAft>
                <a:spcPts val="0"/>
              </a:spcAft>
              <a:defRPr/>
            </a:pPr>
            <a:r>
              <a:rPr lang="en-US" sz="2400" dirty="0"/>
              <a:t>First 3 DCTC basis vectors</a:t>
            </a:r>
          </a:p>
        </p:txBody>
      </p:sp>
      <p:grpSp>
        <p:nvGrpSpPr>
          <p:cNvPr id="2" name="Group 11"/>
          <p:cNvGrpSpPr>
            <a:grpSpLocks/>
          </p:cNvGrpSpPr>
          <p:nvPr/>
        </p:nvGrpSpPr>
        <p:grpSpPr bwMode="auto">
          <a:xfrm>
            <a:off x="533400" y="2895600"/>
            <a:ext cx="4495800" cy="2895600"/>
            <a:chOff x="840" y="1968"/>
            <a:chExt cx="4358" cy="2294"/>
          </a:xfrm>
        </p:grpSpPr>
        <p:grpSp>
          <p:nvGrpSpPr>
            <p:cNvPr id="3" name="Group 12"/>
            <p:cNvGrpSpPr>
              <a:grpSpLocks/>
            </p:cNvGrpSpPr>
            <p:nvPr/>
          </p:nvGrpSpPr>
          <p:grpSpPr bwMode="auto">
            <a:xfrm>
              <a:off x="840" y="1968"/>
              <a:ext cx="4190" cy="528"/>
              <a:chOff x="840" y="2112"/>
              <a:chExt cx="4190" cy="528"/>
            </a:xfrm>
          </p:grpSpPr>
          <p:sp>
            <p:nvSpPr>
              <p:cNvPr id="1040" name="AutoShape 13"/>
              <p:cNvSpPr>
                <a:spLocks noChangeArrowheads="1"/>
              </p:cNvSpPr>
              <p:nvPr/>
            </p:nvSpPr>
            <p:spPr bwMode="auto">
              <a:xfrm>
                <a:off x="840" y="2112"/>
                <a:ext cx="4190" cy="528"/>
              </a:xfrm>
              <a:prstGeom prst="roundRect">
                <a:avLst>
                  <a:gd name="adj" fmla="val 16667"/>
                </a:avLst>
              </a:prstGeom>
              <a:solidFill>
                <a:srgbClr val="CCFFCC">
                  <a:alpha val="50195"/>
                </a:srgbClr>
              </a:solidFill>
              <a:ln w="9525" cap="rnd">
                <a:solidFill>
                  <a:schemeClr val="tx1"/>
                </a:solidFill>
                <a:prstDash val="sysDot"/>
                <a:miter lim="800000"/>
                <a:headEnd/>
                <a:tailEnd/>
              </a:ln>
            </p:spPr>
            <p:txBody>
              <a:bodyPr wrap="none" anchor="ctr"/>
              <a:lstStyle/>
              <a:p>
                <a:endParaRPr lang="en-US" sz="1600"/>
              </a:p>
            </p:txBody>
          </p:sp>
          <p:graphicFrame>
            <p:nvGraphicFramePr>
              <p:cNvPr id="1027" name="Object 14"/>
              <p:cNvGraphicFramePr>
                <a:graphicFrameLocks noChangeAspect="1"/>
              </p:cNvGraphicFramePr>
              <p:nvPr/>
            </p:nvGraphicFramePr>
            <p:xfrm>
              <a:off x="1177" y="2147"/>
              <a:ext cx="3518" cy="441"/>
            </p:xfrm>
            <a:graphic>
              <a:graphicData uri="http://schemas.openxmlformats.org/presentationml/2006/ole">
                <mc:AlternateContent xmlns:mc="http://schemas.openxmlformats.org/markup-compatibility/2006">
                  <mc:Choice xmlns:v="urn:schemas-microsoft-com:vml" Requires="v">
                    <p:oleObj spid="_x0000_s2056" name="Equation" r:id="rId3" imgW="2158920" imgH="330120" progId="Equation.3">
                      <p:embed/>
                    </p:oleObj>
                  </mc:Choice>
                  <mc:Fallback>
                    <p:oleObj name="Equation" r:id="rId3" imgW="215892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 y="2147"/>
                            <a:ext cx="3518" cy="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6"/>
            <p:cNvGrpSpPr>
              <a:grpSpLocks/>
            </p:cNvGrpSpPr>
            <p:nvPr/>
          </p:nvGrpSpPr>
          <p:grpSpPr bwMode="auto">
            <a:xfrm>
              <a:off x="840" y="3635"/>
              <a:ext cx="4358" cy="627"/>
              <a:chOff x="840" y="3827"/>
              <a:chExt cx="4358" cy="627"/>
            </a:xfrm>
          </p:grpSpPr>
          <p:sp>
            <p:nvSpPr>
              <p:cNvPr id="1038" name="AutoShape 17"/>
              <p:cNvSpPr>
                <a:spLocks noChangeArrowheads="1"/>
              </p:cNvSpPr>
              <p:nvPr/>
            </p:nvSpPr>
            <p:spPr bwMode="auto">
              <a:xfrm>
                <a:off x="840" y="3827"/>
                <a:ext cx="4358" cy="576"/>
              </a:xfrm>
              <a:prstGeom prst="roundRect">
                <a:avLst>
                  <a:gd name="adj" fmla="val 16667"/>
                </a:avLst>
              </a:prstGeom>
              <a:solidFill>
                <a:srgbClr val="CCFFFF">
                  <a:alpha val="50195"/>
                </a:srgbClr>
              </a:solidFill>
              <a:ln w="9525" cap="rnd">
                <a:solidFill>
                  <a:schemeClr val="tx1"/>
                </a:solidFill>
                <a:prstDash val="sysDot"/>
                <a:miter lim="800000"/>
                <a:headEnd/>
                <a:tailEnd/>
              </a:ln>
            </p:spPr>
            <p:txBody>
              <a:bodyPr wrap="none" anchor="ctr"/>
              <a:lstStyle/>
              <a:p>
                <a:endParaRPr lang="en-US" sz="1600"/>
              </a:p>
            </p:txBody>
          </p:sp>
          <p:sp>
            <p:nvSpPr>
              <p:cNvPr id="1039" name="Rectangle 18"/>
              <p:cNvSpPr>
                <a:spLocks noChangeArrowheads="1"/>
              </p:cNvSpPr>
              <p:nvPr/>
            </p:nvSpPr>
            <p:spPr bwMode="auto">
              <a:xfrm>
                <a:off x="914" y="3956"/>
                <a:ext cx="1592" cy="317"/>
              </a:xfrm>
              <a:prstGeom prst="rect">
                <a:avLst/>
              </a:prstGeom>
              <a:noFill/>
              <a:ln w="9525">
                <a:noFill/>
                <a:miter lim="800000"/>
                <a:headEnd/>
                <a:tailEnd/>
              </a:ln>
            </p:spPr>
            <p:txBody>
              <a:bodyPr>
                <a:spAutoFit/>
              </a:bodyPr>
              <a:lstStyle/>
              <a:p>
                <a:r>
                  <a:rPr lang="en-US" sz="2000" dirty="0"/>
                  <a:t>Basis vector : </a:t>
                </a:r>
              </a:p>
            </p:txBody>
          </p:sp>
          <p:graphicFrame>
            <p:nvGraphicFramePr>
              <p:cNvPr id="1026" name="Object 19"/>
              <p:cNvGraphicFramePr>
                <a:graphicFrameLocks noChangeAspect="1"/>
              </p:cNvGraphicFramePr>
              <p:nvPr/>
            </p:nvGraphicFramePr>
            <p:xfrm>
              <a:off x="2422" y="3827"/>
              <a:ext cx="2440" cy="627"/>
            </p:xfrm>
            <a:graphic>
              <a:graphicData uri="http://schemas.openxmlformats.org/presentationml/2006/ole">
                <mc:AlternateContent xmlns:mc="http://schemas.openxmlformats.org/markup-compatibility/2006">
                  <mc:Choice xmlns:v="urn:schemas-microsoft-com:vml" Requires="v">
                    <p:oleObj spid="_x0000_s2057" name="Equation" r:id="rId5" imgW="1498320" imgH="419040" progId="Equation.3">
                      <p:embed/>
                    </p:oleObj>
                  </mc:Choice>
                  <mc:Fallback>
                    <p:oleObj name="Equation" r:id="rId5" imgW="149832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2" y="3827"/>
                            <a:ext cx="2440" cy="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37" name="Rectangle 21"/>
            <p:cNvSpPr>
              <a:spLocks noChangeArrowheads="1"/>
            </p:cNvSpPr>
            <p:nvPr/>
          </p:nvSpPr>
          <p:spPr bwMode="auto">
            <a:xfrm>
              <a:off x="885" y="2630"/>
              <a:ext cx="4145" cy="819"/>
            </a:xfrm>
            <a:prstGeom prst="rect">
              <a:avLst/>
            </a:prstGeom>
            <a:solidFill>
              <a:srgbClr val="FFFF99">
                <a:alpha val="50195"/>
              </a:srgbClr>
            </a:solidFill>
            <a:ln w="9525">
              <a:solidFill>
                <a:srgbClr val="FFCC00"/>
              </a:solidFill>
              <a:miter lim="800000"/>
              <a:headEnd/>
              <a:tailEnd/>
            </a:ln>
          </p:spPr>
          <p:txBody>
            <a:bodyPr lIns="182880" anchor="ctr"/>
            <a:lstStyle/>
            <a:p>
              <a:r>
                <a:rPr lang="en-US" sz="2000" i="1" dirty="0">
                  <a:latin typeface="Times New Roman" pitchFamily="18" charset="0"/>
                  <a:sym typeface="Symbol" pitchFamily="18" charset="2"/>
                </a:rPr>
                <a:t>a(X</a:t>
              </a:r>
              <a:r>
                <a:rPr lang="en-US" sz="2000" i="1" dirty="0">
                  <a:latin typeface="Times New Roman" pitchFamily="18" charset="0"/>
                </a:rPr>
                <a:t>)</a:t>
              </a:r>
              <a:r>
                <a:rPr lang="en-US" sz="2000" dirty="0">
                  <a:latin typeface="Times New Roman" pitchFamily="18" charset="0"/>
                </a:rPr>
                <a:t>: </a:t>
              </a:r>
              <a:r>
                <a:rPr lang="en-US" sz="2000" dirty="0"/>
                <a:t>nonlinear amplitude scaling (log)</a:t>
              </a:r>
            </a:p>
            <a:p>
              <a:r>
                <a:rPr lang="en-US" sz="2000" i="1" dirty="0">
                  <a:latin typeface="Times New Roman" pitchFamily="18" charset="0"/>
                </a:rPr>
                <a:t>g(f)</a:t>
              </a:r>
              <a:r>
                <a:rPr lang="en-US" sz="2000" dirty="0">
                  <a:latin typeface="Times New Roman" pitchFamily="18" charset="0"/>
                </a:rPr>
                <a:t>: </a:t>
              </a:r>
              <a:r>
                <a:rPr lang="en-US" sz="2000" dirty="0"/>
                <a:t>nonlinear frequency warping (Mel-like function)</a:t>
              </a:r>
            </a:p>
          </p:txBody>
        </p:sp>
      </p:grpSp>
      <p:pic>
        <p:nvPicPr>
          <p:cNvPr id="1034" name="Picture 3"/>
          <p:cNvPicPr>
            <a:picLocks noChangeAspect="1" noChangeArrowheads="1"/>
          </p:cNvPicPr>
          <p:nvPr/>
        </p:nvPicPr>
        <p:blipFill>
          <a:blip r:embed="rId7" cstate="print"/>
          <a:srcRect/>
          <a:stretch>
            <a:fillRect/>
          </a:stretch>
        </p:blipFill>
        <p:spPr bwMode="auto">
          <a:xfrm>
            <a:off x="4800600" y="2590800"/>
            <a:ext cx="4344988" cy="3352800"/>
          </a:xfrm>
          <a:prstGeom prst="rect">
            <a:avLst/>
          </a:prstGeom>
          <a:noFill/>
          <a:ln w="9525">
            <a:noFill/>
            <a:miter lim="800000"/>
            <a:headEnd/>
            <a:tailEnd/>
          </a:ln>
        </p:spPr>
      </p:pic>
    </p:spTree>
    <p:extLst>
      <p:ext uri="{BB962C8B-B14F-4D97-AF65-F5344CB8AC3E}">
        <p14:creationId xmlns:p14="http://schemas.microsoft.com/office/powerpoint/2010/main" val="1971319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Review of Yet Another Algorithm for Pitch Tracking (YAAPT)</a:t>
            </a:r>
          </a:p>
          <a:p>
            <a:r>
              <a:rPr lang="en-US" dirty="0" smtClean="0"/>
              <a:t>Modifications to YAAPT</a:t>
            </a:r>
          </a:p>
          <a:p>
            <a:pPr lvl="1"/>
            <a:r>
              <a:rPr lang="en-US" dirty="0" smtClean="0"/>
              <a:t>Speed/Accuracy improvements</a:t>
            </a:r>
          </a:p>
          <a:p>
            <a:pPr lvl="1"/>
            <a:r>
              <a:rPr lang="en-US" dirty="0" smtClean="0"/>
              <a:t>Interpolations through unvoiced regions</a:t>
            </a:r>
          </a:p>
          <a:p>
            <a:r>
              <a:rPr lang="en-US" dirty="0" smtClean="0"/>
              <a:t>Experimental evaluations</a:t>
            </a:r>
          </a:p>
          <a:p>
            <a:pPr lvl="1"/>
            <a:r>
              <a:rPr lang="en-US" dirty="0" smtClean="0"/>
              <a:t>Tracking accuracy</a:t>
            </a:r>
          </a:p>
          <a:p>
            <a:pPr lvl="1"/>
            <a:r>
              <a:rPr lang="en-US" dirty="0" smtClean="0"/>
              <a:t>Tone classification for Mandarin</a:t>
            </a:r>
          </a:p>
          <a:p>
            <a:r>
              <a:rPr lang="en-US" dirty="0" smtClean="0"/>
              <a:t>Summary</a:t>
            </a:r>
            <a:endParaRPr lang="en-US" dirty="0"/>
          </a:p>
        </p:txBody>
      </p:sp>
    </p:spTree>
    <p:extLst>
      <p:ext uri="{BB962C8B-B14F-4D97-AF65-F5344CB8AC3E}">
        <p14:creationId xmlns:p14="http://schemas.microsoft.com/office/powerpoint/2010/main" val="4234498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p:txBody>
          <a:bodyPr/>
          <a:lstStyle/>
          <a:p>
            <a:r>
              <a:rPr lang="en-US" dirty="0" smtClean="0"/>
              <a:t>DCSC Features</a:t>
            </a:r>
          </a:p>
        </p:txBody>
      </p:sp>
      <p:sp>
        <p:nvSpPr>
          <p:cNvPr id="2053" name="Content Placeholder 2"/>
          <p:cNvSpPr>
            <a:spLocks noGrp="1"/>
          </p:cNvSpPr>
          <p:nvPr>
            <p:ph idx="1"/>
          </p:nvPr>
        </p:nvSpPr>
        <p:spPr/>
        <p:txBody>
          <a:bodyPr/>
          <a:lstStyle/>
          <a:p>
            <a:r>
              <a:rPr lang="en-US" dirty="0" smtClean="0"/>
              <a:t>DCSC Computation</a:t>
            </a:r>
          </a:p>
          <a:p>
            <a:pPr lvl="1"/>
            <a:r>
              <a:rPr lang="en-US" dirty="0" smtClean="0"/>
              <a:t>Represent the temporal evolution of DCTCs over time</a:t>
            </a:r>
          </a:p>
          <a:p>
            <a:endParaRPr lang="en-US" dirty="0" smtClean="0"/>
          </a:p>
        </p:txBody>
      </p:sp>
      <p:grpSp>
        <p:nvGrpSpPr>
          <p:cNvPr id="2" name="Group 11"/>
          <p:cNvGrpSpPr>
            <a:grpSpLocks/>
          </p:cNvGrpSpPr>
          <p:nvPr/>
        </p:nvGrpSpPr>
        <p:grpSpPr bwMode="auto">
          <a:xfrm>
            <a:off x="609600" y="2819400"/>
            <a:ext cx="4267200" cy="2819400"/>
            <a:chOff x="837" y="1968"/>
            <a:chExt cx="4124" cy="2003"/>
          </a:xfrm>
        </p:grpSpPr>
        <p:grpSp>
          <p:nvGrpSpPr>
            <p:cNvPr id="3" name="Group 12"/>
            <p:cNvGrpSpPr>
              <a:grpSpLocks/>
            </p:cNvGrpSpPr>
            <p:nvPr/>
          </p:nvGrpSpPr>
          <p:grpSpPr bwMode="auto">
            <a:xfrm>
              <a:off x="837" y="1968"/>
              <a:ext cx="4124" cy="528"/>
              <a:chOff x="837" y="2112"/>
              <a:chExt cx="4124" cy="528"/>
            </a:xfrm>
          </p:grpSpPr>
          <p:sp>
            <p:nvSpPr>
              <p:cNvPr id="2064" name="AutoShape 13"/>
              <p:cNvSpPr>
                <a:spLocks noChangeArrowheads="1"/>
              </p:cNvSpPr>
              <p:nvPr/>
            </p:nvSpPr>
            <p:spPr bwMode="auto">
              <a:xfrm>
                <a:off x="837" y="2112"/>
                <a:ext cx="4124" cy="528"/>
              </a:xfrm>
              <a:prstGeom prst="roundRect">
                <a:avLst>
                  <a:gd name="adj" fmla="val 16667"/>
                </a:avLst>
              </a:prstGeom>
              <a:solidFill>
                <a:srgbClr val="CCFFCC">
                  <a:alpha val="50195"/>
                </a:srgbClr>
              </a:solidFill>
              <a:ln w="9525" cap="rnd">
                <a:solidFill>
                  <a:schemeClr val="tx1"/>
                </a:solidFill>
                <a:prstDash val="sysDot"/>
                <a:miter lim="800000"/>
                <a:headEnd/>
                <a:tailEnd/>
              </a:ln>
            </p:spPr>
            <p:txBody>
              <a:bodyPr wrap="none" anchor="ctr"/>
              <a:lstStyle/>
              <a:p>
                <a:endParaRPr lang="en-US" sz="2000"/>
              </a:p>
            </p:txBody>
          </p:sp>
          <p:graphicFrame>
            <p:nvGraphicFramePr>
              <p:cNvPr id="2051" name="Object 49"/>
              <p:cNvGraphicFramePr>
                <a:graphicFrameLocks noChangeAspect="1"/>
              </p:cNvGraphicFramePr>
              <p:nvPr/>
            </p:nvGraphicFramePr>
            <p:xfrm>
              <a:off x="877" y="2155"/>
              <a:ext cx="3787" cy="442"/>
            </p:xfrm>
            <a:graphic>
              <a:graphicData uri="http://schemas.openxmlformats.org/presentationml/2006/ole">
                <mc:AlternateContent xmlns:mc="http://schemas.openxmlformats.org/markup-compatibility/2006">
                  <mc:Choice xmlns:v="urn:schemas-microsoft-com:vml" Requires="v">
                    <p:oleObj spid="_x0000_s3080" name="Equation" r:id="rId3" imgW="2323800" imgH="330120" progId="Equation.3">
                      <p:embed/>
                    </p:oleObj>
                  </mc:Choice>
                  <mc:Fallback>
                    <p:oleObj name="Equation" r:id="rId3" imgW="232380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 y="2155"/>
                            <a:ext cx="3787"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6"/>
            <p:cNvGrpSpPr>
              <a:grpSpLocks/>
            </p:cNvGrpSpPr>
            <p:nvPr/>
          </p:nvGrpSpPr>
          <p:grpSpPr bwMode="auto">
            <a:xfrm>
              <a:off x="875" y="3395"/>
              <a:ext cx="4086" cy="576"/>
              <a:chOff x="875" y="3587"/>
              <a:chExt cx="4086" cy="576"/>
            </a:xfrm>
          </p:grpSpPr>
          <p:sp>
            <p:nvSpPr>
              <p:cNvPr id="2062" name="AutoShape 17"/>
              <p:cNvSpPr>
                <a:spLocks noChangeArrowheads="1"/>
              </p:cNvSpPr>
              <p:nvPr/>
            </p:nvSpPr>
            <p:spPr bwMode="auto">
              <a:xfrm>
                <a:off x="875" y="3587"/>
                <a:ext cx="4086" cy="576"/>
              </a:xfrm>
              <a:prstGeom prst="roundRect">
                <a:avLst>
                  <a:gd name="adj" fmla="val 16667"/>
                </a:avLst>
              </a:prstGeom>
              <a:solidFill>
                <a:srgbClr val="CCFFFF">
                  <a:alpha val="50195"/>
                </a:srgbClr>
              </a:solidFill>
              <a:ln w="9525" cap="rnd">
                <a:solidFill>
                  <a:schemeClr val="tx1"/>
                </a:solidFill>
                <a:prstDash val="sysDot"/>
                <a:miter lim="800000"/>
                <a:headEnd/>
                <a:tailEnd/>
              </a:ln>
            </p:spPr>
            <p:txBody>
              <a:bodyPr wrap="none" anchor="ctr"/>
              <a:lstStyle/>
              <a:p>
                <a:endParaRPr lang="en-US" sz="2000"/>
              </a:p>
            </p:txBody>
          </p:sp>
          <p:sp>
            <p:nvSpPr>
              <p:cNvPr id="2063" name="Rectangle 18"/>
              <p:cNvSpPr>
                <a:spLocks noChangeArrowheads="1"/>
              </p:cNvSpPr>
              <p:nvPr/>
            </p:nvSpPr>
            <p:spPr bwMode="auto">
              <a:xfrm>
                <a:off x="919" y="3743"/>
                <a:ext cx="1814" cy="346"/>
              </a:xfrm>
              <a:prstGeom prst="rect">
                <a:avLst/>
              </a:prstGeom>
              <a:noFill/>
              <a:ln w="9525">
                <a:noFill/>
                <a:miter lim="800000"/>
                <a:headEnd/>
                <a:tailEnd/>
              </a:ln>
            </p:spPr>
            <p:txBody>
              <a:bodyPr>
                <a:spAutoFit/>
              </a:bodyPr>
              <a:lstStyle/>
              <a:p>
                <a:r>
                  <a:rPr lang="en-US" sz="2000"/>
                  <a:t>Basis vectors: </a:t>
                </a:r>
              </a:p>
            </p:txBody>
          </p:sp>
          <p:graphicFrame>
            <p:nvGraphicFramePr>
              <p:cNvPr id="2050" name="Object 50"/>
              <p:cNvGraphicFramePr>
                <a:graphicFrameLocks noChangeAspect="1"/>
              </p:cNvGraphicFramePr>
              <p:nvPr/>
            </p:nvGraphicFramePr>
            <p:xfrm>
              <a:off x="2569" y="3611"/>
              <a:ext cx="2038" cy="532"/>
            </p:xfrm>
            <a:graphic>
              <a:graphicData uri="http://schemas.openxmlformats.org/presentationml/2006/ole">
                <mc:AlternateContent xmlns:mc="http://schemas.openxmlformats.org/markup-compatibility/2006">
                  <mc:Choice xmlns:v="urn:schemas-microsoft-com:vml" Requires="v">
                    <p:oleObj spid="_x0000_s3081" name="Equation" r:id="rId5" imgW="1384200" imgH="393480" progId="Equation.3">
                      <p:embed/>
                    </p:oleObj>
                  </mc:Choice>
                  <mc:Fallback>
                    <p:oleObj name="Equation" r:id="rId5" imgW="138420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9" y="3611"/>
                            <a:ext cx="2038" cy="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61" name="Rectangle 21"/>
            <p:cNvSpPr>
              <a:spLocks noChangeArrowheads="1"/>
            </p:cNvSpPr>
            <p:nvPr/>
          </p:nvSpPr>
          <p:spPr bwMode="auto">
            <a:xfrm>
              <a:off x="885" y="2630"/>
              <a:ext cx="4076" cy="608"/>
            </a:xfrm>
            <a:prstGeom prst="rect">
              <a:avLst/>
            </a:prstGeom>
            <a:solidFill>
              <a:srgbClr val="FFFF99">
                <a:alpha val="50195"/>
              </a:srgbClr>
            </a:solidFill>
            <a:ln w="9525">
              <a:solidFill>
                <a:srgbClr val="FFCC00"/>
              </a:solidFill>
              <a:miter lim="800000"/>
              <a:headEnd/>
              <a:tailEnd/>
            </a:ln>
          </p:spPr>
          <p:txBody>
            <a:bodyPr lIns="182880" anchor="ctr"/>
            <a:lstStyle/>
            <a:p>
              <a:r>
                <a:rPr lang="en-US" sz="2000" i="1">
                  <a:latin typeface="Times New Roman" pitchFamily="18" charset="0"/>
                  <a:sym typeface="Symbol" pitchFamily="18" charset="2"/>
                </a:rPr>
                <a:t>h(t</a:t>
              </a:r>
              <a:r>
                <a:rPr lang="en-US" sz="2000" i="1">
                  <a:latin typeface="Times New Roman" pitchFamily="18" charset="0"/>
                </a:rPr>
                <a:t>)</a:t>
              </a:r>
              <a:r>
                <a:rPr lang="en-US" sz="2000">
                  <a:latin typeface="Times New Roman" pitchFamily="18" charset="0"/>
                </a:rPr>
                <a:t>: </a:t>
              </a:r>
              <a:r>
                <a:rPr lang="en-US" sz="2000"/>
                <a:t>time “warping” function—non-uniform time resolution </a:t>
              </a:r>
            </a:p>
          </p:txBody>
        </p:sp>
      </p:grpSp>
      <p:sp>
        <p:nvSpPr>
          <p:cNvPr id="14" name="TextBox 13"/>
          <p:cNvSpPr txBox="1"/>
          <p:nvPr/>
        </p:nvSpPr>
        <p:spPr>
          <a:xfrm>
            <a:off x="4800600" y="6019800"/>
            <a:ext cx="38862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fontAlgn="auto">
              <a:spcBef>
                <a:spcPts val="0"/>
              </a:spcBef>
              <a:spcAft>
                <a:spcPts val="0"/>
              </a:spcAft>
              <a:defRPr/>
            </a:pPr>
            <a:r>
              <a:rPr lang="en-US" sz="2400" dirty="0"/>
              <a:t>First 3 DCSC basis vectors</a:t>
            </a:r>
          </a:p>
        </p:txBody>
      </p:sp>
      <p:pic>
        <p:nvPicPr>
          <p:cNvPr id="2058" name="Picture 7"/>
          <p:cNvPicPr>
            <a:picLocks noChangeAspect="1" noChangeArrowheads="1"/>
          </p:cNvPicPr>
          <p:nvPr/>
        </p:nvPicPr>
        <p:blipFill>
          <a:blip r:embed="rId7" cstate="print"/>
          <a:srcRect/>
          <a:stretch>
            <a:fillRect/>
          </a:stretch>
        </p:blipFill>
        <p:spPr bwMode="auto">
          <a:xfrm>
            <a:off x="4879975" y="2514600"/>
            <a:ext cx="4264025" cy="3438525"/>
          </a:xfrm>
          <a:prstGeom prst="rect">
            <a:avLst/>
          </a:prstGeom>
          <a:noFill/>
          <a:ln w="9525">
            <a:noFill/>
            <a:miter lim="800000"/>
            <a:headEnd/>
            <a:tailEnd/>
          </a:ln>
        </p:spPr>
      </p:pic>
    </p:spTree>
    <p:extLst>
      <p:ext uri="{BB962C8B-B14F-4D97-AF65-F5344CB8AC3E}">
        <p14:creationId xmlns:p14="http://schemas.microsoft.com/office/powerpoint/2010/main" val="3819104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2"/>
          <p:cNvSpPr>
            <a:spLocks noGrp="1"/>
          </p:cNvSpPr>
          <p:nvPr>
            <p:ph type="title"/>
          </p:nvPr>
        </p:nvSpPr>
        <p:spPr>
          <a:xfrm>
            <a:off x="152400" y="609600"/>
            <a:ext cx="8229600" cy="685800"/>
          </a:xfrm>
        </p:spPr>
        <p:txBody>
          <a:bodyPr/>
          <a:lstStyle/>
          <a:p>
            <a:r>
              <a:rPr lang="en-US" dirty="0"/>
              <a:t>YAAPT </a:t>
            </a:r>
            <a:r>
              <a:rPr lang="en-US" dirty="0" smtClean="0"/>
              <a:t/>
            </a:r>
            <a:br>
              <a:rPr lang="en-US" dirty="0" smtClean="0"/>
            </a:br>
            <a:r>
              <a:rPr lang="en-US" dirty="0" smtClean="0"/>
              <a:t>block diagram</a:t>
            </a:r>
            <a:endParaRPr lang="en-US" dirty="0"/>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3505089592"/>
              </p:ext>
            </p:extLst>
          </p:nvPr>
        </p:nvGraphicFramePr>
        <p:xfrm>
          <a:off x="1828800" y="823451"/>
          <a:ext cx="5713790" cy="5805949"/>
        </p:xfrm>
        <a:graphic>
          <a:graphicData uri="http://schemas.openxmlformats.org/presentationml/2006/ole">
            <mc:AlternateContent xmlns:mc="http://schemas.openxmlformats.org/markup-compatibility/2006">
              <mc:Choice xmlns:v="urn:schemas-microsoft-com:vml" Requires="v">
                <p:oleObj spid="_x0000_s1089" name="Picture" r:id="rId4" imgW="6299200" imgH="6400800" progId="Word.Picture.8">
                  <p:embed/>
                </p:oleObj>
              </mc:Choice>
              <mc:Fallback>
                <p:oleObj name="Picture" r:id="rId4" imgW="6299200" imgH="64008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823451"/>
                        <a:ext cx="5713790" cy="5805949"/>
                      </a:xfrm>
                      <a:prstGeom prst="rect">
                        <a:avLst/>
                      </a:prstGeom>
                      <a:noFill/>
                    </p:spPr>
                  </p:pic>
                </p:oleObj>
              </mc:Fallback>
            </mc:AlternateContent>
          </a:graphicData>
        </a:graphic>
      </p:graphicFrame>
    </p:spTree>
    <p:extLst>
      <p:ext uri="{BB962C8B-B14F-4D97-AF65-F5344CB8AC3E}">
        <p14:creationId xmlns:p14="http://schemas.microsoft.com/office/powerpoint/2010/main" val="373100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YAAPT example</a:t>
            </a:r>
            <a:endParaRPr lang="en-US" dirty="0"/>
          </a:p>
        </p:txBody>
      </p:sp>
      <p:pic>
        <p:nvPicPr>
          <p:cNvPr id="4" name="Picture 3"/>
          <p:cNvPicPr/>
          <p:nvPr/>
        </p:nvPicPr>
        <p:blipFill rotWithShape="1">
          <a:blip r:embed="rId3" cstate="print"/>
          <a:srcRect l="3508" r="6741"/>
          <a:stretch/>
        </p:blipFill>
        <p:spPr bwMode="auto">
          <a:xfrm>
            <a:off x="76200" y="1405689"/>
            <a:ext cx="4343400" cy="4800600"/>
          </a:xfrm>
          <a:prstGeom prst="rect">
            <a:avLst/>
          </a:prstGeom>
          <a:noFill/>
          <a:ln w="9525">
            <a:noFill/>
            <a:miter lim="800000"/>
            <a:headEnd/>
            <a:tailEnd/>
          </a:ln>
        </p:spPr>
      </p:pic>
      <p:pic>
        <p:nvPicPr>
          <p:cNvPr id="5" name="Picture 4"/>
          <p:cNvPicPr/>
          <p:nvPr/>
        </p:nvPicPr>
        <p:blipFill rotWithShape="1">
          <a:blip r:embed="rId4" cstate="print"/>
          <a:srcRect l="4832" r="7679"/>
          <a:stretch/>
        </p:blipFill>
        <p:spPr bwMode="auto">
          <a:xfrm>
            <a:off x="4495800" y="1524000"/>
            <a:ext cx="4572000" cy="4648200"/>
          </a:xfrm>
          <a:prstGeom prst="rect">
            <a:avLst/>
          </a:prstGeom>
          <a:noFill/>
          <a:ln w="9525">
            <a:noFill/>
            <a:miter lim="800000"/>
            <a:headEnd/>
            <a:tailEnd/>
          </a:ln>
        </p:spPr>
      </p:pic>
    </p:spTree>
    <p:extLst>
      <p:ext uri="{BB962C8B-B14F-4D97-AF65-F5344CB8AC3E}">
        <p14:creationId xmlns:p14="http://schemas.microsoft.com/office/powerpoint/2010/main" val="2901050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modifications</a:t>
            </a:r>
            <a:endParaRPr lang="en-US" dirty="0"/>
          </a:p>
        </p:txBody>
      </p:sp>
      <p:sp>
        <p:nvSpPr>
          <p:cNvPr id="3" name="Content Placeholder 2"/>
          <p:cNvSpPr>
            <a:spLocks noGrp="1"/>
          </p:cNvSpPr>
          <p:nvPr>
            <p:ph idx="1"/>
          </p:nvPr>
        </p:nvSpPr>
        <p:spPr/>
        <p:txBody>
          <a:bodyPr>
            <a:normAutofit/>
          </a:bodyPr>
          <a:lstStyle/>
          <a:p>
            <a:r>
              <a:rPr lang="en-US" sz="3000" dirty="0" smtClean="0"/>
              <a:t>Subject to user-specified thresholds, some </a:t>
            </a:r>
            <a:r>
              <a:rPr lang="en-US" sz="3000" i="1" dirty="0" smtClean="0"/>
              <a:t>F</a:t>
            </a:r>
            <a:r>
              <a:rPr lang="en-US" sz="3000" i="1" baseline="-25000" dirty="0" smtClean="0"/>
              <a:t>0</a:t>
            </a:r>
            <a:r>
              <a:rPr lang="en-US" sz="3000" dirty="0" smtClean="0"/>
              <a:t> values are considered “outliers” and corrected</a:t>
            </a:r>
          </a:p>
          <a:p>
            <a:r>
              <a:rPr lang="en-US" sz="3000" dirty="0" smtClean="0"/>
              <a:t>Accuracy of spectral pitch track improved</a:t>
            </a:r>
          </a:p>
          <a:p>
            <a:r>
              <a:rPr lang="en-US" sz="3000" dirty="0" smtClean="0"/>
              <a:t>Inefficient inner loop changed for about 20% reduction in computational time </a:t>
            </a:r>
          </a:p>
          <a:p>
            <a:r>
              <a:rPr lang="en-US" sz="3000" dirty="0" smtClean="0"/>
              <a:t>Eliminated some potential errors due to input parameter settings out of range</a:t>
            </a:r>
            <a:endParaRPr lang="en-US" sz="3000" dirty="0"/>
          </a:p>
        </p:txBody>
      </p:sp>
    </p:spTree>
    <p:extLst>
      <p:ext uri="{BB962C8B-B14F-4D97-AF65-F5344CB8AC3E}">
        <p14:creationId xmlns:p14="http://schemas.microsoft.com/office/powerpoint/2010/main" val="22505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modifications (continued)</a:t>
            </a:r>
            <a:endParaRPr lang="en-US" dirty="0"/>
          </a:p>
        </p:txBody>
      </p:sp>
      <p:sp>
        <p:nvSpPr>
          <p:cNvPr id="3" name="Content Placeholder 2"/>
          <p:cNvSpPr>
            <a:spLocks noGrp="1"/>
          </p:cNvSpPr>
          <p:nvPr>
            <p:ph idx="1"/>
          </p:nvPr>
        </p:nvSpPr>
        <p:spPr/>
        <p:txBody>
          <a:bodyPr>
            <a:normAutofit/>
          </a:bodyPr>
          <a:lstStyle/>
          <a:p>
            <a:r>
              <a:rPr lang="en-US" sz="2800" dirty="0" smtClean="0"/>
              <a:t>Biggest change is for case when final track is to be considered all voiced</a:t>
            </a:r>
          </a:p>
          <a:p>
            <a:pPr lvl="1"/>
            <a:r>
              <a:rPr lang="en-US" sz="2400" dirty="0" smtClean="0"/>
              <a:t>On first pass, “best” track is found with voicing decisions made</a:t>
            </a:r>
          </a:p>
          <a:p>
            <a:pPr lvl="1"/>
            <a:r>
              <a:rPr lang="en-US" dirty="0" smtClean="0"/>
              <a:t>The </a:t>
            </a:r>
            <a:r>
              <a:rPr lang="en-US" sz="2400" dirty="0" smtClean="0"/>
              <a:t>voiced regions are used to compute a smooth transition through unvoiced regions using third order polynomial interpolation</a:t>
            </a:r>
          </a:p>
          <a:p>
            <a:pPr lvl="1"/>
            <a:r>
              <a:rPr lang="en-US" sz="2400" dirty="0" smtClean="0"/>
              <a:t>The original voiced sections are recombined with the interpolated values with some additional smoothing</a:t>
            </a:r>
          </a:p>
          <a:p>
            <a:pPr lvl="1"/>
            <a:r>
              <a:rPr lang="en-US" sz="2400" dirty="0" smtClean="0"/>
              <a:t>Same parameter settings are now used for best track with voicing decisions and best all-voiced track</a:t>
            </a:r>
          </a:p>
        </p:txBody>
      </p:sp>
    </p:spTree>
    <p:extLst>
      <p:ext uri="{BB962C8B-B14F-4D97-AF65-F5344CB8AC3E}">
        <p14:creationId xmlns:p14="http://schemas.microsoft.com/office/powerpoint/2010/main" val="398797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sz="4000" dirty="0" smtClean="0"/>
              <a:t>Comparison</a:t>
            </a:r>
            <a:endParaRPr lang="en-US" sz="40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79" r="7456" b="3435"/>
          <a:stretch/>
        </p:blipFill>
        <p:spPr bwMode="auto">
          <a:xfrm>
            <a:off x="76200" y="1122947"/>
            <a:ext cx="875718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414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Evaluation</a:t>
            </a:r>
            <a:endParaRPr lang="en-US" dirty="0"/>
          </a:p>
        </p:txBody>
      </p:sp>
      <p:sp>
        <p:nvSpPr>
          <p:cNvPr id="3" name="Content Placeholder 2"/>
          <p:cNvSpPr>
            <a:spLocks noGrp="1"/>
          </p:cNvSpPr>
          <p:nvPr>
            <p:ph idx="1"/>
          </p:nvPr>
        </p:nvSpPr>
        <p:spPr/>
        <p:txBody>
          <a:bodyPr>
            <a:normAutofit fontScale="92500"/>
          </a:bodyPr>
          <a:lstStyle/>
          <a:p>
            <a:r>
              <a:rPr lang="en-US" dirty="0" smtClean="0"/>
              <a:t>Two databases</a:t>
            </a:r>
          </a:p>
          <a:p>
            <a:pPr lvl="1"/>
            <a:r>
              <a:rPr lang="en-US" dirty="0" smtClean="0"/>
              <a:t>Keele database (5F, 5M, ~6 minutes, British English) </a:t>
            </a:r>
          </a:p>
          <a:p>
            <a:pPr lvl="1"/>
            <a:r>
              <a:rPr lang="en-US" dirty="0" smtClean="0"/>
              <a:t>Japanese database (14F, 14 M, ~40 minutes)</a:t>
            </a:r>
          </a:p>
          <a:p>
            <a:r>
              <a:rPr lang="en-US" dirty="0" smtClean="0"/>
              <a:t>Three pitch </a:t>
            </a:r>
            <a:r>
              <a:rPr lang="en-US" dirty="0"/>
              <a:t>t</a:t>
            </a:r>
            <a:r>
              <a:rPr lang="en-US" dirty="0" smtClean="0"/>
              <a:t>rackers</a:t>
            </a:r>
          </a:p>
          <a:p>
            <a:pPr lvl="1"/>
            <a:r>
              <a:rPr lang="en-US" dirty="0" smtClean="0"/>
              <a:t>YAAPT</a:t>
            </a:r>
          </a:p>
          <a:p>
            <a:pPr lvl="1"/>
            <a:r>
              <a:rPr lang="en-US" dirty="0" smtClean="0"/>
              <a:t>PRATT</a:t>
            </a:r>
          </a:p>
          <a:p>
            <a:pPr lvl="1"/>
            <a:r>
              <a:rPr lang="en-US" dirty="0" smtClean="0"/>
              <a:t>YIN</a:t>
            </a:r>
          </a:p>
          <a:p>
            <a:r>
              <a:rPr lang="en-US" dirty="0" smtClean="0"/>
              <a:t>Two error measures</a:t>
            </a:r>
          </a:p>
          <a:p>
            <a:pPr lvl="1"/>
            <a:r>
              <a:rPr lang="en-US" dirty="0" smtClean="0"/>
              <a:t>GROSS error (based on voiced regions only)</a:t>
            </a:r>
          </a:p>
          <a:p>
            <a:pPr lvl="1"/>
            <a:r>
              <a:rPr lang="en-US" dirty="0" smtClean="0"/>
              <a:t>BIG error (voiced region errors + voicing decision errors)</a:t>
            </a:r>
          </a:p>
          <a:p>
            <a:r>
              <a:rPr lang="en-US" dirty="0" smtClean="0"/>
              <a:t>Multiple bandwidths, noise types, and noise levels</a:t>
            </a:r>
            <a:endParaRPr lang="en-US" dirty="0"/>
          </a:p>
        </p:txBody>
      </p:sp>
    </p:spTree>
    <p:extLst>
      <p:ext uri="{BB962C8B-B14F-4D97-AF65-F5344CB8AC3E}">
        <p14:creationId xmlns:p14="http://schemas.microsoft.com/office/powerpoint/2010/main" val="4273994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Experimental results--</a:t>
            </a:r>
            <a:r>
              <a:rPr lang="en-US" sz="4000" dirty="0" err="1" smtClean="0"/>
              <a:t>Keele</a:t>
            </a:r>
            <a:r>
              <a:rPr lang="en-US" sz="4000" dirty="0" smtClean="0"/>
              <a:t> database</a:t>
            </a:r>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4115702944"/>
              </p:ext>
            </p:extLst>
          </p:nvPr>
        </p:nvGraphicFramePr>
        <p:xfrm>
          <a:off x="152400" y="1676400"/>
          <a:ext cx="8839201" cy="2103120"/>
        </p:xfrm>
        <a:graphic>
          <a:graphicData uri="http://schemas.openxmlformats.org/drawingml/2006/table">
            <a:tbl>
              <a:tblPr/>
              <a:tblGrid>
                <a:gridCol w="1262743"/>
                <a:gridCol w="1262743"/>
                <a:gridCol w="1262743"/>
                <a:gridCol w="1262743"/>
                <a:gridCol w="1262743"/>
                <a:gridCol w="1262743"/>
                <a:gridCol w="1262743"/>
              </a:tblGrid>
              <a:tr h="357849">
                <a:tc>
                  <a:txBody>
                    <a:bodyPr/>
                    <a:lstStyle/>
                    <a:p>
                      <a:pPr marL="0" marR="0" algn="ctr">
                        <a:lnSpc>
                          <a:spcPct val="115000"/>
                        </a:lnSpc>
                        <a:spcBef>
                          <a:spcPts val="0"/>
                        </a:spcBef>
                        <a:spcAft>
                          <a:spcPts val="0"/>
                        </a:spcAft>
                      </a:pP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gridSpan="3">
                  <a:txBody>
                    <a:bodyPr/>
                    <a:lstStyle/>
                    <a:p>
                      <a:pPr marL="0" marR="0" algn="ctr">
                        <a:lnSpc>
                          <a:spcPct val="115000"/>
                        </a:lnSpc>
                        <a:spcBef>
                          <a:spcPts val="0"/>
                        </a:spcBef>
                        <a:spcAft>
                          <a:spcPts val="0"/>
                        </a:spcAft>
                      </a:pPr>
                      <a:r>
                        <a:rPr lang="en-US" sz="2400" b="0" dirty="0">
                          <a:latin typeface="Tohoma"/>
                          <a:ea typeface="SimSun"/>
                          <a:cs typeface="Times New Roman"/>
                        </a:rPr>
                        <a:t>Studio</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0"/>
                        </a:spcBef>
                        <a:spcAft>
                          <a:spcPts val="0"/>
                        </a:spcAft>
                      </a:pPr>
                      <a:r>
                        <a:rPr lang="en-US" sz="2400" b="0" dirty="0">
                          <a:latin typeface="Tohoma"/>
                          <a:ea typeface="SimSun"/>
                          <a:cs typeface="Times New Roman"/>
                        </a:rPr>
                        <a:t>Simulated telephone</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r>
              <a:tr h="357849">
                <a:tc>
                  <a:txBody>
                    <a:bodyPr/>
                    <a:lstStyle/>
                    <a:p>
                      <a:pPr marL="0" marR="0" algn="ctr">
                        <a:lnSpc>
                          <a:spcPct val="115000"/>
                        </a:lnSpc>
                        <a:spcBef>
                          <a:spcPts val="0"/>
                        </a:spcBef>
                        <a:spcAft>
                          <a:spcPts val="0"/>
                        </a:spcAft>
                      </a:pPr>
                      <a:r>
                        <a:rPr lang="en-US" sz="2400" b="0">
                          <a:latin typeface="Tohoma"/>
                          <a:ea typeface="SimSun"/>
                          <a:cs typeface="Times New Roman"/>
                        </a:rPr>
                        <a:t>Method</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Clean</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W-5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B-5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Clean</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W-5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B-5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357849">
                <a:tc>
                  <a:txBody>
                    <a:bodyPr/>
                    <a:lstStyle/>
                    <a:p>
                      <a:pPr marL="0" marR="0" algn="ctr" defTabSz="4180088" rtl="0" eaLnBrk="1" latinLnBrk="0" hangingPunct="1">
                        <a:lnSpc>
                          <a:spcPct val="115000"/>
                        </a:lnSpc>
                        <a:spcBef>
                          <a:spcPts val="0"/>
                        </a:spcBef>
                        <a:spcAft>
                          <a:spcPts val="0"/>
                        </a:spcAft>
                      </a:pPr>
                      <a:r>
                        <a:rPr lang="en-US" sz="2400" b="0" kern="1200" dirty="0">
                          <a:solidFill>
                            <a:schemeClr val="tx1"/>
                          </a:solidFill>
                          <a:latin typeface="Tohoma"/>
                          <a:ea typeface="SimSun"/>
                          <a:cs typeface="Times New Roman"/>
                        </a:rPr>
                        <a:t>YAAPT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3.07</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3.44</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7.87</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4.56</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6.37</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28.23</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849">
                <a:tc>
                  <a:txBody>
                    <a:bodyPr/>
                    <a:lstStyle/>
                    <a:p>
                      <a:pPr marL="0" marR="0" algn="ctr">
                        <a:lnSpc>
                          <a:spcPct val="115000"/>
                        </a:lnSpc>
                        <a:spcBef>
                          <a:spcPts val="0"/>
                        </a:spcBef>
                        <a:spcAft>
                          <a:spcPts val="0"/>
                        </a:spcAft>
                      </a:pPr>
                      <a:r>
                        <a:rPr lang="en-US" sz="2400" b="0" dirty="0">
                          <a:latin typeface="Tohoma"/>
                          <a:ea typeface="SimSun"/>
                          <a:cs typeface="Times New Roman"/>
                        </a:rPr>
                        <a:t>PRAAT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5.22</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7.79</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17.23</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11.18</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14.27</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29.84</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7849">
                <a:tc>
                  <a:txBody>
                    <a:bodyPr/>
                    <a:lstStyle/>
                    <a:p>
                      <a:pPr marL="0" marR="0" algn="ctr">
                        <a:lnSpc>
                          <a:spcPct val="115000"/>
                        </a:lnSpc>
                        <a:spcBef>
                          <a:spcPts val="0"/>
                        </a:spcBef>
                        <a:spcAft>
                          <a:spcPts val="0"/>
                        </a:spcAft>
                      </a:pPr>
                      <a:r>
                        <a:rPr lang="en-US" sz="2400" b="0" dirty="0">
                          <a:latin typeface="Tohoma"/>
                          <a:ea typeface="SimSun"/>
                          <a:cs typeface="Times New Roman"/>
                        </a:rPr>
                        <a:t>YIN</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2.95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4.57</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14.82</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21.07</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27.30</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38.52</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3728487"/>
              </p:ext>
            </p:extLst>
          </p:nvPr>
        </p:nvGraphicFramePr>
        <p:xfrm>
          <a:off x="152400" y="4114800"/>
          <a:ext cx="8810627" cy="2209800"/>
        </p:xfrm>
        <a:graphic>
          <a:graphicData uri="http://schemas.openxmlformats.org/drawingml/2006/table">
            <a:tbl>
              <a:tblPr/>
              <a:tblGrid>
                <a:gridCol w="1258661"/>
                <a:gridCol w="1258661"/>
                <a:gridCol w="1258661"/>
                <a:gridCol w="1258661"/>
                <a:gridCol w="1258661"/>
                <a:gridCol w="1258661"/>
                <a:gridCol w="1258661"/>
              </a:tblGrid>
              <a:tr h="441960">
                <a:tc>
                  <a:txBody>
                    <a:bodyPr/>
                    <a:lstStyle/>
                    <a:p>
                      <a:pPr marL="0" marR="0" algn="ctr">
                        <a:lnSpc>
                          <a:spcPct val="115000"/>
                        </a:lnSpc>
                        <a:spcBef>
                          <a:spcPts val="0"/>
                        </a:spcBef>
                        <a:spcAft>
                          <a:spcPts val="0"/>
                        </a:spcAft>
                      </a:pP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gridSpan="3">
                  <a:txBody>
                    <a:bodyPr/>
                    <a:lstStyle/>
                    <a:p>
                      <a:pPr marL="0" marR="0" algn="ctr">
                        <a:lnSpc>
                          <a:spcPct val="115000"/>
                        </a:lnSpc>
                        <a:spcBef>
                          <a:spcPts val="0"/>
                        </a:spcBef>
                        <a:spcAft>
                          <a:spcPts val="0"/>
                        </a:spcAft>
                      </a:pPr>
                      <a:r>
                        <a:rPr lang="en-US" sz="2400" b="0" dirty="0">
                          <a:latin typeface="Tohoma"/>
                          <a:ea typeface="SimSun"/>
                          <a:cs typeface="Times New Roman"/>
                        </a:rPr>
                        <a:t>Studio</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0"/>
                        </a:spcBef>
                        <a:spcAft>
                          <a:spcPts val="0"/>
                        </a:spcAft>
                      </a:pPr>
                      <a:r>
                        <a:rPr lang="en-US" sz="2400" b="0" dirty="0">
                          <a:latin typeface="Tohoma"/>
                          <a:ea typeface="SimSun"/>
                          <a:cs typeface="Times New Roman"/>
                        </a:rPr>
                        <a:t>Simulated telephone</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r>
              <a:tr h="441960">
                <a:tc>
                  <a:txBody>
                    <a:bodyPr/>
                    <a:lstStyle/>
                    <a:p>
                      <a:pPr marL="0" marR="0" algn="ctr">
                        <a:lnSpc>
                          <a:spcPct val="115000"/>
                        </a:lnSpc>
                        <a:spcBef>
                          <a:spcPts val="0"/>
                        </a:spcBef>
                        <a:spcAft>
                          <a:spcPts val="0"/>
                        </a:spcAft>
                      </a:pPr>
                      <a:r>
                        <a:rPr lang="en-US" sz="2400" b="0">
                          <a:latin typeface="Tohoma"/>
                          <a:ea typeface="SimSun"/>
                          <a:cs typeface="Times New Roman"/>
                        </a:rPr>
                        <a:t>Method</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Clean</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W-5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a:latin typeface="Tohoma"/>
                          <a:ea typeface="SimSun"/>
                          <a:cs typeface="Times New Roman"/>
                        </a:rPr>
                        <a:t>B-5</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a:latin typeface="Tohoma"/>
                          <a:ea typeface="SimSun"/>
                          <a:cs typeface="Times New Roman"/>
                        </a:rPr>
                        <a:t>Clean</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a:latin typeface="Tohoma"/>
                          <a:ea typeface="SimSun"/>
                          <a:cs typeface="Times New Roman"/>
                        </a:rPr>
                        <a:t>W-5</a:t>
                      </a:r>
                      <a:endParaRPr lang="en-US" sz="2400" b="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400" b="0" dirty="0">
                          <a:latin typeface="Tohoma"/>
                          <a:ea typeface="SimSun"/>
                          <a:cs typeface="Times New Roman"/>
                        </a:rPr>
                        <a:t>B-5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441960">
                <a:tc>
                  <a:txBody>
                    <a:bodyPr/>
                    <a:lstStyle/>
                    <a:p>
                      <a:pPr marL="0" marR="0" algn="ctr" defTabSz="4180088" rtl="0" eaLnBrk="1" latinLnBrk="0" hangingPunct="1">
                        <a:lnSpc>
                          <a:spcPct val="115000"/>
                        </a:lnSpc>
                        <a:spcBef>
                          <a:spcPts val="0"/>
                        </a:spcBef>
                        <a:spcAft>
                          <a:spcPts val="0"/>
                        </a:spcAft>
                      </a:pPr>
                      <a:r>
                        <a:rPr lang="en-US" sz="2400" b="0" kern="1200" dirty="0">
                          <a:solidFill>
                            <a:schemeClr val="tx1"/>
                          </a:solidFill>
                          <a:latin typeface="Tohoma"/>
                          <a:ea typeface="SimSun"/>
                          <a:cs typeface="Times New Roman"/>
                        </a:rPr>
                        <a:t>YAAPT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6.14</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8.06</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21.71</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14.04</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16.82</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solidFill>
                            <a:srgbClr val="006600"/>
                          </a:solidFill>
                          <a:latin typeface="+mn-lt"/>
                          <a:ea typeface="SimSun"/>
                          <a:cs typeface="Times New Roman"/>
                        </a:rPr>
                        <a:t>43.80</a:t>
                      </a:r>
                      <a:endParaRPr lang="en-US" sz="2400" b="0" dirty="0">
                        <a:solidFill>
                          <a:srgbClr val="006600"/>
                        </a:solidFill>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960">
                <a:tc>
                  <a:txBody>
                    <a:bodyPr/>
                    <a:lstStyle/>
                    <a:p>
                      <a:pPr marL="0" marR="0" algn="ctr">
                        <a:lnSpc>
                          <a:spcPct val="115000"/>
                        </a:lnSpc>
                        <a:spcBef>
                          <a:spcPts val="0"/>
                        </a:spcBef>
                        <a:spcAft>
                          <a:spcPts val="0"/>
                        </a:spcAft>
                      </a:pPr>
                      <a:r>
                        <a:rPr lang="en-US" sz="2400" b="0" dirty="0">
                          <a:latin typeface="Tohoma"/>
                          <a:ea typeface="SimSun"/>
                          <a:cs typeface="Times New Roman"/>
                        </a:rPr>
                        <a:t>PRAAT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8.72</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19.90</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34.20</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15.34</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21.29</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mn-lt"/>
                          <a:ea typeface="SimSun"/>
                          <a:cs typeface="Times New Roman"/>
                        </a:rPr>
                        <a:t>47.45</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960">
                <a:tc>
                  <a:txBody>
                    <a:bodyPr/>
                    <a:lstStyle/>
                    <a:p>
                      <a:pPr marL="0" marR="0" algn="ctr">
                        <a:lnSpc>
                          <a:spcPct val="115000"/>
                        </a:lnSpc>
                        <a:spcBef>
                          <a:spcPts val="0"/>
                        </a:spcBef>
                        <a:spcAft>
                          <a:spcPts val="0"/>
                        </a:spcAft>
                      </a:pPr>
                      <a:r>
                        <a:rPr lang="en-US" sz="2400" b="0" dirty="0">
                          <a:latin typeface="Tohoma"/>
                          <a:ea typeface="SimSun"/>
                          <a:cs typeface="Times New Roman"/>
                        </a:rPr>
                        <a:t>YIN</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smtClean="0">
                          <a:latin typeface="Calibri"/>
                          <a:ea typeface="SimSun"/>
                          <a:cs typeface="Times New Roman"/>
                        </a:rPr>
                        <a:t>-</a:t>
                      </a:r>
                      <a:endParaRPr lang="en-US" sz="2400" b="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ounded Rectangle 5"/>
          <p:cNvSpPr/>
          <p:nvPr/>
        </p:nvSpPr>
        <p:spPr>
          <a:xfrm>
            <a:off x="93133" y="1447800"/>
            <a:ext cx="2192868"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i="1" dirty="0" smtClean="0"/>
              <a:t>Gross Error</a:t>
            </a:r>
            <a:endParaRPr lang="en-US" sz="2800" i="1" dirty="0"/>
          </a:p>
        </p:txBody>
      </p:sp>
      <p:sp>
        <p:nvSpPr>
          <p:cNvPr id="7" name="Rounded Rectangle 6"/>
          <p:cNvSpPr/>
          <p:nvPr/>
        </p:nvSpPr>
        <p:spPr>
          <a:xfrm>
            <a:off x="93134" y="3886200"/>
            <a:ext cx="2057400" cy="52493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i="1" dirty="0" smtClean="0"/>
              <a:t>Big Error</a:t>
            </a:r>
            <a:endParaRPr lang="en-US" sz="2800" i="1" dirty="0"/>
          </a:p>
        </p:txBody>
      </p:sp>
    </p:spTree>
    <p:extLst>
      <p:ext uri="{BB962C8B-B14F-4D97-AF65-F5344CB8AC3E}">
        <p14:creationId xmlns:p14="http://schemas.microsoft.com/office/powerpoint/2010/main" val="30244757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UNYHB">
  <a:themeElements>
    <a:clrScheme name="HB">
      <a:dk1>
        <a:sysClr val="windowText" lastClr="000000"/>
      </a:dk1>
      <a:lt1>
        <a:sysClr val="window" lastClr="FFFFFF"/>
      </a:lt1>
      <a:dk2>
        <a:srgbClr val="0066CC"/>
      </a:dk2>
      <a:lt2>
        <a:srgbClr val="DBF5F9"/>
      </a:lt2>
      <a:accent1>
        <a:srgbClr val="0F6FC6"/>
      </a:accent1>
      <a:accent2>
        <a:srgbClr val="C00000"/>
      </a:accent2>
      <a:accent3>
        <a:srgbClr val="00B050"/>
      </a:accent3>
      <a:accent4>
        <a:srgbClr val="10CF9B"/>
      </a:accent4>
      <a:accent5>
        <a:srgbClr val="7CCA62"/>
      </a:accent5>
      <a:accent6>
        <a:srgbClr val="A5C249"/>
      </a:accent6>
      <a:hlink>
        <a:srgbClr val="07674D"/>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NLDA0710</Template>
  <TotalTime>861</TotalTime>
  <Words>860</Words>
  <Application>Microsoft Office PowerPoint</Application>
  <PresentationFormat>On-screen Show (4:3)</PresentationFormat>
  <Paragraphs>251</Paragraphs>
  <Slides>20</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32" baseType="lpstr">
      <vt:lpstr>ＭＳ Ｐゴシック</vt:lpstr>
      <vt:lpstr>SimSun</vt:lpstr>
      <vt:lpstr>Tohoma</vt:lpstr>
      <vt:lpstr>Arial</vt:lpstr>
      <vt:lpstr>Calibri</vt:lpstr>
      <vt:lpstr>Georgia</vt:lpstr>
      <vt:lpstr>Symbol</vt:lpstr>
      <vt:lpstr>Times New Roman</vt:lpstr>
      <vt:lpstr>Wingdings</vt:lpstr>
      <vt:lpstr>SUNYHB</vt:lpstr>
      <vt:lpstr>Picture</vt:lpstr>
      <vt:lpstr>Equation</vt:lpstr>
      <vt:lpstr>A further comparison of fundamental frequency tracking algorithms</vt:lpstr>
      <vt:lpstr>Outline</vt:lpstr>
      <vt:lpstr>YAAPT  block diagram</vt:lpstr>
      <vt:lpstr>YAAPT example</vt:lpstr>
      <vt:lpstr>Algorithm modifications</vt:lpstr>
      <vt:lpstr>Algorithm modifications (continued)</vt:lpstr>
      <vt:lpstr>Comparison</vt:lpstr>
      <vt:lpstr>Experimental Evaluation</vt:lpstr>
      <vt:lpstr>Experimental results--Keele database</vt:lpstr>
      <vt:lpstr>Experimental results--Japanese database</vt:lpstr>
      <vt:lpstr>Tone recognition experiments</vt:lpstr>
      <vt:lpstr>Automatic Tone Recognition </vt:lpstr>
      <vt:lpstr> Automatic tone recognition--comments</vt:lpstr>
      <vt:lpstr>Comparison</vt:lpstr>
      <vt:lpstr>Summary</vt:lpstr>
      <vt:lpstr>PowerPoint Presentation</vt:lpstr>
      <vt:lpstr>Backup</vt:lpstr>
      <vt:lpstr>Spectral-Temporal Features</vt:lpstr>
      <vt:lpstr>DCTC Features</vt:lpstr>
      <vt:lpstr>DCSC Features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Hu, Hongbing</cp:lastModifiedBy>
  <cp:revision>59</cp:revision>
  <dcterms:created xsi:type="dcterms:W3CDTF">2013-11-15T03:35:17Z</dcterms:created>
  <dcterms:modified xsi:type="dcterms:W3CDTF">2013-12-03T08:54:28Z</dcterms:modified>
</cp:coreProperties>
</file>