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51206400" cy="30175200"/>
  <p:notesSz cx="9601200" cy="73152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976" autoAdjust="0"/>
  </p:normalViewPr>
  <p:slideViewPr>
    <p:cSldViewPr>
      <p:cViewPr>
        <p:scale>
          <a:sx n="18" d="100"/>
          <a:sy n="18" d="100"/>
        </p:scale>
        <p:origin x="-1212" y="-252"/>
      </p:cViewPr>
      <p:guideLst>
        <p:guide orient="horz" pos="9504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84909772-4F7F-499F-8D9D-1898CC995086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3325" y="547688"/>
            <a:ext cx="465455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3A551F1E-3F08-4203-AA13-F7BF575658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418008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73325" y="547688"/>
            <a:ext cx="465455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51F1E-3F08-4203-AA13-F7BF575658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9373872"/>
            <a:ext cx="43525440" cy="64681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7099280"/>
            <a:ext cx="35844480" cy="7711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613-41A8-4A7B-97EC-87975399A26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FB67-50E5-4AA3-A48D-E41947BB2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613-41A8-4A7B-97EC-87975399A26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FB67-50E5-4AA3-A48D-E41947BB2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513096" y="7571743"/>
            <a:ext cx="38022527" cy="1613465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45503" y="7571743"/>
            <a:ext cx="113214153" cy="1613465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613-41A8-4A7B-97EC-87975399A26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FB67-50E5-4AA3-A48D-E41947BB2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8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613-41A8-4A7B-97EC-87975399A26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FB67-50E5-4AA3-A48D-E41947BB2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19390362"/>
            <a:ext cx="43525440" cy="599313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2789540"/>
            <a:ext cx="43525440" cy="660082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613-41A8-4A7B-97EC-87975399A26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FB67-50E5-4AA3-A48D-E41947BB2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5503" y="44124250"/>
            <a:ext cx="75618341" cy="12479401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917283" y="44124250"/>
            <a:ext cx="75618341" cy="12479401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613-41A8-4A7B-97EC-87975399A26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FB67-50E5-4AA3-A48D-E41947BB2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1208407"/>
            <a:ext cx="46085760" cy="502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1" y="6754499"/>
            <a:ext cx="22625052" cy="281495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1" y="9569452"/>
            <a:ext cx="22625052" cy="17385667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6754499"/>
            <a:ext cx="22633941" cy="281495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9569452"/>
            <a:ext cx="22633941" cy="17385667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613-41A8-4A7B-97EC-87975399A26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FB67-50E5-4AA3-A48D-E41947BB2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4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613-41A8-4A7B-97EC-87975399A26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FB67-50E5-4AA3-A48D-E41947BB2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613-41A8-4A7B-97EC-87975399A26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FB67-50E5-4AA3-A48D-E41947BB2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2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5" y="1201420"/>
            <a:ext cx="16846553" cy="511302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2" y="1201424"/>
            <a:ext cx="28625800" cy="2575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5" y="6314444"/>
            <a:ext cx="16846553" cy="20640677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613-41A8-4A7B-97EC-87975399A26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FB67-50E5-4AA3-A48D-E41947BB2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1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2" y="21122641"/>
            <a:ext cx="30723840" cy="249364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2" y="2696210"/>
            <a:ext cx="30723840" cy="1810512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2" y="23616288"/>
            <a:ext cx="30723840" cy="3541393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613-41A8-4A7B-97EC-87975399A26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FB67-50E5-4AA3-A48D-E41947BB2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208407"/>
            <a:ext cx="46085760" cy="50292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040883"/>
            <a:ext cx="46085760" cy="19914237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27967943"/>
            <a:ext cx="11948160" cy="160655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0613-41A8-4A7B-97EC-87975399A26D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27967943"/>
            <a:ext cx="16215360" cy="160655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27967943"/>
            <a:ext cx="11948160" cy="160655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FB67-50E5-4AA3-A48D-E41947BB2C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45342175" y="29718000"/>
            <a:ext cx="47212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949" tIns="43472" rIns="86949" bIns="43472">
            <a:spAutoFit/>
          </a:bodyPr>
          <a:lstStyle/>
          <a:p>
            <a:pPr defTabSz="8698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00" b="1" dirty="0">
                <a:solidFill>
                  <a:schemeClr val="bg2"/>
                </a:solidFill>
                <a:latin typeface="Arial" charset="0"/>
              </a:rPr>
              <a:t>Speech Communication Lab, State University of New York at Binghamton</a:t>
            </a:r>
          </a:p>
        </p:txBody>
      </p:sp>
    </p:spTree>
    <p:extLst>
      <p:ext uri="{BB962C8B-B14F-4D97-AF65-F5344CB8AC3E}">
        <p14:creationId xmlns:p14="http://schemas.microsoft.com/office/powerpoint/2010/main" val="64799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3" indent="-1567533" algn="l" defTabSz="4180088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418008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7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hyperlink" Target="http://www.ws.binghamton.edu/zahorian/yaapt.htm" TargetMode="External"/><Relationship Id="rId11" Type="http://schemas.openxmlformats.org/officeDocument/2006/relationships/image" Target="../media/image5.emf"/><Relationship Id="rId5" Type="http://schemas.openxmlformats.org/officeDocument/2006/relationships/image" Target="../media/image2.png"/><Relationship Id="rId15" Type="http://schemas.openxmlformats.org/officeDocument/2006/relationships/image" Target="../media/image9.emf"/><Relationship Id="rId10" Type="http://schemas.openxmlformats.org/officeDocument/2006/relationships/image" Target="../media/image4.emf"/><Relationship Id="rId4" Type="http://schemas.openxmlformats.org/officeDocument/2006/relationships/hyperlink" Target="mailto:\\zahorian@binghamton.edu" TargetMode="External"/><Relationship Id="rId9" Type="http://schemas.openxmlformats.org/officeDocument/2006/relationships/image" Target="../media/image3.emf"/><Relationship Id="rId1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nip Diagonal Corner Rectangle 52"/>
          <p:cNvSpPr/>
          <p:nvPr/>
        </p:nvSpPr>
        <p:spPr>
          <a:xfrm>
            <a:off x="34290000" y="13982700"/>
            <a:ext cx="5638800" cy="15240000"/>
          </a:xfrm>
          <a:prstGeom prst="snip2DiagRect">
            <a:avLst>
              <a:gd name="adj1" fmla="val 0"/>
              <a:gd name="adj2" fmla="val 7292"/>
            </a:avLst>
          </a:prstGeom>
          <a:ln>
            <a:solidFill>
              <a:schemeClr val="accent3">
                <a:shade val="95000"/>
                <a:satMod val="105000"/>
              </a:schemeClr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4000" i="1" dirty="0" smtClean="0"/>
              <a:t>Final Pitch Tracks</a:t>
            </a:r>
            <a:endParaRPr lang="en-US" sz="4000" i="1" dirty="0"/>
          </a:p>
        </p:txBody>
      </p:sp>
      <p:sp>
        <p:nvSpPr>
          <p:cNvPr id="44" name="Rounded Rectangle 43"/>
          <p:cNvSpPr/>
          <p:nvPr/>
        </p:nvSpPr>
        <p:spPr>
          <a:xfrm>
            <a:off x="40995600" y="5943600"/>
            <a:ext cx="93726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20802600" y="5105400"/>
            <a:ext cx="8915400" cy="7848600"/>
          </a:xfrm>
          <a:prstGeom prst="roundRect">
            <a:avLst>
              <a:gd name="adj" fmla="val 53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10515600" y="5029200"/>
            <a:ext cx="29809440" cy="8001000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43505" tIns="43472" rIns="365760" bIns="43472"/>
          <a:lstStyle/>
          <a:p>
            <a:pPr marL="419100" indent="-419100" algn="thaiDist" defTabSz="868363">
              <a:spcBef>
                <a:spcPct val="20000"/>
              </a:spcBef>
            </a:pPr>
            <a:endParaRPr lang="en-US" sz="5400" b="1" dirty="0">
              <a:solidFill>
                <a:srgbClr val="008000"/>
              </a:solidFill>
              <a:cs typeface="Times New Roman" pitchFamily="18" charset="0"/>
            </a:endParaRP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10515600" y="13411200"/>
            <a:ext cx="29809440" cy="16306800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5760" tIns="43472" rIns="86949" bIns="43472"/>
          <a:lstStyle>
            <a:lvl1pPr marL="323850" indent="-32385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1pPr>
            <a:lvl2pPr marL="701675" indent="-4572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2pPr>
            <a:lvl3pPr marL="1098550" indent="-4572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lvl="1" indent="0" eaLnBrk="1" hangingPunct="1">
              <a:spcBef>
                <a:spcPct val="20000"/>
              </a:spcBef>
              <a:buClr>
                <a:srgbClr val="006A4D"/>
              </a:buClr>
            </a:pPr>
            <a:r>
              <a:rPr lang="en-US" sz="5400" b="1" dirty="0" smtClean="0">
                <a:solidFill>
                  <a:srgbClr val="006600"/>
                </a:solidFill>
                <a:latin typeface="+mn-lt"/>
                <a:cs typeface="Times New Roman" pitchFamily="18" charset="0"/>
              </a:rPr>
              <a:t>Experiments with the </a:t>
            </a:r>
            <a:r>
              <a:rPr lang="en-US" sz="5400" b="1" dirty="0" err="1" smtClean="0">
                <a:solidFill>
                  <a:srgbClr val="006600"/>
                </a:solidFill>
                <a:latin typeface="+mn-lt"/>
                <a:cs typeface="Times New Roman" pitchFamily="18" charset="0"/>
              </a:rPr>
              <a:t>Keele</a:t>
            </a:r>
            <a:r>
              <a:rPr lang="en-US" sz="5400" b="1" dirty="0" smtClean="0">
                <a:solidFill>
                  <a:srgbClr val="006600"/>
                </a:solidFill>
                <a:latin typeface="+mn-lt"/>
                <a:cs typeface="Times New Roman" pitchFamily="18" charset="0"/>
              </a:rPr>
              <a:t> Database (British English )  </a:t>
            </a: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10 phonetically balanced sentences spoken by 5 male and 5 female English speakers. Manually checked reference pitch </a:t>
            </a:r>
            <a:r>
              <a:rPr lang="en-US" sz="3200" dirty="0" smtClean="0">
                <a:latin typeface="+mn-lt"/>
              </a:rPr>
              <a:t>was </a:t>
            </a:r>
            <a:r>
              <a:rPr lang="en-US" sz="3200" dirty="0" smtClean="0">
                <a:latin typeface="+mn-lt"/>
              </a:rPr>
              <a:t>used.</a:t>
            </a:r>
          </a:p>
          <a:p>
            <a:pPr marL="628650" indent="-628650"/>
            <a:endParaRPr lang="en-US" sz="1800" dirty="0" smtClean="0">
              <a:latin typeface="+mn-lt"/>
            </a:endParaRPr>
          </a:p>
          <a:p>
            <a:pPr marL="628650" indent="-628650"/>
            <a:endParaRPr lang="en-US" sz="1800" dirty="0" smtClean="0">
              <a:latin typeface="+mn-lt"/>
            </a:endParaRPr>
          </a:p>
          <a:p>
            <a:pPr marL="628650" indent="-628650"/>
            <a:endParaRPr lang="en-US" sz="1800" dirty="0" smtClean="0">
              <a:latin typeface="+mn-lt"/>
            </a:endParaRPr>
          </a:p>
          <a:p>
            <a:pPr marL="628650" indent="-628650"/>
            <a:endParaRPr lang="en-US" sz="1800" dirty="0" smtClean="0">
              <a:latin typeface="+mn-lt"/>
            </a:endParaRPr>
          </a:p>
          <a:p>
            <a:pPr marL="628650" indent="-628650"/>
            <a:endParaRPr lang="en-US" sz="1800" dirty="0" smtClean="0">
              <a:latin typeface="+mn-lt"/>
            </a:endParaRPr>
          </a:p>
          <a:p>
            <a:pPr marL="628650" indent="-628650"/>
            <a:endParaRPr lang="en-US" sz="1800" dirty="0" smtClean="0">
              <a:latin typeface="+mn-lt"/>
            </a:endParaRPr>
          </a:p>
          <a:p>
            <a:pPr marL="628650" indent="-628650"/>
            <a:endParaRPr lang="en-US" sz="1800" dirty="0" smtClean="0">
              <a:latin typeface="+mn-lt"/>
            </a:endParaRPr>
          </a:p>
          <a:p>
            <a:pPr marL="628650" indent="-628650"/>
            <a:endParaRPr lang="en-US" sz="1800" dirty="0" smtClean="0">
              <a:latin typeface="+mn-lt"/>
            </a:endParaRPr>
          </a:p>
          <a:p>
            <a:pPr marL="628650" indent="-628650"/>
            <a:endParaRPr lang="en-US" sz="1800" dirty="0" smtClean="0">
              <a:latin typeface="+mn-lt"/>
            </a:endParaRPr>
          </a:p>
          <a:p>
            <a:pPr marL="628650" indent="-628650"/>
            <a:endParaRPr lang="en-US" sz="1800" dirty="0" smtClean="0">
              <a:latin typeface="+mn-lt"/>
            </a:endParaRPr>
          </a:p>
          <a:p>
            <a:pPr marL="628650" indent="-628650"/>
            <a:endParaRPr lang="en-US" sz="1800" dirty="0" smtClean="0">
              <a:latin typeface="+mn-lt"/>
            </a:endParaRPr>
          </a:p>
          <a:p>
            <a:pPr marL="628650" indent="-628650"/>
            <a:endParaRPr lang="en-US" sz="1800" dirty="0" smtClean="0">
              <a:latin typeface="+mn-lt"/>
            </a:endParaRPr>
          </a:p>
          <a:p>
            <a:pPr marL="0" lvl="1" indent="0" eaLnBrk="1" hangingPunct="1">
              <a:spcBef>
                <a:spcPct val="20000"/>
              </a:spcBef>
              <a:buClr>
                <a:srgbClr val="006A4D"/>
              </a:buClr>
            </a:pPr>
            <a:r>
              <a:rPr lang="en-US" sz="5400" b="1" dirty="0" smtClean="0">
                <a:solidFill>
                  <a:srgbClr val="006600"/>
                </a:solidFill>
                <a:latin typeface="+mn-lt"/>
                <a:cs typeface="Times New Roman" pitchFamily="18" charset="0"/>
              </a:rPr>
              <a:t>Experiments with the TIMIT Database (American English) </a:t>
            </a: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20 speakers (10 male and 10 female) were selected with 5 sentences from each speaker, resulting in a total of 100 sentences</a:t>
            </a: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The clean YAAPT pitch track was used as the reference. *: the YAAPT voiced/unvoiced decisions were applied to RAPT and YIN</a:t>
            </a:r>
            <a:endParaRPr lang="en-US" sz="1800" dirty="0" smtClean="0">
              <a:latin typeface="+mn-lt"/>
            </a:endParaRP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1800" dirty="0" smtClean="0">
              <a:latin typeface="+mn-lt"/>
            </a:endParaRP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1800" dirty="0" smtClean="0">
              <a:latin typeface="+mn-lt"/>
            </a:endParaRP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1800" dirty="0" smtClean="0">
              <a:latin typeface="+mn-lt"/>
            </a:endParaRP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1800" dirty="0" smtClean="0">
              <a:latin typeface="+mn-lt"/>
            </a:endParaRP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1800" dirty="0" smtClean="0">
              <a:latin typeface="+mn-lt"/>
            </a:endParaRP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1800" dirty="0" smtClean="0">
              <a:latin typeface="+mn-lt"/>
            </a:endParaRP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1800" dirty="0" smtClean="0">
              <a:latin typeface="+mn-lt"/>
            </a:endParaRP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1800" dirty="0" smtClean="0">
              <a:latin typeface="+mn-lt"/>
            </a:endParaRP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1800" dirty="0" smtClean="0">
              <a:latin typeface="+mn-lt"/>
            </a:endParaRP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1800" dirty="0" smtClean="0">
              <a:latin typeface="+mn-lt"/>
            </a:endParaRPr>
          </a:p>
          <a:p>
            <a:pPr marL="0" lvl="1" indent="0" eaLnBrk="1" hangingPunct="1">
              <a:spcBef>
                <a:spcPct val="20000"/>
              </a:spcBef>
              <a:buClr>
                <a:srgbClr val="006A4D"/>
              </a:buClr>
            </a:pPr>
            <a:r>
              <a:rPr lang="en-US" sz="5400" b="1" dirty="0" smtClean="0">
                <a:solidFill>
                  <a:srgbClr val="006600"/>
                </a:solidFill>
                <a:latin typeface="+mn-lt"/>
                <a:cs typeface="Times New Roman" pitchFamily="18" charset="0"/>
              </a:rPr>
              <a:t>Experiments with the RASC863 Database (Mandarin Chinese)  </a:t>
            </a: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A total of 1065 sentences from 6 speakers (3 male and 3 female) were selected. </a:t>
            </a: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The clean YAAPT pitch track was used as the reference. *: the YAAPT voiced/unvoiced decisions were applied to RAPT and YIN</a:t>
            </a: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3200" dirty="0" smtClean="0"/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1800" dirty="0">
              <a:latin typeface="+mn-lt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>
              <a:latin typeface="+mn-lt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006A4D"/>
              </a:buClr>
            </a:pPr>
            <a:endParaRPr lang="en-US" sz="3200" dirty="0" smtClean="0">
              <a:latin typeface="+mn-lt"/>
              <a:cs typeface="Times New Roman" pitchFamily="18" charset="0"/>
            </a:endParaRP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457200" y="13411200"/>
            <a:ext cx="9692640" cy="16306800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5760" tIns="43472" rIns="86949" bIns="43472"/>
          <a:lstStyle>
            <a:lvl1pPr marL="323850" indent="-32385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1pPr>
            <a:lvl2pPr marL="701675" indent="-4572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2pPr>
            <a:lvl3pPr marL="1098550" indent="-4572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lvl="1" indent="0" eaLnBrk="1" hangingPunct="1">
              <a:spcBef>
                <a:spcPct val="20000"/>
              </a:spcBef>
              <a:buClr>
                <a:srgbClr val="006A4D"/>
              </a:buClr>
            </a:pPr>
            <a:r>
              <a:rPr lang="en-US" sz="5400" b="1" dirty="0" smtClean="0">
                <a:solidFill>
                  <a:srgbClr val="006600"/>
                </a:solidFill>
                <a:latin typeface="+mn-lt"/>
                <a:cs typeface="Times New Roman" pitchFamily="18" charset="0"/>
              </a:rPr>
              <a:t>Experimental </a:t>
            </a:r>
            <a:r>
              <a:rPr lang="en-US" sz="5400" b="1" dirty="0" smtClean="0">
                <a:solidFill>
                  <a:srgbClr val="006600"/>
                </a:solidFill>
                <a:latin typeface="+mn-lt"/>
                <a:cs typeface="Times New Roman" pitchFamily="18" charset="0"/>
              </a:rPr>
              <a:t>Setup</a:t>
            </a:r>
          </a:p>
          <a:p>
            <a:pPr marL="0" lvl="1" indent="0" eaLnBrk="1" hangingPunct="1">
              <a:spcBef>
                <a:spcPct val="20000"/>
              </a:spcBef>
              <a:buClr>
                <a:srgbClr val="006A4D"/>
              </a:buClr>
            </a:pP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Tracking Algorithms</a:t>
            </a:r>
          </a:p>
          <a:p>
            <a:pPr marL="419100" lvl="1" indent="-419100" defTabSz="4180088" eaLnBrk="1" hangingPunct="1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YIN </a:t>
            </a:r>
            <a:r>
              <a:rPr 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(de </a:t>
            </a:r>
            <a:r>
              <a:rPr lang="en-US" sz="3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Cheveigne</a:t>
            </a:r>
            <a:r>
              <a:rPr 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and Kawahara, 2002) </a:t>
            </a:r>
          </a:p>
          <a:p>
            <a:pPr marL="688975"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A modified version of the autocorrelation method</a:t>
            </a:r>
          </a:p>
          <a:p>
            <a:pPr marL="688975"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No voiced/unvoiced decision  </a:t>
            </a:r>
            <a:endParaRPr lang="en-US" sz="3200" dirty="0">
              <a:latin typeface="+mn-lt"/>
            </a:endParaRP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RAPT </a:t>
            </a:r>
            <a:r>
              <a:rPr 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(</a:t>
            </a:r>
            <a:r>
              <a:rPr lang="en-US" sz="3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Talkin</a:t>
            </a:r>
            <a:r>
              <a:rPr 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, 1995) </a:t>
            </a:r>
          </a:p>
          <a:p>
            <a:pPr marL="688975"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MATLAB version of Normalized Cross Correlation Function (NCCF)</a:t>
            </a: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PRAAT </a:t>
            </a:r>
            <a:r>
              <a:rPr 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(</a:t>
            </a:r>
            <a:r>
              <a:rPr lang="en-US" sz="3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Boersma</a:t>
            </a:r>
            <a:r>
              <a:rPr 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and </a:t>
            </a:r>
            <a:r>
              <a:rPr lang="en-US" sz="3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Weenink</a:t>
            </a:r>
            <a:r>
              <a:rPr lang="en-US" sz="3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, 2001) </a:t>
            </a:r>
          </a:p>
          <a:p>
            <a:pPr marL="688975"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The autocorrelation method </a:t>
            </a:r>
            <a:r>
              <a:rPr lang="en-US" sz="3200" dirty="0" smtClean="0">
                <a:latin typeface="+mn-lt"/>
              </a:rPr>
              <a:t>is used in </a:t>
            </a:r>
            <a:r>
              <a:rPr lang="en-US" sz="3200" dirty="0" smtClean="0">
                <a:latin typeface="+mn-lt"/>
              </a:rPr>
              <a:t>this speech analysis tool</a:t>
            </a:r>
          </a:p>
          <a:p>
            <a:pPr marL="0" lvl="1" indent="0" eaLnBrk="1" hangingPunct="1">
              <a:spcBef>
                <a:spcPct val="20000"/>
              </a:spcBef>
              <a:buClr>
                <a:srgbClr val="006A4D"/>
              </a:buClr>
            </a:pP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Evaluation Method</a:t>
            </a: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Additive background noise </a:t>
            </a:r>
          </a:p>
          <a:p>
            <a:pPr marL="688975"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No additional noise added (clean)</a:t>
            </a:r>
          </a:p>
          <a:p>
            <a:pPr marL="688975"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5 dB white noise 1(W -5) </a:t>
            </a:r>
          </a:p>
          <a:p>
            <a:pPr marL="688975"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4 dB babble noise (B-5)</a:t>
            </a: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Simulated telephone speech</a:t>
            </a:r>
          </a:p>
          <a:p>
            <a:pPr marL="688975"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a SRAEN (300-3400 Hz FIR </a:t>
            </a:r>
            <a:r>
              <a:rPr lang="en-US" sz="3200" dirty="0" err="1" smtClean="0">
                <a:latin typeface="+mn-lt"/>
              </a:rPr>
              <a:t>bandpass</a:t>
            </a:r>
            <a:r>
              <a:rPr lang="en-US" sz="3200" dirty="0" smtClean="0">
                <a:latin typeface="+mn-lt"/>
              </a:rPr>
              <a:t>) filter</a:t>
            </a:r>
            <a:endParaRPr lang="en-US" sz="1000" b="1" dirty="0" smtClean="0"/>
          </a:p>
          <a:p>
            <a:pPr marL="0" lvl="1" indent="0" eaLnBrk="1" hangingPunct="1">
              <a:spcBef>
                <a:spcPct val="20000"/>
              </a:spcBef>
              <a:buClr>
                <a:srgbClr val="006A4D"/>
              </a:buClr>
            </a:pP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Error measures</a:t>
            </a: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Gross Error</a:t>
            </a:r>
          </a:p>
          <a:p>
            <a:pPr marL="688975"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The percentage of the estimated  pitch frames deviating significantly (20%) from the reference</a:t>
            </a:r>
          </a:p>
          <a:p>
            <a:pPr marL="688975"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All frames are considered as voiced</a:t>
            </a: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Big error </a:t>
            </a:r>
          </a:p>
          <a:p>
            <a:pPr marL="688975" lvl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Gross error and voiced/unvoiced decision error are included</a:t>
            </a:r>
            <a:endParaRPr lang="en-US" sz="1600" dirty="0" smtClean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 smtClean="0">
              <a:latin typeface="+mn-lt"/>
              <a:cs typeface="Times New Roman" pitchFamily="18" charset="0"/>
            </a:endParaRPr>
          </a:p>
          <a:p>
            <a:pPr marL="0" lvl="1" indent="0" eaLnBrk="1" hangingPunct="1">
              <a:spcBef>
                <a:spcPct val="20000"/>
              </a:spcBef>
            </a:pPr>
            <a:endParaRPr lang="en-US" sz="3200" dirty="0">
              <a:latin typeface="+mn-lt"/>
              <a:cs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006A4D"/>
              </a:buClr>
            </a:pPr>
            <a:endParaRPr lang="en-US" sz="3200" dirty="0" smtClean="0">
              <a:latin typeface="+mn-lt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862816" y="533400"/>
            <a:ext cx="36542984" cy="41148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 fontScale="85000" lnSpcReduction="10000"/>
          </a:bodyPr>
          <a:lstStyle>
            <a:lvl1pPr algn="ctr" defTabSz="4180088" rtl="0" eaLnBrk="1" latinLnBrk="0" hangingPunct="1">
              <a:spcBef>
                <a:spcPct val="0"/>
              </a:spcBef>
              <a:buNone/>
              <a:defRPr sz="20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solidFill>
                  <a:srgbClr val="008000"/>
                </a:solidFill>
              </a:rPr>
              <a:t>An Experimental Comparison of Fundamental Frequency Tracking Algorithms</a:t>
            </a:r>
          </a:p>
          <a:p>
            <a:r>
              <a:rPr lang="en-US" sz="9600" b="1" dirty="0" smtClean="0">
                <a:solidFill>
                  <a:srgbClr val="008000"/>
                </a:solidFill>
              </a:rPr>
              <a:t> </a:t>
            </a:r>
            <a:r>
              <a:rPr lang="en-US" sz="4700" b="1" i="1" dirty="0" smtClean="0">
                <a:latin typeface="+mn-lt"/>
                <a:cs typeface="Times New Roman" pitchFamily="18" charset="0"/>
              </a:rPr>
              <a:t>Hongbing Hu* and Stephen A. Zahorian</a:t>
            </a:r>
            <a:endParaRPr lang="en-US" sz="4100" b="1" i="1" baseline="30000" dirty="0" smtClean="0">
              <a:latin typeface="+mn-lt"/>
              <a:cs typeface="Times New Roman" pitchFamily="18" charset="0"/>
            </a:endParaRPr>
          </a:p>
          <a:p>
            <a:pPr algn="l"/>
            <a:r>
              <a:rPr lang="en-US" sz="4100" b="1" baseline="30000" dirty="0" smtClean="0">
                <a:latin typeface="+mn-lt"/>
                <a:cs typeface="Times New Roman" pitchFamily="18" charset="0"/>
              </a:rPr>
              <a:t>                          </a:t>
            </a:r>
            <a:r>
              <a:rPr lang="en-US" sz="4100" baseline="30000" dirty="0" smtClean="0">
                <a:latin typeface="+mn-lt"/>
                <a:cs typeface="Times New Roman" pitchFamily="18" charset="0"/>
              </a:rPr>
              <a:t>			</a:t>
            </a:r>
            <a:r>
              <a:rPr lang="en-US" sz="3800" b="1" i="1" dirty="0" smtClean="0">
                <a:latin typeface="Arial" charset="0"/>
              </a:rPr>
              <a:t>Department of Electrical and Computer Engineering, Binghamton University 	</a:t>
            </a:r>
            <a:r>
              <a:rPr lang="en-US" sz="3300" b="1" i="1" dirty="0" smtClean="0">
                <a:latin typeface="Arial" charset="0"/>
              </a:rPr>
              <a:t>* Currently Intel Corporation</a:t>
            </a:r>
            <a:endParaRPr lang="en-US" sz="3800" b="1" i="1" dirty="0" smtClean="0">
              <a:latin typeface="Arial" charset="0"/>
            </a:endParaRPr>
          </a:p>
          <a:p>
            <a:r>
              <a:rPr lang="en-US" sz="3800" b="1" i="1" dirty="0" smtClean="0">
                <a:latin typeface="Arial" charset="0"/>
              </a:rPr>
              <a:t>Binghamton, NY 13902, USA</a:t>
            </a:r>
          </a:p>
          <a:p>
            <a:r>
              <a:rPr lang="en-US" sz="4100" dirty="0" smtClean="0">
                <a:cs typeface="Times New Roman" pitchFamily="18" charset="0"/>
                <a:hlinkClick r:id="rId4"/>
              </a:rPr>
              <a:t>Hongbing.hu@binghamton.edu, </a:t>
            </a:r>
            <a:r>
              <a:rPr lang="en-US" sz="4100" dirty="0" smtClean="0">
                <a:cs typeface="Times New Roman" pitchFamily="18" charset="0"/>
              </a:rPr>
              <a:t>  </a:t>
            </a:r>
            <a:r>
              <a:rPr lang="en-US" sz="4100" dirty="0" smtClean="0">
                <a:cs typeface="Times New Roman" pitchFamily="18" charset="0"/>
                <a:hlinkClick r:id="rId4"/>
              </a:rPr>
              <a:t>Zahorian@binghamton.edu</a:t>
            </a:r>
            <a:endParaRPr lang="en-US" sz="4100" dirty="0">
              <a:latin typeface="+mn-lt"/>
              <a:cs typeface="Times New Roman" pitchFamily="18" charset="0"/>
            </a:endParaRPr>
          </a:p>
        </p:txBody>
      </p:sp>
      <p:pic>
        <p:nvPicPr>
          <p:cNvPr id="5" name="Picture 7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8779002" cy="288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5029200"/>
            <a:ext cx="9692640" cy="8001000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5760" tIns="43472" rIns="365760" bIns="43472"/>
          <a:lstStyle/>
          <a:p>
            <a:pPr algn="thaiDist" defTabSz="868363">
              <a:spcBef>
                <a:spcPct val="20000"/>
              </a:spcBef>
            </a:pPr>
            <a:r>
              <a:rPr lang="en-US" sz="5400" b="1" dirty="0" smtClean="0">
                <a:solidFill>
                  <a:srgbClr val="006600"/>
                </a:solidFill>
                <a:cs typeface="Times New Roman" pitchFamily="18" charset="0"/>
              </a:rPr>
              <a:t>Introduction</a:t>
            </a: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/>
              <a:t> “Yet Another Algorithm for Pitch Tracking -YAAPT”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Zahorian and Hu, 2008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3200" dirty="0" smtClean="0"/>
              <a:t> provides highly accurate and noise robust fundamental frequency (</a:t>
            </a:r>
            <a:r>
              <a:rPr lang="en-US" sz="3200" i="1" dirty="0" smtClean="0"/>
              <a:t>F</a:t>
            </a:r>
            <a:r>
              <a:rPr lang="en-US" sz="3200" i="1" baseline="-25000" dirty="0" smtClean="0"/>
              <a:t>0</a:t>
            </a:r>
            <a:r>
              <a:rPr lang="en-US" sz="3200" dirty="0" smtClean="0"/>
              <a:t>) tracking for both studio quality speech and telephone speech</a:t>
            </a: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1000" dirty="0" smtClean="0"/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/>
              <a:t>Further more work has been done to improve the algorithm and especially to improve its functionality and ease of use as MATLAB functions</a:t>
            </a:r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1000" dirty="0" smtClean="0"/>
          </a:p>
          <a:p>
            <a:pPr marL="419100" lvl="1" indent="-419100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/>
              <a:t>The current YAAPT is experimentally compared with YIN, PRAAT, and RAPT with multiple databases including American English (</a:t>
            </a:r>
            <a:r>
              <a:rPr lang="en-US" sz="3200" dirty="0" smtClean="0">
                <a:solidFill>
                  <a:srgbClr val="006600"/>
                </a:solidFill>
              </a:rPr>
              <a:t>TIMIT</a:t>
            </a:r>
            <a:r>
              <a:rPr lang="en-US" sz="3200" dirty="0" smtClean="0"/>
              <a:t>), British English (</a:t>
            </a:r>
            <a:r>
              <a:rPr lang="en-US" sz="3200" dirty="0" smtClean="0">
                <a:solidFill>
                  <a:srgbClr val="006600"/>
                </a:solidFill>
              </a:rPr>
              <a:t>Keele</a:t>
            </a:r>
            <a:r>
              <a:rPr lang="en-US" sz="3200" dirty="0" smtClean="0"/>
              <a:t>), and Mandarin Chinese (</a:t>
            </a:r>
            <a:r>
              <a:rPr lang="en-US" sz="3200" dirty="0" smtClean="0">
                <a:solidFill>
                  <a:srgbClr val="006600"/>
                </a:solidFill>
              </a:rPr>
              <a:t>RASC863</a:t>
            </a:r>
            <a:r>
              <a:rPr lang="en-US" sz="3200" dirty="0" smtClean="0"/>
              <a:t>)</a:t>
            </a:r>
          </a:p>
        </p:txBody>
      </p:sp>
      <p:sp>
        <p:nvSpPr>
          <p:cNvPr id="19" name="Text Box 95"/>
          <p:cNvSpPr txBox="1">
            <a:spLocks noChangeArrowheads="1"/>
          </p:cNvSpPr>
          <p:nvPr/>
        </p:nvSpPr>
        <p:spPr bwMode="auto">
          <a:xfrm>
            <a:off x="42719023" y="16508407"/>
            <a:ext cx="18473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806950"/>
            <a:endParaRPr lang="th-TH" sz="2900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40721280" y="5029200"/>
            <a:ext cx="9875520" cy="16916400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5760" tIns="43472" rIns="86949" bIns="43472"/>
          <a:lstStyle>
            <a:lvl1pPr marL="323850" indent="-32385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1pPr>
            <a:lvl2pPr marL="701675" indent="-4572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2pPr>
            <a:lvl3pPr marL="1098550" indent="-4572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5400" b="1" dirty="0" smtClean="0">
                <a:solidFill>
                  <a:srgbClr val="006600"/>
                </a:solidFill>
                <a:latin typeface="+mn-lt"/>
                <a:cs typeface="Times New Roman" pitchFamily="18" charset="0"/>
              </a:rPr>
              <a:t>YAAPT MATLAB Function</a:t>
            </a:r>
          </a:p>
          <a:p>
            <a:pPr algn="ctr"/>
            <a:r>
              <a:rPr lang="en-US" sz="1200" b="1" dirty="0" smtClean="0">
                <a:solidFill>
                  <a:schemeClr val="dk1"/>
                </a:solidFill>
                <a:latin typeface="+mn-lt"/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chemeClr val="dk1"/>
                </a:solidFill>
                <a:latin typeface="+mn-lt"/>
              </a:rPr>
              <a:t>[</a:t>
            </a:r>
            <a:r>
              <a:rPr lang="en-US" sz="3200" b="1" dirty="0" smtClean="0">
                <a:solidFill>
                  <a:schemeClr val="dk1"/>
                </a:solidFill>
                <a:latin typeface="+mn-lt"/>
              </a:rPr>
              <a:t>Pitch, </a:t>
            </a:r>
            <a:r>
              <a:rPr lang="en-US" sz="3200" b="1" dirty="0" err="1" smtClean="0">
                <a:solidFill>
                  <a:schemeClr val="dk1"/>
                </a:solidFill>
                <a:latin typeface="+mn-lt"/>
              </a:rPr>
              <a:t>frms</a:t>
            </a:r>
            <a:r>
              <a:rPr lang="en-US" sz="3200" b="1" dirty="0" smtClean="0">
                <a:solidFill>
                  <a:schemeClr val="dk1"/>
                </a:solidFill>
                <a:latin typeface="+mn-lt"/>
              </a:rPr>
              <a:t>, rate</a:t>
            </a:r>
            <a:r>
              <a:rPr lang="en-US" sz="3600" b="1" dirty="0" smtClean="0">
                <a:solidFill>
                  <a:schemeClr val="dk1"/>
                </a:solidFill>
                <a:latin typeface="+mn-lt"/>
              </a:rPr>
              <a:t>] = </a:t>
            </a:r>
            <a:r>
              <a:rPr lang="en-US" sz="3600" b="1" dirty="0" err="1" smtClean="0">
                <a:solidFill>
                  <a:schemeClr val="dk1"/>
                </a:solidFill>
                <a:latin typeface="+mn-lt"/>
              </a:rPr>
              <a:t>yaapt</a:t>
            </a:r>
            <a:r>
              <a:rPr lang="en-US" sz="3600" b="1" dirty="0" smtClean="0">
                <a:solidFill>
                  <a:schemeClr val="dk1"/>
                </a:solidFill>
                <a:latin typeface="+mn-lt"/>
              </a:rPr>
              <a:t>(</a:t>
            </a:r>
            <a:r>
              <a:rPr lang="en-US" sz="3200" b="1" dirty="0" smtClean="0">
                <a:solidFill>
                  <a:schemeClr val="dk1"/>
                </a:solidFill>
                <a:latin typeface="+mn-lt"/>
              </a:rPr>
              <a:t>Data, Fs, </a:t>
            </a:r>
            <a:r>
              <a:rPr lang="en-US" sz="3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VU, </a:t>
            </a:r>
            <a:r>
              <a:rPr lang="en-US" sz="32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ExtrPrm</a:t>
            </a:r>
            <a:r>
              <a:rPr lang="en-US" sz="32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fig</a:t>
            </a:r>
            <a:r>
              <a:rPr lang="en-US" sz="3600" b="1" dirty="0" smtClean="0">
                <a:solidFill>
                  <a:schemeClr val="dk1"/>
                </a:solidFill>
                <a:latin typeface="+mn-lt"/>
              </a:rPr>
              <a:t>)</a:t>
            </a:r>
          </a:p>
          <a:p>
            <a:r>
              <a:rPr lang="en-US" sz="2800" dirty="0" smtClean="0"/>
              <a:t>     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0" lvl="1" indent="0" eaLnBrk="1" hangingPunct="1">
              <a:spcBef>
                <a:spcPct val="20000"/>
              </a:spcBef>
              <a:buClr>
                <a:srgbClr val="006A4D"/>
              </a:buClr>
            </a:pP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Example</a:t>
            </a:r>
          </a:p>
          <a:p>
            <a:pPr lvl="1" algn="just" eaLnBrk="1" hangingPunct="1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dk1"/>
                </a:solidFill>
                <a:latin typeface="+mn-lt"/>
              </a:rPr>
              <a:t>Read data from the sample </a:t>
            </a:r>
            <a:r>
              <a:rPr lang="en-US" sz="2800" b="1" dirty="0" err="1" smtClean="0"/>
              <a:t>sample</a:t>
            </a:r>
            <a:r>
              <a:rPr lang="en-US" sz="2800" b="1" dirty="0" smtClean="0"/>
              <a:t>/</a:t>
            </a:r>
            <a:r>
              <a:rPr lang="en-US" sz="2800" dirty="0" smtClean="0"/>
              <a:t> </a:t>
            </a:r>
            <a:r>
              <a:rPr lang="en-US" sz="2800" b="1" dirty="0" smtClean="0"/>
              <a:t>f1nw0000.wav </a:t>
            </a:r>
            <a:r>
              <a:rPr lang="en-US" sz="2800" dirty="0" smtClean="0"/>
              <a:t>f</a:t>
            </a:r>
            <a:r>
              <a:rPr lang="en-US" sz="2800" dirty="0" smtClean="0">
                <a:solidFill>
                  <a:schemeClr val="dk1"/>
                </a:solidFill>
                <a:latin typeface="+mn-lt"/>
              </a:rPr>
              <a:t>ile</a:t>
            </a:r>
            <a:r>
              <a:rPr lang="en-US" sz="2800" dirty="0" smtClean="0"/>
              <a:t>. </a:t>
            </a:r>
          </a:p>
          <a:p>
            <a:pPr lvl="1" algn="just" eaLnBrk="1" hangingPunct="1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2800" dirty="0" smtClean="0"/>
          </a:p>
          <a:p>
            <a:pPr lvl="1" algn="just" eaLnBrk="1" hangingPunct="1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2800" dirty="0" smtClean="0"/>
          </a:p>
          <a:p>
            <a:pPr lvl="1" algn="just" eaLnBrk="1" hangingPunct="1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dk1"/>
                </a:solidFill>
                <a:latin typeface="+mn-lt"/>
              </a:rPr>
              <a:t>Compute the pitch track with the </a:t>
            </a:r>
            <a:r>
              <a:rPr lang="en-US" sz="2800" b="1" i="1" dirty="0" err="1" smtClean="0"/>
              <a:t>yaapt</a:t>
            </a:r>
            <a:r>
              <a:rPr lang="en-US" sz="2800" b="1" i="1" dirty="0" smtClean="0"/>
              <a:t>( 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dk1"/>
                </a:solidFill>
                <a:latin typeface="+mn-lt"/>
              </a:rPr>
              <a:t>function. The computed pitch is saved in an array </a:t>
            </a:r>
            <a:r>
              <a:rPr lang="en-US" sz="2800" b="1" i="1" dirty="0" smtClean="0"/>
              <a:t>Pitch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dk1"/>
                </a:solidFill>
                <a:latin typeface="+mn-lt"/>
              </a:rPr>
              <a:t>of length </a:t>
            </a:r>
            <a:r>
              <a:rPr lang="en-US" sz="2800" b="1" i="1" dirty="0" err="1" smtClean="0"/>
              <a:t>nf</a:t>
            </a:r>
            <a:r>
              <a:rPr lang="en-US" sz="2800" i="1" dirty="0" smtClean="0"/>
              <a:t>.</a:t>
            </a:r>
          </a:p>
          <a:p>
            <a:pPr lvl="1" algn="just" eaLnBrk="1" hangingPunct="1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2800" i="1" dirty="0" smtClean="0"/>
          </a:p>
          <a:p>
            <a:pPr lvl="1" algn="just" eaLnBrk="1" hangingPunct="1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2800" i="1" dirty="0" smtClean="0"/>
          </a:p>
          <a:p>
            <a:pPr lvl="1" algn="just" eaLnBrk="1" hangingPunct="1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dk1"/>
                </a:solidFill>
                <a:latin typeface="+mn-lt"/>
              </a:rPr>
              <a:t>Plot the computed pitch track.</a:t>
            </a:r>
          </a:p>
          <a:p>
            <a:pPr lvl="1" algn="just" eaLnBrk="1" hangingPunct="1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2800" dirty="0" smtClean="0"/>
          </a:p>
          <a:p>
            <a:pPr lvl="1" algn="just" eaLnBrk="1" hangingPunct="1">
              <a:spcBef>
                <a:spcPct val="20000"/>
              </a:spcBef>
              <a:buClr>
                <a:srgbClr val="006A4D"/>
              </a:buClr>
            </a:pPr>
            <a:endParaRPr lang="en-US" sz="2800" dirty="0" smtClean="0"/>
          </a:p>
          <a:p>
            <a:pPr lvl="1" algn="just" eaLnBrk="1" hangingPunct="1">
              <a:spcBef>
                <a:spcPct val="20000"/>
              </a:spcBef>
              <a:buClr>
                <a:srgbClr val="006A4D"/>
              </a:buClr>
            </a:pPr>
            <a:endParaRPr lang="en-US" sz="2800" dirty="0" smtClean="0"/>
          </a:p>
          <a:p>
            <a:pPr lvl="1" algn="just" eaLnBrk="1" hangingPunct="1">
              <a:spcBef>
                <a:spcPct val="20000"/>
              </a:spcBef>
              <a:buClr>
                <a:srgbClr val="006A4D"/>
              </a:buClr>
            </a:pPr>
            <a:endParaRPr lang="en-US" sz="2800" dirty="0" smtClean="0"/>
          </a:p>
          <a:p>
            <a:pPr marL="0" lvl="1" indent="0" eaLnBrk="1" hangingPunct="1">
              <a:spcBef>
                <a:spcPct val="20000"/>
              </a:spcBef>
              <a:buClr>
                <a:srgbClr val="006A4D"/>
              </a:buClr>
            </a:pP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Online Download </a:t>
            </a:r>
          </a:p>
          <a:p>
            <a:pPr marL="0" lvl="1" indent="0" eaLnBrk="1" hangingPunct="1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600" i="1" dirty="0" smtClean="0">
                <a:hlinkClick r:id="rId6"/>
              </a:rPr>
              <a:t> http://www.ws.binghamton.edu/zahorian/yaapt.htm</a:t>
            </a:r>
            <a:endParaRPr lang="en-US" sz="3600" i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 lvl="1" algn="just" eaLnBrk="1" hangingPunct="1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endParaRPr lang="en-US" sz="2800" dirty="0" smtClean="0"/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0698480" y="5029200"/>
            <a:ext cx="9875520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43505" tIns="43472" rIns="365760" bIns="43472"/>
          <a:lstStyle/>
          <a:p>
            <a:pPr defTabSz="868363">
              <a:spcBef>
                <a:spcPct val="20000"/>
              </a:spcBef>
            </a:pPr>
            <a:r>
              <a:rPr lang="en-US" sz="5400" b="1" dirty="0" smtClean="0">
                <a:solidFill>
                  <a:srgbClr val="006600"/>
                </a:solidFill>
                <a:cs typeface="Times New Roman" pitchFamily="18" charset="0"/>
              </a:rPr>
              <a:t>YAAPT Pitch Tracking</a:t>
            </a:r>
          </a:p>
          <a:p>
            <a:pPr marL="514350" lvl="1" indent="-514350">
              <a:spcBef>
                <a:spcPct val="20000"/>
              </a:spcBef>
              <a:buClr>
                <a:srgbClr val="006A4D"/>
              </a:buClr>
              <a:buFont typeface="+mj-lt"/>
              <a:buAutoNum type="arabicPeriod"/>
            </a:pPr>
            <a:r>
              <a:rPr lang="en-US" sz="3200" b="1" dirty="0" smtClean="0"/>
              <a:t>Nonlinear processing : </a:t>
            </a:r>
            <a:r>
              <a:rPr lang="en-US" sz="3200" dirty="0" smtClean="0"/>
              <a:t>the squared value of the speech is used to restore missing fundamentals</a:t>
            </a:r>
            <a:endParaRPr lang="en-US" sz="3200" b="1" i="1" dirty="0" smtClean="0"/>
          </a:p>
          <a:p>
            <a:pPr marL="514350" lvl="1" indent="-514350">
              <a:spcBef>
                <a:spcPct val="20000"/>
              </a:spcBef>
              <a:buClr>
                <a:srgbClr val="006A4D"/>
              </a:buClr>
              <a:buFont typeface="+mj-lt"/>
              <a:buAutoNum type="arabicPeriod"/>
            </a:pPr>
            <a:r>
              <a:rPr lang="en-US" sz="3200" b="1" i="1" dirty="0" smtClean="0"/>
              <a:t>F</a:t>
            </a:r>
            <a:r>
              <a:rPr lang="en-US" sz="3200" b="1" i="1" baseline="-25000" dirty="0" smtClean="0"/>
              <a:t>0</a:t>
            </a:r>
            <a:r>
              <a:rPr lang="en-US" sz="3200" b="1" dirty="0" smtClean="0"/>
              <a:t> track calculation from the spectrogram: </a:t>
            </a:r>
            <a:r>
              <a:rPr lang="en-US" sz="3200" dirty="0" smtClean="0"/>
              <a:t>a spectral </a:t>
            </a:r>
            <a:r>
              <a:rPr lang="en-US" sz="3200" i="1" dirty="0" smtClean="0"/>
              <a:t>F</a:t>
            </a:r>
            <a:r>
              <a:rPr lang="en-US" sz="3200" i="1" baseline="-25000" dirty="0" smtClean="0"/>
              <a:t>0</a:t>
            </a:r>
            <a:r>
              <a:rPr lang="en-US" sz="3200" dirty="0" smtClean="0"/>
              <a:t> track is estimated using Spectral Harmonics Correlation (SHC) from the spectrogram of the nonlinear processed signal</a:t>
            </a:r>
            <a:endParaRPr lang="en-US" sz="3200" b="1" dirty="0" smtClean="0"/>
          </a:p>
          <a:p>
            <a:pPr marL="514350" lvl="1" indent="-514350">
              <a:spcBef>
                <a:spcPct val="20000"/>
              </a:spcBef>
              <a:buClr>
                <a:srgbClr val="006A4D"/>
              </a:buClr>
              <a:buFont typeface="+mj-lt"/>
              <a:buAutoNum type="arabicPeriod"/>
            </a:pPr>
            <a:r>
              <a:rPr lang="en-US" sz="3200" b="1" i="1" dirty="0" smtClean="0"/>
              <a:t>F</a:t>
            </a:r>
            <a:r>
              <a:rPr lang="en-US" sz="3200" b="1" i="1" baseline="-25000" dirty="0" smtClean="0"/>
              <a:t>0</a:t>
            </a:r>
            <a:r>
              <a:rPr lang="en-US" sz="3200" b="1" dirty="0" smtClean="0"/>
              <a:t> candidate estimation:</a:t>
            </a:r>
            <a:r>
              <a:rPr lang="en-US" sz="3200" dirty="0" smtClean="0"/>
              <a:t> candidates are extracted based on the NCCF (Normalized Cross Correlation Function) in the time domain</a:t>
            </a:r>
          </a:p>
          <a:p>
            <a:pPr marL="514350" lvl="1" indent="-514350">
              <a:spcBef>
                <a:spcPct val="20000"/>
              </a:spcBef>
              <a:buClr>
                <a:srgbClr val="006A4D"/>
              </a:buClr>
              <a:buFont typeface="+mj-lt"/>
              <a:buAutoNum type="arabicPeriod"/>
            </a:pPr>
            <a:r>
              <a:rPr lang="en-US" sz="3200" b="1" dirty="0" smtClean="0"/>
              <a:t>Final </a:t>
            </a:r>
            <a:r>
              <a:rPr lang="en-US" sz="3200" b="1" i="1" dirty="0" smtClean="0"/>
              <a:t>F</a:t>
            </a:r>
            <a:r>
              <a:rPr lang="en-US" sz="3200" b="1" i="1" baseline="-25000" dirty="0" smtClean="0"/>
              <a:t>0</a:t>
            </a:r>
            <a:r>
              <a:rPr lang="en-US" sz="3200" b="1" dirty="0" smtClean="0"/>
              <a:t> determination: </a:t>
            </a:r>
            <a:r>
              <a:rPr lang="en-US" sz="3200" dirty="0" smtClean="0"/>
              <a:t>dynamic programming is applied to arrive at a final </a:t>
            </a:r>
            <a:r>
              <a:rPr lang="en-US" sz="3200" i="1" dirty="0" smtClean="0"/>
              <a:t>F</a:t>
            </a:r>
            <a:r>
              <a:rPr lang="en-US" sz="3200" i="1" baseline="-25000" dirty="0" smtClean="0"/>
              <a:t>0</a:t>
            </a:r>
            <a:r>
              <a:rPr lang="en-US" sz="3200" dirty="0" smtClean="0"/>
              <a:t> track</a:t>
            </a:r>
          </a:p>
          <a:p>
            <a:pPr marL="514350" lvl="1" indent="-514350">
              <a:spcBef>
                <a:spcPct val="20000"/>
              </a:spcBef>
              <a:buClr>
                <a:srgbClr val="006A4D"/>
              </a:buClr>
              <a:buFont typeface="+mj-lt"/>
              <a:buAutoNum type="arabicPeriod"/>
            </a:pPr>
            <a:r>
              <a:rPr lang="en-US" sz="3200" b="1" dirty="0" smtClean="0"/>
              <a:t>Voiced/Unvoiced Decision: </a:t>
            </a:r>
            <a:r>
              <a:rPr lang="en-US" sz="3200" dirty="0" smtClean="0"/>
              <a:t>a normalized low frequency energy ratio (NLFER) function is proposed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512064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1031200" y="5181600"/>
          <a:ext cx="8315325" cy="784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icture" r:id="rId7" imgW="6305400" imgH="6396840" progId="Word.Picture.8">
                  <p:embed/>
                </p:oleObj>
              </mc:Choice>
              <mc:Fallback>
                <p:oleObj name="Picture" r:id="rId7" imgW="6305400" imgH="639684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1200" y="5181600"/>
                        <a:ext cx="8315325" cy="784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12039600" y="15468600"/>
          <a:ext cx="96012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ohoma"/>
                          <a:ea typeface="SimSun"/>
                          <a:cs typeface="Times New Roman"/>
                        </a:rPr>
                        <a:t>Studio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ohoma"/>
                          <a:ea typeface="SimSun"/>
                          <a:cs typeface="Times New Roman"/>
                        </a:rPr>
                        <a:t>Simulated telephone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ohoma"/>
                          <a:ea typeface="SimSun"/>
                          <a:cs typeface="Times New Roman"/>
                        </a:rPr>
                        <a:t>Method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ohoma"/>
                          <a:ea typeface="SimSun"/>
                          <a:cs typeface="Times New Roman"/>
                        </a:rPr>
                        <a:t>Clean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ohoma"/>
                          <a:ea typeface="SimSun"/>
                          <a:cs typeface="Times New Roman"/>
                        </a:rPr>
                        <a:t>W-5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ohoma"/>
                          <a:ea typeface="SimSun"/>
                          <a:cs typeface="Times New Roman"/>
                        </a:rPr>
                        <a:t>B-5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ohoma"/>
                          <a:ea typeface="SimSun"/>
                          <a:cs typeface="Times New Roman"/>
                        </a:rPr>
                        <a:t>Clean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ohoma"/>
                          <a:ea typeface="SimSun"/>
                          <a:cs typeface="Times New Roman"/>
                        </a:rPr>
                        <a:t>W-5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ohoma"/>
                          <a:ea typeface="SimSun"/>
                          <a:cs typeface="Times New Roman"/>
                        </a:rPr>
                        <a:t>B-5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YAAPT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6600"/>
                          </a:solidFill>
                          <a:latin typeface="Tohoma"/>
                          <a:ea typeface="SimSun"/>
                          <a:cs typeface="Times New Roman"/>
                        </a:rPr>
                        <a:t>3.08</a:t>
                      </a:r>
                      <a:endParaRPr lang="en-US" sz="2400" b="1">
                        <a:solidFill>
                          <a:srgbClr val="006600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6600"/>
                          </a:solidFill>
                          <a:latin typeface="Tohoma"/>
                          <a:ea typeface="SimSun"/>
                          <a:cs typeface="Times New Roman"/>
                        </a:rPr>
                        <a:t>3.77</a:t>
                      </a:r>
                      <a:endParaRPr lang="en-US" sz="2400" b="1">
                        <a:solidFill>
                          <a:srgbClr val="006600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Tohoma"/>
                          <a:ea typeface="SimSun"/>
                          <a:cs typeface="Times New Roman"/>
                        </a:rPr>
                        <a:t>8.48</a:t>
                      </a:r>
                      <a:endParaRPr lang="en-US" sz="2400" b="1" dirty="0">
                        <a:solidFill>
                          <a:srgbClr val="006600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Tohoma"/>
                          <a:ea typeface="SimSun"/>
                          <a:cs typeface="Times New Roman"/>
                        </a:rPr>
                        <a:t>4.23</a:t>
                      </a:r>
                      <a:endParaRPr lang="en-US" sz="2400" b="1" dirty="0">
                        <a:solidFill>
                          <a:srgbClr val="006600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Tohoma"/>
                          <a:ea typeface="SimSun"/>
                          <a:cs typeface="Times New Roman"/>
                        </a:rPr>
                        <a:t>6.21</a:t>
                      </a:r>
                      <a:endParaRPr lang="en-US" sz="2400" b="1" dirty="0">
                        <a:solidFill>
                          <a:srgbClr val="006600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Tohoma"/>
                          <a:ea typeface="SimSun"/>
                          <a:cs typeface="Times New Roman"/>
                        </a:rPr>
                        <a:t>28.66</a:t>
                      </a:r>
                      <a:endParaRPr lang="en-US" sz="2400" b="1" dirty="0">
                        <a:solidFill>
                          <a:srgbClr val="006600"/>
                        </a:solidFill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ohoma"/>
                          <a:ea typeface="SimSun"/>
                          <a:cs typeface="Times New Roman"/>
                        </a:rPr>
                        <a:t>PRAAT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ohoma"/>
                          <a:ea typeface="SimSun"/>
                          <a:cs typeface="Times New Roman"/>
                        </a:rPr>
                        <a:t>3.35</a:t>
                      </a:r>
                      <a:endParaRPr lang="en-US" sz="2400" b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ohoma"/>
                          <a:ea typeface="SimSun"/>
                          <a:cs typeface="Times New Roman"/>
                        </a:rPr>
                        <a:t>6.91</a:t>
                      </a:r>
                      <a:endParaRPr lang="en-US" sz="2400" b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ohoma"/>
                          <a:ea typeface="SimSun"/>
                          <a:cs typeface="Times New Roman"/>
                        </a:rPr>
                        <a:t>15.98</a:t>
                      </a:r>
                      <a:endParaRPr lang="en-US" sz="2400" b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ohoma"/>
                          <a:ea typeface="SimSun"/>
                          <a:cs typeface="Times New Roman"/>
                        </a:rPr>
                        <a:t>9.91</a:t>
                      </a:r>
                      <a:endParaRPr lang="en-US" sz="2400" b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ohoma"/>
                          <a:ea typeface="SimSun"/>
                          <a:cs typeface="Times New Roman"/>
                        </a:rPr>
                        <a:t>15.72</a:t>
                      </a:r>
                      <a:endParaRPr lang="en-US" sz="2400" b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ohoma"/>
                          <a:ea typeface="SimSun"/>
                          <a:cs typeface="Times New Roman"/>
                        </a:rPr>
                        <a:t>32.56</a:t>
                      </a:r>
                      <a:endParaRPr lang="en-US" sz="2400" b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ohoma"/>
                          <a:ea typeface="SimSun"/>
                          <a:cs typeface="Times New Roman"/>
                        </a:rPr>
                        <a:t>RAPT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ohoma"/>
                          <a:ea typeface="SimSun"/>
                          <a:cs typeface="Times New Roman"/>
                        </a:rPr>
                        <a:t>8.24</a:t>
                      </a:r>
                      <a:endParaRPr lang="en-US" sz="2400" b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ohoma"/>
                          <a:ea typeface="SimSun"/>
                          <a:cs typeface="Times New Roman"/>
                        </a:rPr>
                        <a:t>21.33</a:t>
                      </a:r>
                      <a:endParaRPr lang="en-US" sz="2400" b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ohoma"/>
                          <a:ea typeface="SimSun"/>
                          <a:cs typeface="Times New Roman"/>
                        </a:rPr>
                        <a:t>18.04</a:t>
                      </a:r>
                      <a:endParaRPr lang="en-US" sz="2400" b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ohoma"/>
                          <a:ea typeface="SimSun"/>
                          <a:cs typeface="Times New Roman"/>
                        </a:rPr>
                        <a:t>9.5</a:t>
                      </a:r>
                      <a:endParaRPr lang="en-US" sz="2400" b="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ohoma"/>
                          <a:ea typeface="SimSun"/>
                          <a:cs typeface="Times New Roman"/>
                        </a:rPr>
                        <a:t>18.21</a:t>
                      </a:r>
                      <a:endParaRPr lang="en-US" sz="2400" b="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ohoma"/>
                          <a:ea typeface="SimSun"/>
                          <a:cs typeface="Times New Roman"/>
                        </a:rPr>
                        <a:t>29.09</a:t>
                      </a:r>
                      <a:endParaRPr lang="en-US" sz="2400" b="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ohoma"/>
                          <a:ea typeface="SimSun"/>
                          <a:cs typeface="Times New Roman"/>
                        </a:rPr>
                        <a:t>YIN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ohoma"/>
                          <a:ea typeface="SimSun"/>
                          <a:cs typeface="Times New Roman"/>
                        </a:rPr>
                        <a:t>3.23</a:t>
                      </a:r>
                      <a:endParaRPr lang="en-US" sz="2400" b="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ohoma"/>
                          <a:ea typeface="SimSun"/>
                          <a:cs typeface="Times New Roman"/>
                        </a:rPr>
                        <a:t>4.85</a:t>
                      </a:r>
                      <a:endParaRPr lang="en-US" sz="2400" b="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ohoma"/>
                          <a:ea typeface="SimSun"/>
                          <a:cs typeface="Times New Roman"/>
                        </a:rPr>
                        <a:t>14.74</a:t>
                      </a:r>
                      <a:endParaRPr lang="en-US" sz="2400" b="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ohoma"/>
                          <a:ea typeface="SimSun"/>
                          <a:cs typeface="Times New Roman"/>
                        </a:rPr>
                        <a:t>20.9</a:t>
                      </a:r>
                      <a:endParaRPr lang="en-US" sz="2400" b="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ohoma"/>
                          <a:ea typeface="SimSun"/>
                          <a:cs typeface="Times New Roman"/>
                        </a:rPr>
                        <a:t>25.96</a:t>
                      </a:r>
                      <a:endParaRPr lang="en-US" sz="2400" b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ohoma"/>
                          <a:ea typeface="SimSun"/>
                          <a:cs typeface="Times New Roman"/>
                        </a:rPr>
                        <a:t>37.4</a:t>
                      </a:r>
                      <a:endParaRPr lang="en-US" sz="2400" b="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8" name="Rectangle 3"/>
          <p:cNvSpPr>
            <a:spLocks noChangeArrowheads="1"/>
          </p:cNvSpPr>
          <p:nvPr/>
        </p:nvSpPr>
        <p:spPr bwMode="auto">
          <a:xfrm>
            <a:off x="457200" y="457200"/>
            <a:ext cx="50139600" cy="4191000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43505" tIns="43472" rIns="365760" bIns="43472"/>
          <a:lstStyle/>
          <a:p>
            <a:pPr marL="419100" lvl="1" indent="-419100">
              <a:spcBef>
                <a:spcPct val="20000"/>
              </a:spcBef>
              <a:buClr>
                <a:srgbClr val="006A4D"/>
              </a:buClr>
            </a:pPr>
            <a:endParaRPr lang="en-US" sz="3200" dirty="0" smtClean="0"/>
          </a:p>
          <a:p>
            <a:pPr marL="419100" indent="-419100" algn="thaiDist" defTabSz="868363">
              <a:spcBef>
                <a:spcPct val="20000"/>
              </a:spcBef>
            </a:pPr>
            <a:endParaRPr lang="en-US" sz="5400" b="1" dirty="0">
              <a:solidFill>
                <a:srgbClr val="008000"/>
              </a:solidFill>
              <a:cs typeface="Times New Roman" pitchFamily="18" charset="0"/>
            </a:endParaRPr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40690800" y="22479000"/>
            <a:ext cx="9875520" cy="7086600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5760" tIns="43472" rIns="86949" bIns="43472"/>
          <a:lstStyle>
            <a:lvl1pPr marL="323850" indent="-32385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1pPr>
            <a:lvl2pPr marL="701675" indent="-4572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2pPr>
            <a:lvl3pPr marL="1098550" indent="-4572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868363" eaLnBrk="0" hangingPunct="0">
              <a:defRPr sz="27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868363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lvl="1" indent="0" eaLnBrk="1" hangingPunct="1">
              <a:spcBef>
                <a:spcPct val="20000"/>
              </a:spcBef>
              <a:buClr>
                <a:srgbClr val="006A4D"/>
              </a:buClr>
            </a:pPr>
            <a:r>
              <a:rPr lang="en-US" sz="5400" b="1" dirty="0" smtClean="0">
                <a:solidFill>
                  <a:srgbClr val="006600"/>
                </a:solidFill>
                <a:latin typeface="+mn-lt"/>
                <a:cs typeface="Times New Roman" pitchFamily="18" charset="0"/>
              </a:rPr>
              <a:t>Conclusions</a:t>
            </a:r>
            <a:endParaRPr lang="en-US" sz="5400" b="1" dirty="0">
              <a:solidFill>
                <a:srgbClr val="006600"/>
              </a:solidFill>
              <a:latin typeface="+mn-lt"/>
              <a:cs typeface="Times New Roman" pitchFamily="18" charset="0"/>
            </a:endParaRPr>
          </a:p>
          <a:p>
            <a:pPr marL="136525" lvl="1" indent="0" algn="just" eaLnBrk="1" hangingPunct="1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>
                <a:latin typeface="+mn-lt"/>
              </a:rPr>
              <a:t> YAAPT shows better performance than the other fundamental frequency trackers for most conditions</a:t>
            </a:r>
          </a:p>
          <a:p>
            <a:pPr marL="136525" lvl="1" indent="0" algn="just" eaLnBrk="1" hangingPunct="1">
              <a:spcBef>
                <a:spcPct val="20000"/>
              </a:spcBef>
              <a:buClr>
                <a:srgbClr val="006A4D"/>
              </a:buClr>
              <a:buFont typeface="Wingdings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 smtClean="0">
                <a:latin typeface="+mn-lt"/>
              </a:rPr>
              <a:t>YAAPT is available as a standalone MATALB function with various options and features</a:t>
            </a:r>
          </a:p>
          <a:p>
            <a:pPr marL="0" lvl="1" indent="0" eaLnBrk="1" hangingPunct="1">
              <a:spcBef>
                <a:spcPct val="20000"/>
              </a:spcBef>
              <a:buClr>
                <a:srgbClr val="006A4D"/>
              </a:buClr>
            </a:pPr>
            <a:r>
              <a:rPr lang="en-US" sz="5400" b="1" dirty="0" smtClean="0">
                <a:solidFill>
                  <a:srgbClr val="006600"/>
                </a:solidFill>
                <a:latin typeface="+mn-lt"/>
                <a:cs typeface="Times New Roman" pitchFamily="18" charset="0"/>
              </a:rPr>
              <a:t>References</a:t>
            </a:r>
          </a:p>
          <a:p>
            <a:pPr marL="628650" indent="-628650"/>
            <a:r>
              <a:rPr lang="en-US" sz="2400" dirty="0" smtClean="0">
                <a:latin typeface="+mn-lt"/>
              </a:rPr>
              <a:t>[1]  Zahorian, S. A., and Hu, H. (2008). "A Spectral/temporal method for Robust Fundamental Frequency Tracking," J. </a:t>
            </a:r>
            <a:r>
              <a:rPr lang="en-US" sz="2400" dirty="0" err="1" smtClean="0">
                <a:latin typeface="+mn-lt"/>
              </a:rPr>
              <a:t>Acoust</a:t>
            </a:r>
            <a:r>
              <a:rPr lang="en-US" sz="2400" dirty="0" smtClean="0">
                <a:latin typeface="+mn-lt"/>
              </a:rPr>
              <a:t>. Soc. Am. 123 (6)</a:t>
            </a:r>
          </a:p>
          <a:p>
            <a:pPr marL="628650" indent="-628650"/>
            <a:r>
              <a:rPr lang="en-US" sz="2400" dirty="0" smtClean="0">
                <a:latin typeface="+mn-lt"/>
              </a:rPr>
              <a:t>[2]  de </a:t>
            </a:r>
            <a:r>
              <a:rPr lang="en-US" sz="2400" dirty="0" err="1" smtClean="0">
                <a:latin typeface="+mn-lt"/>
              </a:rPr>
              <a:t>Cheveigne</a:t>
            </a:r>
            <a:r>
              <a:rPr lang="en-US" sz="2400" dirty="0" smtClean="0">
                <a:latin typeface="+mn-lt"/>
              </a:rPr>
              <a:t>, A., and Kawahara, H. (2002). "YIN, a fundamental frequency estimator for speech and music," J. </a:t>
            </a:r>
            <a:r>
              <a:rPr lang="en-US" sz="2400" dirty="0" err="1" smtClean="0">
                <a:latin typeface="+mn-lt"/>
              </a:rPr>
              <a:t>Acoust</a:t>
            </a:r>
            <a:r>
              <a:rPr lang="en-US" sz="2400" dirty="0" smtClean="0">
                <a:latin typeface="+mn-lt"/>
              </a:rPr>
              <a:t>. Soc. Am. 111(4)</a:t>
            </a:r>
          </a:p>
          <a:p>
            <a:pPr marL="628650" indent="-628650"/>
            <a:r>
              <a:rPr lang="en-US" sz="2400" dirty="0" smtClean="0">
                <a:latin typeface="+mn-lt"/>
              </a:rPr>
              <a:t>[3]  </a:t>
            </a:r>
            <a:r>
              <a:rPr lang="en-US" sz="2400" dirty="0" err="1" smtClean="0">
                <a:latin typeface="+mn-lt"/>
              </a:rPr>
              <a:t>Talkin</a:t>
            </a:r>
            <a:r>
              <a:rPr lang="en-US" sz="2400" dirty="0" smtClean="0">
                <a:latin typeface="+mn-lt"/>
              </a:rPr>
              <a:t>, D. (1995). “A robust algorithm for pitch tracking (RAPT),” in Speech Coding and Synthesis, pp. 495–518.</a:t>
            </a:r>
          </a:p>
          <a:p>
            <a:r>
              <a:rPr lang="en-US" sz="2400" dirty="0" smtClean="0">
                <a:latin typeface="+mn-lt"/>
              </a:rPr>
              <a:t>[4]  </a:t>
            </a:r>
            <a:r>
              <a:rPr lang="en-US" sz="2400" dirty="0" err="1" smtClean="0">
                <a:latin typeface="+mn-lt"/>
              </a:rPr>
              <a:t>Boersma</a:t>
            </a:r>
            <a:r>
              <a:rPr lang="en-US" sz="2400" dirty="0" smtClean="0">
                <a:latin typeface="+mn-lt"/>
              </a:rPr>
              <a:t>, P., and </a:t>
            </a:r>
            <a:r>
              <a:rPr lang="en-US" sz="2400" dirty="0" err="1" smtClean="0">
                <a:latin typeface="+mn-lt"/>
              </a:rPr>
              <a:t>Weenink</a:t>
            </a:r>
            <a:r>
              <a:rPr lang="en-US" sz="2400" dirty="0" smtClean="0">
                <a:latin typeface="+mn-lt"/>
              </a:rPr>
              <a:t>, D. (2001). “PRAAT, a system for doing phonetics by computer,” </a:t>
            </a:r>
            <a:r>
              <a:rPr lang="en-US" sz="2400" dirty="0" err="1" smtClean="0">
                <a:latin typeface="+mn-lt"/>
              </a:rPr>
              <a:t>Glot</a:t>
            </a:r>
            <a:r>
              <a:rPr lang="en-US" sz="2400" dirty="0" smtClean="0">
                <a:latin typeface="+mn-lt"/>
              </a:rPr>
              <a:t> International 5(9/10), 341-345.</a:t>
            </a:r>
          </a:p>
          <a:p>
            <a:pPr marL="628650" indent="-628650"/>
            <a:endParaRPr lang="en-US" sz="3200" dirty="0" smtClean="0">
              <a:latin typeface="+mn-lt"/>
            </a:endParaRPr>
          </a:p>
          <a:p>
            <a:pPr lvl="1" eaLnBrk="1" hangingPunct="1">
              <a:spcBef>
                <a:spcPct val="20000"/>
              </a:spcBef>
              <a:buClr>
                <a:srgbClr val="006A4D"/>
              </a:buClr>
            </a:pPr>
            <a:endParaRPr lang="en-US" sz="3200" dirty="0" smtClean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3698200" y="15468600"/>
          <a:ext cx="96012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Studio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Simulated telephone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Clean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W-5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B-5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Clean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W-5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B-5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YAAPT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rgbClr val="006600"/>
                          </a:solidFill>
                          <a:latin typeface="Tohoma"/>
                          <a:ea typeface="SimSun"/>
                          <a:cs typeface="Times New Roman"/>
                        </a:rPr>
                        <a:t>6.09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Tohoma"/>
                          <a:ea typeface="SimSun"/>
                          <a:cs typeface="Times New Roman"/>
                        </a:rPr>
                        <a:t>7.99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rgbClr val="006600"/>
                          </a:solidFill>
                          <a:latin typeface="Tohoma"/>
                          <a:ea typeface="SimSun"/>
                          <a:cs typeface="Times New Roman"/>
                        </a:rPr>
                        <a:t>22.44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rgbClr val="006600"/>
                          </a:solidFill>
                          <a:latin typeface="Tohoma"/>
                          <a:ea typeface="SimSun"/>
                          <a:cs typeface="Times New Roman"/>
                        </a:rPr>
                        <a:t>14.07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Tohoma"/>
                          <a:ea typeface="SimSun"/>
                          <a:cs typeface="Times New Roman"/>
                        </a:rPr>
                        <a:t>16.89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Tohoma"/>
                          <a:ea typeface="SimSun"/>
                          <a:cs typeface="Times New Roman"/>
                        </a:rPr>
                        <a:t>44.39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PRAAT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8.64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19.87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34.9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12.83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20.12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46.9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RAPT</a:t>
                      </a:r>
                      <a:endParaRPr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l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No voiced/unvoiced</a:t>
                      </a:r>
                      <a:r>
                        <a:rPr lang="en-US" sz="2400" b="0" i="1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 decision</a:t>
                      </a:r>
                      <a:endParaRPr lang="en-US" sz="2400" b="0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YIN</a:t>
                      </a:r>
                      <a:endParaRPr lang="en-US" sz="24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4180088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No voiced/unvoiced</a:t>
                      </a:r>
                      <a:r>
                        <a:rPr lang="en-US" sz="2400" b="0" i="1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 decision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4" name="Picture 9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022800" y="5974080"/>
            <a:ext cx="5120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Picture 94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280600" y="5974080"/>
            <a:ext cx="5120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95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946600" y="9555480"/>
            <a:ext cx="5120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" name="Picture 96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265360" y="9525000"/>
            <a:ext cx="512064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ctangle 97"/>
          <p:cNvSpPr/>
          <p:nvPr/>
        </p:nvSpPr>
        <p:spPr>
          <a:xfrm>
            <a:off x="30251400" y="5105400"/>
            <a:ext cx="57999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8363">
              <a:spcBef>
                <a:spcPct val="20000"/>
              </a:spcBef>
            </a:pPr>
            <a:r>
              <a:rPr lang="en-US" sz="4800" b="1" dirty="0" smtClean="0">
                <a:solidFill>
                  <a:srgbClr val="006600"/>
                </a:solidFill>
                <a:cs typeface="Times New Roman" pitchFamily="18" charset="0"/>
              </a:rPr>
              <a:t>Processing Illustration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91510"/>
              </p:ext>
            </p:extLst>
          </p:nvPr>
        </p:nvGraphicFramePr>
        <p:xfrm>
          <a:off x="12039600" y="26517600"/>
          <a:ext cx="96012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Studio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Simulated telephone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Clean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W-5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B-5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Clean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W-5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B-5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YAAPT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PRAAT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18.19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18.02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18.08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18.41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18.19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18.33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smtClean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RAPT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3.04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2.85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2.91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3.26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3.03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3.17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YIIN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3698200" y="26517600"/>
          <a:ext cx="96012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ohoma"/>
                          <a:ea typeface="SimSun"/>
                          <a:cs typeface="Times New Roman"/>
                        </a:rPr>
                        <a:t>Studio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ohoma"/>
                          <a:ea typeface="SimSun"/>
                          <a:cs typeface="Times New Roman"/>
                        </a:rPr>
                        <a:t>Simulated telephone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ohoma"/>
                          <a:ea typeface="SimSun"/>
                          <a:cs typeface="Times New Roman"/>
                        </a:rPr>
                        <a:t>Method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ohoma"/>
                          <a:ea typeface="SimSun"/>
                          <a:cs typeface="Times New Roman"/>
                        </a:rPr>
                        <a:t>Clean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ohoma"/>
                          <a:ea typeface="SimSun"/>
                          <a:cs typeface="Times New Roman"/>
                        </a:rPr>
                        <a:t>W-5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ohoma"/>
                          <a:ea typeface="SimSun"/>
                          <a:cs typeface="Times New Roman"/>
                        </a:rPr>
                        <a:t>B-5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ohoma"/>
                          <a:ea typeface="SimSun"/>
                          <a:cs typeface="Times New Roman"/>
                        </a:rPr>
                        <a:t>Clean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ohoma"/>
                          <a:ea typeface="SimSun"/>
                          <a:cs typeface="Times New Roman"/>
                        </a:rPr>
                        <a:t>W-5</a:t>
                      </a:r>
                      <a:endParaRPr lang="en-US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ohoma"/>
                          <a:ea typeface="SimSun"/>
                          <a:cs typeface="Times New Roman"/>
                        </a:rPr>
                        <a:t>B-5</a:t>
                      </a:r>
                      <a:endParaRPr lang="en-US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YAAPT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4.77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21.77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10.49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14.80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47.77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PRAAT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13.47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12.28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28.73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20.16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21.89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53.00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RAPT*</a:t>
                      </a:r>
                      <a:endParaRPr lang="en-US" sz="24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4.98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7.15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24.21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13.10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16.63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49.03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YIN*</a:t>
                      </a:r>
                      <a:endParaRPr lang="en-US" sz="24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2.78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5.31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22.51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10.88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15.06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48.69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2039600" y="20878800"/>
          <a:ext cx="96012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Studio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Simulated telephone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Clean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W-5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B-5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Clean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W-5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B-5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YAAPT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PRAAT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4.04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3.91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3.90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4.17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4.01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4.05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RAPT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YIN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3698200" y="20878800"/>
          <a:ext cx="96012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Studio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Simulated telephone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Clean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W-5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B-5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Clean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W-5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B-5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YAAPT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9.94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27.14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13.22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17.84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40.58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PRAAT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21.18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19.80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35.76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30.82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30.68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Tohoma"/>
                          <a:ea typeface="SimSun"/>
                          <a:cs typeface="Times New Roman"/>
                        </a:rPr>
                        <a:t>49.37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RAPT*</a:t>
                      </a:r>
                      <a:endParaRPr lang="en-US" sz="24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4.14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12.35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29.41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16.17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20.00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41.08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YIN*</a:t>
                      </a:r>
                      <a:endParaRPr lang="en-US" sz="24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ohoma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2.18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10.92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28.37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14.43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18.80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4180088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ohoma"/>
                          <a:ea typeface="SimSun"/>
                          <a:cs typeface="Times New Roman"/>
                        </a:rPr>
                        <a:t>41.50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0993261" y="7117080"/>
          <a:ext cx="9375881" cy="59740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07374"/>
                <a:gridCol w="116840"/>
                <a:gridCol w="7851667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 smtClean="0"/>
                        <a:t>INPUTS</a:t>
                      </a:r>
                      <a:endParaRPr lang="en-US" sz="2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Data</a:t>
                      </a:r>
                      <a:endParaRPr lang="en-US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418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Input speech acoustic samples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Fs</a:t>
                      </a:r>
                      <a:endParaRPr lang="en-US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Sampling rate of the input data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VU</a:t>
                      </a:r>
                      <a:endParaRPr lang="en-US" sz="2800" b="1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Whether to make voiced/unvoiced decisions  </a:t>
                      </a:r>
                      <a:r>
                        <a:rPr lang="en-US" sz="2400" i="1" dirty="0" smtClean="0"/>
                        <a:t>(optional)</a:t>
                      </a:r>
                      <a:endParaRPr lang="en-US" sz="28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1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ExtrPrm</a:t>
                      </a:r>
                      <a:endParaRPr lang="en-US" sz="2800" b="1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Additional</a:t>
                      </a:r>
                      <a:r>
                        <a:rPr lang="en-US" sz="2800" baseline="0" dirty="0" smtClean="0"/>
                        <a:t> p</a:t>
                      </a:r>
                      <a:r>
                        <a:rPr lang="en-US" sz="2800" dirty="0" smtClean="0"/>
                        <a:t>arameters for performance control  </a:t>
                      </a:r>
                      <a:r>
                        <a:rPr lang="en-US" sz="2400" i="1" dirty="0" smtClean="0"/>
                        <a:t>(optional)</a:t>
                      </a:r>
                      <a:endParaRPr lang="en-US" sz="28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fig</a:t>
                      </a:r>
                      <a:endParaRPr lang="en-US" sz="2800" b="1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plot pitch tracks, spectrum, energy, etc </a:t>
                      </a:r>
                      <a:r>
                        <a:rPr lang="en-US" sz="2400" i="1" dirty="0" smtClean="0"/>
                        <a:t>(optional)</a:t>
                      </a:r>
                      <a:endParaRPr lang="en-US" sz="2800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marL="0" algn="l" defTabSz="4180088" rtl="0" eaLnBrk="1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OUTPUTS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800" b="1" dirty="0" smtClean="0"/>
                        <a:t>Pitch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Final pitch track in Hz. Unvoiced frames are 0s.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800" b="1" dirty="0" err="1" smtClean="0"/>
                        <a:t>frms</a:t>
                      </a:r>
                      <a:endParaRPr lang="en-US" sz="2800" b="1" dirty="0" smtClean="0"/>
                    </a:p>
                    <a:p>
                      <a:r>
                        <a:rPr lang="en-US" sz="2800" b="1" dirty="0" smtClean="0"/>
                        <a:t> </a:t>
                      </a:r>
                      <a:endParaRPr 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Total number of calculated frames, or the length of  output pitch track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800" b="1" dirty="0" smtClean="0"/>
                        <a:t>rate</a:t>
                      </a:r>
                      <a:endParaRPr 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Frame rate of output pitch track  in ms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1300400" y="14673326"/>
          <a:ext cx="9067800" cy="566674"/>
        </p:xfrm>
        <a:graphic>
          <a:graphicData uri="http://schemas.openxmlformats.org/drawingml/2006/table">
            <a:tbl>
              <a:tblPr/>
              <a:tblGrid>
                <a:gridCol w="9067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ourier New"/>
                          <a:ea typeface="SimSun"/>
                          <a:cs typeface="Times New Roman"/>
                        </a:rPr>
                        <a:t>&gt;&gt; [Data, Fs] = </a:t>
                      </a:r>
                      <a:r>
                        <a:rPr lang="en-US" sz="2400" b="1" dirty="0" err="1">
                          <a:latin typeface="Courier New"/>
                          <a:ea typeface="SimSun"/>
                          <a:cs typeface="Times New Roman"/>
                        </a:rPr>
                        <a:t>wavread</a:t>
                      </a:r>
                      <a:r>
                        <a:rPr lang="en-US" sz="2400" b="1" dirty="0">
                          <a:latin typeface="Courier New"/>
                          <a:ea typeface="SimSun"/>
                          <a:cs typeface="Times New Roman"/>
                        </a:rPr>
                        <a:t> (</a:t>
                      </a:r>
                      <a:r>
                        <a:rPr lang="en-US" sz="2400" b="1" dirty="0" smtClean="0">
                          <a:latin typeface="Courier New"/>
                          <a:ea typeface="SimSun"/>
                          <a:cs typeface="Times New Roman"/>
                        </a:rPr>
                        <a:t>'sample/f1nw0000.wav</a:t>
                      </a:r>
                      <a:r>
                        <a:rPr lang="en-US" sz="2400" b="1" dirty="0">
                          <a:latin typeface="Courier New"/>
                          <a:ea typeface="SimSun"/>
                          <a:cs typeface="Times New Roman"/>
                        </a:rPr>
                        <a:t>');</a:t>
                      </a:r>
                      <a:r>
                        <a:rPr lang="en-US" sz="2400" b="1" dirty="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</a:p>
                  </a:txBody>
                  <a:tcPr marL="73025" marR="73025" marT="73025" marB="730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1300400" y="16578326"/>
          <a:ext cx="8839200" cy="566674"/>
        </p:xfrm>
        <a:graphic>
          <a:graphicData uri="http://schemas.openxmlformats.org/drawingml/2006/table">
            <a:tbl>
              <a:tblPr/>
              <a:tblGrid>
                <a:gridCol w="8839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ourier New"/>
                          <a:ea typeface="SimSun"/>
                          <a:cs typeface="Times New Roman"/>
                        </a:rPr>
                        <a:t>&gt;&gt; [Pitch, </a:t>
                      </a:r>
                      <a:r>
                        <a:rPr lang="en-US" sz="2400" b="1" dirty="0" err="1">
                          <a:latin typeface="Courier New"/>
                          <a:ea typeface="SimSun"/>
                          <a:cs typeface="Times New Roman"/>
                        </a:rPr>
                        <a:t>nf</a:t>
                      </a:r>
                      <a:r>
                        <a:rPr lang="en-US" sz="2400" b="1" dirty="0">
                          <a:latin typeface="Courier New"/>
                          <a:ea typeface="SimSun"/>
                          <a:cs typeface="Times New Roman"/>
                        </a:rPr>
                        <a:t>] = </a:t>
                      </a:r>
                      <a:r>
                        <a:rPr lang="en-US" sz="2400" b="1" dirty="0" err="1">
                          <a:latin typeface="Courier New"/>
                          <a:ea typeface="SimSun"/>
                          <a:cs typeface="Times New Roman"/>
                        </a:rPr>
                        <a:t>yaapt</a:t>
                      </a:r>
                      <a:r>
                        <a:rPr lang="en-US" sz="2400" b="1" dirty="0">
                          <a:latin typeface="Courier New"/>
                          <a:ea typeface="SimSun"/>
                          <a:cs typeface="Times New Roman"/>
                        </a:rPr>
                        <a:t>(Data, Fs); </a:t>
                      </a:r>
                      <a:r>
                        <a:rPr lang="en-US" sz="2400" b="1" dirty="0" smtClean="0">
                          <a:latin typeface="Courier New"/>
                          <a:ea typeface="SimSun"/>
                          <a:cs typeface="Times New Roman"/>
                        </a:rPr>
                        <a:t> </a:t>
                      </a:r>
                      <a:endParaRPr lang="en-US" sz="2400" b="1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3025" marR="73025" marT="73025" marB="730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1300400" y="18254726"/>
          <a:ext cx="4419600" cy="566674"/>
        </p:xfrm>
        <a:graphic>
          <a:graphicData uri="http://schemas.openxmlformats.org/drawingml/2006/table">
            <a:tbl>
              <a:tblPr/>
              <a:tblGrid>
                <a:gridCol w="4419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ourier New"/>
                          <a:ea typeface="SimSun"/>
                          <a:cs typeface="Times New Roman"/>
                        </a:rPr>
                        <a:t>&gt;&gt; plot(Pitch, ‘.-‘);</a:t>
                      </a:r>
                      <a:endParaRPr lang="en-US" sz="2400" b="1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3025" marR="73025" marT="73025" marB="730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" name="Picture 40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567600" y="17983200"/>
            <a:ext cx="533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57200" y="29907011"/>
            <a:ext cx="4721225" cy="19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949" tIns="43472" rIns="86949" bIns="43472">
            <a:spAutoFit/>
          </a:bodyPr>
          <a:lstStyle/>
          <a:p>
            <a:pPr defTabSz="8698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00" b="1" i="1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Speech Communication Lab, State University of New York at Binghamton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4442400" y="149352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442400" y="25298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4442400" y="19964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Rounded Rectangle 48"/>
          <p:cNvSpPr/>
          <p:nvPr/>
        </p:nvSpPr>
        <p:spPr>
          <a:xfrm>
            <a:off x="22707600" y="15011400"/>
            <a:ext cx="22860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/>
              <a:t>Big Error</a:t>
            </a:r>
            <a:endParaRPr lang="en-US" sz="3600" b="1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10896600" y="15011400"/>
            <a:ext cx="24384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/>
              <a:t>Gross Error</a:t>
            </a:r>
            <a:endParaRPr lang="en-US" sz="3600" b="1" i="1" dirty="0"/>
          </a:p>
        </p:txBody>
      </p:sp>
      <p:sp>
        <p:nvSpPr>
          <p:cNvPr id="54" name="Rounded Rectangle 53"/>
          <p:cNvSpPr/>
          <p:nvPr/>
        </p:nvSpPr>
        <p:spPr>
          <a:xfrm>
            <a:off x="10896600" y="20421600"/>
            <a:ext cx="24384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/>
              <a:t>Gross Error</a:t>
            </a:r>
            <a:endParaRPr lang="en-US" sz="3600" b="1" i="1" dirty="0"/>
          </a:p>
        </p:txBody>
      </p:sp>
      <p:sp>
        <p:nvSpPr>
          <p:cNvPr id="55" name="Rounded Rectangle 54"/>
          <p:cNvSpPr/>
          <p:nvPr/>
        </p:nvSpPr>
        <p:spPr>
          <a:xfrm>
            <a:off x="22707600" y="20421600"/>
            <a:ext cx="22860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/>
              <a:t>Big Error</a:t>
            </a:r>
            <a:endParaRPr lang="en-US" sz="3600" b="1" i="1" dirty="0"/>
          </a:p>
        </p:txBody>
      </p:sp>
      <p:sp>
        <p:nvSpPr>
          <p:cNvPr id="56" name="Rounded Rectangle 55"/>
          <p:cNvSpPr/>
          <p:nvPr/>
        </p:nvSpPr>
        <p:spPr>
          <a:xfrm>
            <a:off x="10896600" y="26060400"/>
            <a:ext cx="24384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/>
              <a:t>Gross Error</a:t>
            </a:r>
            <a:endParaRPr lang="en-US" sz="3600" b="1" i="1" dirty="0"/>
          </a:p>
        </p:txBody>
      </p:sp>
      <p:sp>
        <p:nvSpPr>
          <p:cNvPr id="58" name="Rounded Rectangle 57"/>
          <p:cNvSpPr/>
          <p:nvPr/>
        </p:nvSpPr>
        <p:spPr>
          <a:xfrm>
            <a:off x="22707600" y="26060400"/>
            <a:ext cx="22860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/>
              <a:t>Big Error</a:t>
            </a:r>
            <a:endParaRPr lang="en-US" sz="3600" b="1" i="1" dirty="0"/>
          </a:p>
        </p:txBody>
      </p:sp>
      <p:sp>
        <p:nvSpPr>
          <p:cNvPr id="45" name="Rounded Rectangle 44"/>
          <p:cNvSpPr/>
          <p:nvPr/>
        </p:nvSpPr>
        <p:spPr>
          <a:xfrm>
            <a:off x="26593800" y="12192000"/>
            <a:ext cx="3276600" cy="838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Figure from ref Zahorian and Hu, 2008</a:t>
            </a:r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9657</TotalTime>
  <Words>951</Words>
  <Application>Microsoft Office PowerPoint</Application>
  <PresentationFormat>Custom</PresentationFormat>
  <Paragraphs>371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Picture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Chandu</dc:creator>
  <cp:lastModifiedBy>Zahorian, Stephen</cp:lastModifiedBy>
  <cp:revision>835</cp:revision>
  <dcterms:created xsi:type="dcterms:W3CDTF">2011-08-16T19:53:25Z</dcterms:created>
  <dcterms:modified xsi:type="dcterms:W3CDTF">2012-10-21T12:28:51Z</dcterms:modified>
</cp:coreProperties>
</file>