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7C85-4D81-44F5-A1FA-16783FAE281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A56F-9ADD-4677-863F-654B12D41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1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1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25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47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27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304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9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6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63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8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6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8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F7EA-0BE6-4DFA-802B-035471618B9A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3515D2-9E68-4DA1-934D-22970F950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FE8F10E-4BAB-2905-D613-C80A2E78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740" y="528829"/>
            <a:ext cx="9144000" cy="550576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Java/Spring Boot Server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D3DD56-83FC-262D-00BC-ADA1905B0303}"/>
              </a:ext>
            </a:extLst>
          </p:cNvPr>
          <p:cNvSpPr txBox="1"/>
          <p:nvPr/>
        </p:nvSpPr>
        <p:spPr>
          <a:xfrm>
            <a:off x="1135551" y="1164464"/>
            <a:ext cx="9920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74" name="Tableau 73">
            <a:extLst>
              <a:ext uri="{FF2B5EF4-FFF2-40B4-BE49-F238E27FC236}">
                <a16:creationId xmlns:a16="http://schemas.microsoft.com/office/drawing/2014/main" id="{AC5E38C1-EBE4-F7BF-94E8-F71E3CA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40312"/>
              </p:ext>
            </p:extLst>
          </p:nvPr>
        </p:nvGraphicFramePr>
        <p:xfrm>
          <a:off x="2777551" y="4623183"/>
          <a:ext cx="6039880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940">
                  <a:extLst>
                    <a:ext uri="{9D8B030D-6E8A-4147-A177-3AD203B41FA5}">
                      <a16:colId xmlns:a16="http://schemas.microsoft.com/office/drawing/2014/main" val="1046827680"/>
                    </a:ext>
                  </a:extLst>
                </a:gridCol>
                <a:gridCol w="3019940">
                  <a:extLst>
                    <a:ext uri="{9D8B030D-6E8A-4147-A177-3AD203B41FA5}">
                      <a16:colId xmlns:a16="http://schemas.microsoft.com/office/drawing/2014/main" val="1033570551"/>
                    </a:ext>
                  </a:extLst>
                </a:gridCol>
              </a:tblGrid>
              <a:tr h="324746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BurningForestSimulation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1412"/>
                  </a:ext>
                </a:extLst>
              </a:tr>
              <a:tr h="568306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/>
                        <a:t>burningForest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int</a:t>
                      </a:r>
                      <a:r>
                        <a:rPr lang="fr-FR" sz="1800" dirty="0"/>
                        <a:t>[</a:t>
                      </a:r>
                      <a:r>
                        <a:rPr lang="fr-FR" sz="1800" dirty="0" err="1"/>
                        <a:t>heigh</a:t>
                      </a:r>
                      <a:r>
                        <a:rPr lang="fr-FR" sz="1800" dirty="0"/>
                        <a:t>][</a:t>
                      </a:r>
                      <a:r>
                        <a:rPr lang="fr-FR" sz="1800" dirty="0" err="1"/>
                        <a:t>width</a:t>
                      </a:r>
                      <a:r>
                        <a:rPr lang="fr-FR" sz="1800" dirty="0"/>
                        <a:t>]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/>
                        <a:t>firePositions</a:t>
                      </a:r>
                      <a:r>
                        <a:rPr lang="fr-FR" sz="1800" b="0" dirty="0"/>
                        <a:t> List&lt;Point&gt; </a:t>
                      </a:r>
                      <a:r>
                        <a:rPr lang="fr-FR" sz="1800" dirty="0" err="1"/>
                        <a:t>sparse</a:t>
                      </a:r>
                      <a:r>
                        <a:rPr lang="fr-FR" sz="1800" dirty="0"/>
                        <a:t> matrix </a:t>
                      </a:r>
                      <a:r>
                        <a:rPr lang="fr-FR" sz="1800" dirty="0" err="1"/>
                        <a:t>representation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94477"/>
                  </a:ext>
                </a:extLst>
              </a:tr>
              <a:tr h="5683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nextSimulationStep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burningForest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getBurningForest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burningForest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3959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BB9B1BA-567B-1C67-E24D-312184177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90725"/>
              </p:ext>
            </p:extLst>
          </p:nvPr>
        </p:nvGraphicFramePr>
        <p:xfrm>
          <a:off x="3474822" y="1450628"/>
          <a:ext cx="4383518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1759">
                  <a:extLst>
                    <a:ext uri="{9D8B030D-6E8A-4147-A177-3AD203B41FA5}">
                      <a16:colId xmlns:a16="http://schemas.microsoft.com/office/drawing/2014/main" val="1046827680"/>
                    </a:ext>
                  </a:extLst>
                </a:gridCol>
                <a:gridCol w="2191759">
                  <a:extLst>
                    <a:ext uri="{9D8B030D-6E8A-4147-A177-3AD203B41FA5}">
                      <a16:colId xmlns:a16="http://schemas.microsoft.com/office/drawing/2014/main" val="34622913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BurningForestController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GET /</a:t>
                      </a:r>
                      <a:r>
                        <a:rPr lang="fr-FR" dirty="0" err="1"/>
                        <a:t>advance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GET /</a:t>
                      </a:r>
                      <a:r>
                        <a:rPr lang="fr-FR" sz="1800" dirty="0" err="1"/>
                        <a:t>initialize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89447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EF92657-41A2-7DA6-E56E-DE7BB70C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57115"/>
              </p:ext>
            </p:extLst>
          </p:nvPr>
        </p:nvGraphicFramePr>
        <p:xfrm>
          <a:off x="1051905" y="2535386"/>
          <a:ext cx="9611512" cy="1580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7668">
                  <a:extLst>
                    <a:ext uri="{9D8B030D-6E8A-4147-A177-3AD203B41FA5}">
                      <a16:colId xmlns:a16="http://schemas.microsoft.com/office/drawing/2014/main" val="1046827680"/>
                    </a:ext>
                  </a:extLst>
                </a:gridCol>
                <a:gridCol w="6603844">
                  <a:extLst>
                    <a:ext uri="{9D8B030D-6E8A-4147-A177-3AD203B41FA5}">
                      <a16:colId xmlns:a16="http://schemas.microsoft.com/office/drawing/2014/main" val="10335705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BurningForestService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1412"/>
                  </a:ext>
                </a:extLst>
              </a:tr>
              <a:tr h="574572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/>
                        <a:t>burningForestSimulation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94477"/>
                  </a:ext>
                </a:extLst>
              </a:tr>
              <a:tr h="574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burningForestSimulation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nextSimulationStep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burningForestSimulation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BurningForestSimulation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burningForestSimulation.getBurningForest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3959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13CED23-8C15-ED17-D4DB-2238CBABEB6C}"/>
              </a:ext>
            </a:extLst>
          </p:cNvPr>
          <p:cNvCxnSpPr>
            <a:cxnSpLocks/>
          </p:cNvCxnSpPr>
          <p:nvPr/>
        </p:nvCxnSpPr>
        <p:spPr>
          <a:xfrm>
            <a:off x="5321395" y="2187228"/>
            <a:ext cx="0" cy="348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FAA9028-A9ED-78C9-97D6-2669BF783205}"/>
              </a:ext>
            </a:extLst>
          </p:cNvPr>
          <p:cNvCxnSpPr>
            <a:cxnSpLocks/>
          </p:cNvCxnSpPr>
          <p:nvPr/>
        </p:nvCxnSpPr>
        <p:spPr>
          <a:xfrm>
            <a:off x="5673175" y="4050290"/>
            <a:ext cx="0" cy="57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osange 13">
            <a:extLst>
              <a:ext uri="{FF2B5EF4-FFF2-40B4-BE49-F238E27FC236}">
                <a16:creationId xmlns:a16="http://schemas.microsoft.com/office/drawing/2014/main" id="{D82D7B71-473D-131D-F428-FF40B31018B5}"/>
              </a:ext>
            </a:extLst>
          </p:cNvPr>
          <p:cNvSpPr/>
          <p:nvPr/>
        </p:nvSpPr>
        <p:spPr>
          <a:xfrm>
            <a:off x="5214829" y="2195162"/>
            <a:ext cx="226881" cy="21221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0B9FF5BF-89C8-6EEA-4EE1-62C616B3709A}"/>
              </a:ext>
            </a:extLst>
          </p:cNvPr>
          <p:cNvSpPr/>
          <p:nvPr/>
        </p:nvSpPr>
        <p:spPr>
          <a:xfrm>
            <a:off x="5553140" y="4053050"/>
            <a:ext cx="226881" cy="21221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FE8F10E-4BAB-2905-D613-C80A2E78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740" y="528829"/>
            <a:ext cx="9144000" cy="550576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Java/Spring Boot Server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39C02C-B627-1650-0C0B-EBAD3DC25BA8}"/>
              </a:ext>
            </a:extLst>
          </p:cNvPr>
          <p:cNvSpPr txBox="1"/>
          <p:nvPr/>
        </p:nvSpPr>
        <p:spPr>
          <a:xfrm>
            <a:off x="1135551" y="1164464"/>
            <a:ext cx="992089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Représentation de la forêt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000" b="1" dirty="0" err="1"/>
              <a:t>burningForest</a:t>
            </a:r>
            <a:r>
              <a:rPr lang="fr-FR" sz="2000" b="1" dirty="0"/>
              <a:t> = </a:t>
            </a:r>
            <a:r>
              <a:rPr lang="fr-FR" sz="2000" b="1" i="1" dirty="0"/>
              <a:t>new </a:t>
            </a:r>
            <a:r>
              <a:rPr lang="fr-FR" sz="2000" b="1" i="1" dirty="0" err="1"/>
              <a:t>int</a:t>
            </a:r>
            <a:r>
              <a:rPr lang="fr-FR" sz="2000" b="1" i="1" dirty="0"/>
              <a:t>[</a:t>
            </a:r>
            <a:r>
              <a:rPr lang="fr-FR" sz="2000" b="1" i="1" dirty="0" err="1"/>
              <a:t>heigh</a:t>
            </a:r>
            <a:r>
              <a:rPr lang="fr-FR" sz="2000" b="1" i="1" dirty="0"/>
              <a:t>][</a:t>
            </a:r>
            <a:r>
              <a:rPr lang="fr-FR" sz="2000" b="1" i="1" dirty="0" err="1"/>
              <a:t>width</a:t>
            </a:r>
            <a:r>
              <a:rPr lang="fr-FR" sz="2000" b="1" i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/>
              <a:t>    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2000" b="1" dirty="0" err="1"/>
              <a:t>firePositions</a:t>
            </a:r>
            <a:r>
              <a:rPr lang="fr-FR" sz="2000" b="0" dirty="0"/>
              <a:t> </a:t>
            </a:r>
            <a:r>
              <a:rPr lang="fr-FR" sz="2000" b="1" i="1" dirty="0"/>
              <a:t>= List&lt;Point&gt; </a:t>
            </a:r>
            <a:r>
              <a:rPr lang="fr-FR" sz="2000" dirty="0" err="1"/>
              <a:t>sparse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51214B-F9BA-EBFA-407A-D0779C72545B}"/>
              </a:ext>
            </a:extLst>
          </p:cNvPr>
          <p:cNvSpPr txBox="1"/>
          <p:nvPr/>
        </p:nvSpPr>
        <p:spPr>
          <a:xfrm>
            <a:off x="6730343" y="2683010"/>
            <a:ext cx="2567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</a:p>
          <a:p>
            <a:r>
              <a:rPr lang="fr-FR" dirty="0"/>
              <a:t>	[0, 0, 1, 0, 0], </a:t>
            </a:r>
          </a:p>
          <a:p>
            <a:r>
              <a:rPr lang="fr-FR" dirty="0"/>
              <a:t> 	[0, 1, 2, 0, 0], </a:t>
            </a:r>
          </a:p>
          <a:p>
            <a:r>
              <a:rPr lang="fr-FR" dirty="0"/>
              <a:t>	[0, 0, 0, 0, 0]  </a:t>
            </a:r>
          </a:p>
          <a:p>
            <a:r>
              <a:rPr lang="fr-FR" dirty="0"/>
              <a:t>]</a:t>
            </a:r>
          </a:p>
          <a:p>
            <a:endParaRPr lang="fr-FR" dirty="0"/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C385F36-F727-3E5A-0B3C-75AD945DEE27}"/>
              </a:ext>
            </a:extLst>
          </p:cNvPr>
          <p:cNvGrpSpPr/>
          <p:nvPr/>
        </p:nvGrpSpPr>
        <p:grpSpPr>
          <a:xfrm>
            <a:off x="2016259" y="2395937"/>
            <a:ext cx="4587491" cy="2615662"/>
            <a:chOff x="2016259" y="2031554"/>
            <a:chExt cx="4587491" cy="261566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AD83C6D7-5EEB-8BDE-B60B-BC4E25B4D7A5}"/>
                </a:ext>
              </a:extLst>
            </p:cNvPr>
            <p:cNvSpPr txBox="1"/>
            <p:nvPr/>
          </p:nvSpPr>
          <p:spPr>
            <a:xfrm>
              <a:off x="2016259" y="2826458"/>
              <a:ext cx="81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accent2">
                      <a:lumMod val="50000"/>
                    </a:schemeClr>
                  </a:solidFill>
                </a:rPr>
                <a:t>Heigh</a:t>
              </a:r>
              <a:endParaRPr lang="fr-FR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72AC525-39DB-DB8B-7B9B-8174EEDD88B7}"/>
                </a:ext>
              </a:extLst>
            </p:cNvPr>
            <p:cNvSpPr txBox="1"/>
            <p:nvPr/>
          </p:nvSpPr>
          <p:spPr>
            <a:xfrm>
              <a:off x="3632729" y="2031554"/>
              <a:ext cx="890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accent2">
                      <a:lumMod val="50000"/>
                    </a:schemeClr>
                  </a:solidFill>
                </a:rPr>
                <a:t>Width</a:t>
              </a:r>
              <a:endParaRPr lang="fr-FR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77D5E84-AA2A-F2E0-B31D-285E3809D94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52" y="2481558"/>
              <a:ext cx="6335" cy="17963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FBCA4D7-C2D2-578B-84E8-B413342638BA}"/>
                </a:ext>
              </a:extLst>
            </p:cNvPr>
            <p:cNvSpPr txBox="1"/>
            <p:nvPr/>
          </p:nvSpPr>
          <p:spPr>
            <a:xfrm>
              <a:off x="5251497" y="244217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row</a:t>
              </a:r>
              <a:r>
                <a:rPr lang="fr-FR" dirty="0"/>
                <a:t> 0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D2765BE-2EAF-14F7-5B48-D0B486710154}"/>
                </a:ext>
              </a:extLst>
            </p:cNvPr>
            <p:cNvSpPr txBox="1"/>
            <p:nvPr/>
          </p:nvSpPr>
          <p:spPr>
            <a:xfrm>
              <a:off x="5478011" y="289656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 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8B501732-00CC-35B7-4AE4-F92C5D874FEC}"/>
                </a:ext>
              </a:extLst>
            </p:cNvPr>
            <p:cNvSpPr txBox="1"/>
            <p:nvPr/>
          </p:nvSpPr>
          <p:spPr>
            <a:xfrm>
              <a:off x="5268010" y="3330550"/>
              <a:ext cx="133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</a:t>
              </a:r>
              <a:r>
                <a:rPr lang="fr-FR" dirty="0" err="1"/>
                <a:t>row</a:t>
              </a:r>
              <a:r>
                <a:rPr lang="fr-FR" dirty="0"/>
                <a:t> 4</a:t>
              </a: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6A44984-6538-BF64-C0EC-3F14FB740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4015" y="2384789"/>
              <a:ext cx="2286064" cy="160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42E8E-5BFD-FD40-FBE8-2379D0911C62}"/>
                </a:ext>
              </a:extLst>
            </p:cNvPr>
            <p:cNvSpPr txBox="1"/>
            <p:nvPr/>
          </p:nvSpPr>
          <p:spPr>
            <a:xfrm>
              <a:off x="2762987" y="4264350"/>
              <a:ext cx="81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col 0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3A0A5B6-21CF-3B6E-98AF-7CF88E6CEC7D}"/>
                </a:ext>
              </a:extLst>
            </p:cNvPr>
            <p:cNvSpPr txBox="1"/>
            <p:nvPr/>
          </p:nvSpPr>
          <p:spPr>
            <a:xfrm>
              <a:off x="3860691" y="4253486"/>
              <a:ext cx="81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…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F94A5F4-90BE-54D7-DE3B-5303995521F0}"/>
                </a:ext>
              </a:extLst>
            </p:cNvPr>
            <p:cNvSpPr txBox="1"/>
            <p:nvPr/>
          </p:nvSpPr>
          <p:spPr>
            <a:xfrm>
              <a:off x="4591752" y="4277884"/>
              <a:ext cx="81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col 4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37D61354-48F3-7D7C-C8E3-2D013DDAA749}"/>
                </a:ext>
              </a:extLst>
            </p:cNvPr>
            <p:cNvGrpSpPr/>
            <p:nvPr/>
          </p:nvGrpSpPr>
          <p:grpSpPr>
            <a:xfrm>
              <a:off x="2854015" y="2462509"/>
              <a:ext cx="2287277" cy="1817616"/>
              <a:chOff x="2854015" y="2462509"/>
              <a:chExt cx="2287277" cy="1817616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2F42BD42-547B-630F-5B37-C05C89635B0D}"/>
                  </a:ext>
                </a:extLst>
              </p:cNvPr>
              <p:cNvGrpSpPr/>
              <p:nvPr/>
            </p:nvGrpSpPr>
            <p:grpSpPr>
              <a:xfrm>
                <a:off x="2854079" y="2462509"/>
                <a:ext cx="2287213" cy="1363390"/>
                <a:chOff x="1876926" y="2468192"/>
                <a:chExt cx="2287213" cy="136339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7611BFD-B9EB-64FB-57F0-F47DDC3CB421}"/>
                    </a:ext>
                  </a:extLst>
                </p:cNvPr>
                <p:cNvSpPr/>
                <p:nvPr/>
              </p:nvSpPr>
              <p:spPr>
                <a:xfrm>
                  <a:off x="1876926" y="2468192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A520653-B4EA-14D4-A073-1C440E619039}"/>
                    </a:ext>
                  </a:extLst>
                </p:cNvPr>
                <p:cNvSpPr/>
                <p:nvPr/>
              </p:nvSpPr>
              <p:spPr>
                <a:xfrm>
                  <a:off x="2334126" y="2468192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4DBF5EA-30FA-8FD2-5C94-3617E5324993}"/>
                    </a:ext>
                  </a:extLst>
                </p:cNvPr>
                <p:cNvSpPr/>
                <p:nvPr/>
              </p:nvSpPr>
              <p:spPr>
                <a:xfrm>
                  <a:off x="2791326" y="2468192"/>
                  <a:ext cx="457200" cy="4572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482268A-8D56-139F-C769-8577A80691A7}"/>
                    </a:ext>
                  </a:extLst>
                </p:cNvPr>
                <p:cNvSpPr/>
                <p:nvPr/>
              </p:nvSpPr>
              <p:spPr>
                <a:xfrm>
                  <a:off x="3248526" y="2468192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5DEB288-D7B2-A15E-76F7-E3E62C4B491D}"/>
                    </a:ext>
                  </a:extLst>
                </p:cNvPr>
                <p:cNvSpPr/>
                <p:nvPr/>
              </p:nvSpPr>
              <p:spPr>
                <a:xfrm>
                  <a:off x="1876926" y="2924649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1E785CB-FAE3-14B2-9DD6-9F054AFB6D61}"/>
                    </a:ext>
                  </a:extLst>
                </p:cNvPr>
                <p:cNvSpPr/>
                <p:nvPr/>
              </p:nvSpPr>
              <p:spPr>
                <a:xfrm>
                  <a:off x="2334126" y="2925392"/>
                  <a:ext cx="457200" cy="4572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1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A341114-E7C0-6B49-C5FC-B2415E30785F}"/>
                    </a:ext>
                  </a:extLst>
                </p:cNvPr>
                <p:cNvSpPr/>
                <p:nvPr/>
              </p:nvSpPr>
              <p:spPr>
                <a:xfrm>
                  <a:off x="2791326" y="2925392"/>
                  <a:ext cx="457200" cy="4572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97D0474-3C7C-082A-63D7-8953426889B9}"/>
                    </a:ext>
                  </a:extLst>
                </p:cNvPr>
                <p:cNvSpPr/>
                <p:nvPr/>
              </p:nvSpPr>
              <p:spPr>
                <a:xfrm>
                  <a:off x="3248526" y="2924649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0C7D61-0FCC-8F2C-08AA-05CAFD224357}"/>
                    </a:ext>
                  </a:extLst>
                </p:cNvPr>
                <p:cNvSpPr/>
                <p:nvPr/>
              </p:nvSpPr>
              <p:spPr>
                <a:xfrm>
                  <a:off x="1876926" y="3372884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FF768F1-2458-B18B-6127-96DB923E623E}"/>
                    </a:ext>
                  </a:extLst>
                </p:cNvPr>
                <p:cNvSpPr/>
                <p:nvPr/>
              </p:nvSpPr>
              <p:spPr>
                <a:xfrm>
                  <a:off x="2334126" y="3372141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79893A-1085-3CF7-FB46-3EE75CBE5970}"/>
                    </a:ext>
                  </a:extLst>
                </p:cNvPr>
                <p:cNvSpPr/>
                <p:nvPr/>
              </p:nvSpPr>
              <p:spPr>
                <a:xfrm>
                  <a:off x="2791326" y="3373488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309471F-BEB4-9A51-05D9-7CD8E5E47B84}"/>
                    </a:ext>
                  </a:extLst>
                </p:cNvPr>
                <p:cNvSpPr/>
                <p:nvPr/>
              </p:nvSpPr>
              <p:spPr>
                <a:xfrm>
                  <a:off x="3248526" y="3373488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5C60B1A-4180-8BBF-F0CB-9B6AE6A02AFB}"/>
                    </a:ext>
                  </a:extLst>
                </p:cNvPr>
                <p:cNvSpPr/>
                <p:nvPr/>
              </p:nvSpPr>
              <p:spPr>
                <a:xfrm>
                  <a:off x="3705726" y="2468192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34BF6C3-E7FA-4B94-5A2D-EEEE1354497C}"/>
                    </a:ext>
                  </a:extLst>
                </p:cNvPr>
                <p:cNvSpPr/>
                <p:nvPr/>
              </p:nvSpPr>
              <p:spPr>
                <a:xfrm>
                  <a:off x="3705726" y="2924649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31C002-9F1C-E19F-9AF2-91F3A1B651B7}"/>
                    </a:ext>
                  </a:extLst>
                </p:cNvPr>
                <p:cNvSpPr/>
                <p:nvPr/>
              </p:nvSpPr>
              <p:spPr>
                <a:xfrm>
                  <a:off x="3706939" y="3374382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</p:grp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34E94A7F-D5C4-D785-E290-AA449689A7A0}"/>
                  </a:ext>
                </a:extLst>
              </p:cNvPr>
              <p:cNvGrpSpPr/>
              <p:nvPr/>
            </p:nvGrpSpPr>
            <p:grpSpPr>
              <a:xfrm>
                <a:off x="2854015" y="3820684"/>
                <a:ext cx="2287213" cy="459441"/>
                <a:chOff x="5911440" y="4201212"/>
                <a:chExt cx="2287213" cy="459441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8E1C825-5710-FC17-C15D-AA2A84DD994E}"/>
                    </a:ext>
                  </a:extLst>
                </p:cNvPr>
                <p:cNvSpPr/>
                <p:nvPr/>
              </p:nvSpPr>
              <p:spPr>
                <a:xfrm>
                  <a:off x="5911440" y="4201955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74F1BE5-AE2D-7715-4CB3-7BB5E90D2F98}"/>
                    </a:ext>
                  </a:extLst>
                </p:cNvPr>
                <p:cNvSpPr/>
                <p:nvPr/>
              </p:nvSpPr>
              <p:spPr>
                <a:xfrm>
                  <a:off x="6368640" y="4201212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6936AFB-1EDC-1B2D-7065-D5C1C830605E}"/>
                    </a:ext>
                  </a:extLst>
                </p:cNvPr>
                <p:cNvSpPr/>
                <p:nvPr/>
              </p:nvSpPr>
              <p:spPr>
                <a:xfrm>
                  <a:off x="6825840" y="4202559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122C512-B534-C593-D420-AC1F877451FE}"/>
                    </a:ext>
                  </a:extLst>
                </p:cNvPr>
                <p:cNvSpPr/>
                <p:nvPr/>
              </p:nvSpPr>
              <p:spPr>
                <a:xfrm>
                  <a:off x="7283040" y="4202559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03E1A10-003D-7EDB-7351-A3A14EC6026B}"/>
                    </a:ext>
                  </a:extLst>
                </p:cNvPr>
                <p:cNvSpPr/>
                <p:nvPr/>
              </p:nvSpPr>
              <p:spPr>
                <a:xfrm>
                  <a:off x="7741453" y="4203453"/>
                  <a:ext cx="457200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0</a:t>
                  </a:r>
                </a:p>
              </p:txBody>
            </p:sp>
          </p:grpSp>
        </p:grpSp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F73F05EB-8014-FDF7-1498-C52B27B0A6EA}"/>
              </a:ext>
            </a:extLst>
          </p:cNvPr>
          <p:cNvGrpSpPr/>
          <p:nvPr/>
        </p:nvGrpSpPr>
        <p:grpSpPr>
          <a:xfrm>
            <a:off x="6315607" y="5172589"/>
            <a:ext cx="1410153" cy="1296918"/>
            <a:chOff x="7934176" y="2045908"/>
            <a:chExt cx="2287277" cy="2269218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C45A4CF-4BC7-B8A2-D90C-E2392CAFA769}"/>
                </a:ext>
              </a:extLst>
            </p:cNvPr>
            <p:cNvGrpSpPr/>
            <p:nvPr/>
          </p:nvGrpSpPr>
          <p:grpSpPr>
            <a:xfrm>
              <a:off x="7934176" y="2066555"/>
              <a:ext cx="2287277" cy="2248571"/>
              <a:chOff x="3026669" y="4145068"/>
              <a:chExt cx="2287277" cy="2248571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04B75C2E-A612-77C0-CEDB-2239780A0A6A}"/>
                  </a:ext>
                </a:extLst>
              </p:cNvPr>
              <p:cNvGrpSpPr/>
              <p:nvPr/>
            </p:nvGrpSpPr>
            <p:grpSpPr>
              <a:xfrm>
                <a:off x="3026669" y="4145068"/>
                <a:ext cx="2287277" cy="2248571"/>
                <a:chOff x="2854015" y="2031554"/>
                <a:chExt cx="2287277" cy="2248571"/>
              </a:xfrm>
            </p:grpSpPr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DFEF0F02-20AE-E879-CB81-B384C0F2F76D}"/>
                    </a:ext>
                  </a:extLst>
                </p:cNvPr>
                <p:cNvSpPr txBox="1"/>
                <p:nvPr/>
              </p:nvSpPr>
              <p:spPr>
                <a:xfrm>
                  <a:off x="3632729" y="2031554"/>
                  <a:ext cx="890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8C2FA1B6-6961-B438-9E18-1828EFA91C0A}"/>
                    </a:ext>
                  </a:extLst>
                </p:cNvPr>
                <p:cNvGrpSpPr/>
                <p:nvPr/>
              </p:nvGrpSpPr>
              <p:grpSpPr>
                <a:xfrm>
                  <a:off x="2854015" y="2462509"/>
                  <a:ext cx="2287277" cy="1817616"/>
                  <a:chOff x="2854015" y="2462509"/>
                  <a:chExt cx="2287277" cy="1817616"/>
                </a:xfrm>
              </p:grpSpPr>
              <p:grpSp>
                <p:nvGrpSpPr>
                  <p:cNvPr id="137" name="Groupe 136">
                    <a:extLst>
                      <a:ext uri="{FF2B5EF4-FFF2-40B4-BE49-F238E27FC236}">
                        <a16:creationId xmlns:a16="http://schemas.microsoft.com/office/drawing/2014/main" id="{B0F2F15F-992E-1E0C-12E9-091B7195673D}"/>
                      </a:ext>
                    </a:extLst>
                  </p:cNvPr>
                  <p:cNvGrpSpPr/>
                  <p:nvPr/>
                </p:nvGrpSpPr>
                <p:grpSpPr>
                  <a:xfrm>
                    <a:off x="2854079" y="2462509"/>
                    <a:ext cx="2287213" cy="1363390"/>
                    <a:chOff x="1876926" y="2468192"/>
                    <a:chExt cx="2287213" cy="1363390"/>
                  </a:xfrm>
                </p:grpSpPr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FC1AF77F-15C3-5CD1-F362-C396D0675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6926" y="2468192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A42929CA-FA93-293D-73B2-A7B2F1FE8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4126" y="2468192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0CDAB49C-DEA9-03FD-13E0-11250A91D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526" y="2468192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365EA109-A8BB-ED37-88DB-EAA3CEDC3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6926" y="2924649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36758F5D-0B82-4976-2AF8-5FD61416D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4126" y="2925392"/>
                      <a:ext cx="457200" cy="4572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A4B9970B-BECD-4C2C-81F3-13FF84D06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26" y="2925392"/>
                      <a:ext cx="457200" cy="4572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222191BF-7177-D0EC-D5BF-8C6D7AABC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526" y="2924649"/>
                      <a:ext cx="457200" cy="4572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5A269AD8-F842-7348-1E7D-90CAFF2C4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6926" y="3372884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657E3196-9D4C-8C49-B717-359AA7F9C8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4126" y="3372141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8476F00E-7FB8-524D-93A9-AA014E8E2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26" y="3373488"/>
                      <a:ext cx="457200" cy="4572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97B87D4D-8133-9BAB-4B49-81756C1F50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526" y="3373488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44601A13-F705-11B8-D9C4-CD588DFE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5726" y="2468192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C9A5C4F2-CF88-451B-369A-AC2075869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5726" y="2924649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ECEE5C65-BF2F-2258-1562-954A7336B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6939" y="3374382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grpSp>
                <p:nvGrpSpPr>
                  <p:cNvPr id="138" name="Groupe 137">
                    <a:extLst>
                      <a:ext uri="{FF2B5EF4-FFF2-40B4-BE49-F238E27FC236}">
                        <a16:creationId xmlns:a16="http://schemas.microsoft.com/office/drawing/2014/main" id="{2C7E0490-4628-CD87-6978-792614CBC157}"/>
                      </a:ext>
                    </a:extLst>
                  </p:cNvPr>
                  <p:cNvGrpSpPr/>
                  <p:nvPr/>
                </p:nvGrpSpPr>
                <p:grpSpPr>
                  <a:xfrm>
                    <a:off x="2854015" y="3820684"/>
                    <a:ext cx="2287213" cy="459441"/>
                    <a:chOff x="5911440" y="4201212"/>
                    <a:chExt cx="2287213" cy="459441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4D9A48C-6BC8-F08E-FDED-E4444D888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1440" y="4201955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5292F259-9D07-F366-4F9A-D751BE65A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8640" y="4201212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B747A8AF-E1CE-AC90-5936-A3F9ED0F3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5840" y="4202559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41EB0546-F37F-0475-9D99-AE5120089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3040" y="4202559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6C3BA348-CF62-C7CE-2218-AB1848A83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1453" y="4203453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</p:grpSp>
          </p:grp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058B1E6-BFA0-A803-36C2-77871EB95D7E}"/>
                  </a:ext>
                </a:extLst>
              </p:cNvPr>
              <p:cNvSpPr/>
              <p:nvPr/>
            </p:nvSpPr>
            <p:spPr>
              <a:xfrm>
                <a:off x="3941069" y="4574816"/>
                <a:ext cx="457200" cy="457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71FADC3-5002-47FF-F5B3-1CF718E1495B}"/>
                </a:ext>
              </a:extLst>
            </p:cNvPr>
            <p:cNvSpPr/>
            <p:nvPr/>
          </p:nvSpPr>
          <p:spPr>
            <a:xfrm>
              <a:off x="7936939" y="2046651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F92A299-D56B-F298-42B3-E99D96EB9672}"/>
                </a:ext>
              </a:extLst>
            </p:cNvPr>
            <p:cNvSpPr/>
            <p:nvPr/>
          </p:nvSpPr>
          <p:spPr>
            <a:xfrm>
              <a:off x="8391376" y="2045908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F23A9E7-E988-6EB4-A275-0A01693E5D29}"/>
                </a:ext>
              </a:extLst>
            </p:cNvPr>
            <p:cNvSpPr/>
            <p:nvPr/>
          </p:nvSpPr>
          <p:spPr>
            <a:xfrm>
              <a:off x="8844464" y="2047061"/>
              <a:ext cx="457200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0D2DDCF-A7C2-99FC-E888-04B09279564F}"/>
                </a:ext>
              </a:extLst>
            </p:cNvPr>
            <p:cNvSpPr/>
            <p:nvPr/>
          </p:nvSpPr>
          <p:spPr>
            <a:xfrm>
              <a:off x="9306215" y="2047428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1A734A1-B2F1-6411-E244-94D8212E3480}"/>
                </a:ext>
              </a:extLst>
            </p:cNvPr>
            <p:cNvSpPr/>
            <p:nvPr/>
          </p:nvSpPr>
          <p:spPr>
            <a:xfrm>
              <a:off x="9763040" y="2047061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FE8F10E-4BAB-2905-D613-C80A2E78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740" y="528829"/>
            <a:ext cx="9144000" cy="550576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Java/Spring Boot Server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39C02C-B627-1650-0C0B-EBAD3DC25BA8}"/>
              </a:ext>
            </a:extLst>
          </p:cNvPr>
          <p:cNvSpPr txBox="1"/>
          <p:nvPr/>
        </p:nvSpPr>
        <p:spPr>
          <a:xfrm>
            <a:off x="1135551" y="1164464"/>
            <a:ext cx="9920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GET/</a:t>
            </a:r>
            <a:r>
              <a:rPr lang="fr-FR" sz="2400" b="1" dirty="0" err="1"/>
              <a:t>advance</a:t>
            </a: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775AB16-4A24-508B-01AD-FB4F1BAFDD89}"/>
              </a:ext>
            </a:extLst>
          </p:cNvPr>
          <p:cNvGrpSpPr/>
          <p:nvPr/>
        </p:nvGrpSpPr>
        <p:grpSpPr>
          <a:xfrm>
            <a:off x="2300906" y="1841867"/>
            <a:ext cx="1599628" cy="1666456"/>
            <a:chOff x="1847144" y="3422606"/>
            <a:chExt cx="1599628" cy="166645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23B1A1A1-04FD-B2D6-FE72-4A205AB013E2}"/>
                </a:ext>
              </a:extLst>
            </p:cNvPr>
            <p:cNvGrpSpPr/>
            <p:nvPr/>
          </p:nvGrpSpPr>
          <p:grpSpPr>
            <a:xfrm>
              <a:off x="1847144" y="3422606"/>
              <a:ext cx="1474572" cy="1666456"/>
              <a:chOff x="2640072" y="3340100"/>
              <a:chExt cx="1474572" cy="1666456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A52864FE-4772-D114-89D4-239A0D52557D}"/>
                  </a:ext>
                </a:extLst>
              </p:cNvPr>
              <p:cNvGrpSpPr/>
              <p:nvPr/>
            </p:nvGrpSpPr>
            <p:grpSpPr>
              <a:xfrm>
                <a:off x="2743044" y="3529009"/>
                <a:ext cx="1371600" cy="1365839"/>
                <a:chOff x="2854079" y="2461395"/>
                <a:chExt cx="1371600" cy="1365839"/>
              </a:xfrm>
            </p:grpSpPr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2F42BD42-547B-630F-5B37-C05C89635B0D}"/>
                    </a:ext>
                  </a:extLst>
                </p:cNvPr>
                <p:cNvGrpSpPr/>
                <p:nvPr/>
              </p:nvGrpSpPr>
              <p:grpSpPr>
                <a:xfrm>
                  <a:off x="2854079" y="2462509"/>
                  <a:ext cx="1371600" cy="1361149"/>
                  <a:chOff x="1876926" y="2468192"/>
                  <a:chExt cx="1371600" cy="1361149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A520653-B4EA-14D4-A073-1C440E619039}"/>
                      </a:ext>
                    </a:extLst>
                  </p:cNvPr>
                  <p:cNvSpPr/>
                  <p:nvPr/>
                </p:nvSpPr>
                <p:spPr>
                  <a:xfrm>
                    <a:off x="2334126" y="246819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 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4DBF5EA-30FA-8FD2-5C94-3617E5324993}"/>
                      </a:ext>
                    </a:extLst>
                  </p:cNvPr>
                  <p:cNvSpPr/>
                  <p:nvPr/>
                </p:nvSpPr>
                <p:spPr>
                  <a:xfrm>
                    <a:off x="2791326" y="2468192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45DEB288-D7B2-A15E-76F7-E3E62C4B491D}"/>
                      </a:ext>
                    </a:extLst>
                  </p:cNvPr>
                  <p:cNvSpPr/>
                  <p:nvPr/>
                </p:nvSpPr>
                <p:spPr>
                  <a:xfrm>
                    <a:off x="1876926" y="2924649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D1E785CB-FAE3-14B2-9DD6-9F054AFB6D61}"/>
                      </a:ext>
                    </a:extLst>
                  </p:cNvPr>
                  <p:cNvSpPr/>
                  <p:nvPr/>
                </p:nvSpPr>
                <p:spPr>
                  <a:xfrm>
                    <a:off x="2334126" y="2925392"/>
                    <a:ext cx="457200" cy="457200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/>
                      <a:t>(1)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8FF768F1-2458-B18B-6127-96DB923E623E}"/>
                      </a:ext>
                    </a:extLst>
                  </p:cNvPr>
                  <p:cNvSpPr/>
                  <p:nvPr/>
                </p:nvSpPr>
                <p:spPr>
                  <a:xfrm>
                    <a:off x="2334126" y="3372141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A32CF76-F80D-7C56-DDB1-0671D249CB8F}"/>
                    </a:ext>
                  </a:extLst>
                </p:cNvPr>
                <p:cNvSpPr/>
                <p:nvPr/>
              </p:nvSpPr>
              <p:spPr>
                <a:xfrm>
                  <a:off x="3768479" y="3370034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7D55D52-173C-A3BC-25BA-1A7AF3B35809}"/>
                    </a:ext>
                  </a:extLst>
                </p:cNvPr>
                <p:cNvSpPr/>
                <p:nvPr/>
              </p:nvSpPr>
              <p:spPr>
                <a:xfrm>
                  <a:off x="2854079" y="246139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72B90C-8C9B-A6A9-C012-EF525A4A0832}"/>
                    </a:ext>
                  </a:extLst>
                </p:cNvPr>
                <p:cNvSpPr/>
                <p:nvPr/>
              </p:nvSpPr>
              <p:spPr>
                <a:xfrm>
                  <a:off x="2854079" y="3363058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755CB213-02D8-3ACE-3AB5-25B1EDC12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8844" y="3340100"/>
                <a:ext cx="0" cy="659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A15D48C0-8515-E6BD-30EE-BA972F2E4E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40072" y="4206215"/>
                <a:ext cx="6794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>
                <a:extLst>
                  <a:ext uri="{FF2B5EF4-FFF2-40B4-BE49-F238E27FC236}">
                    <a16:creationId xmlns:a16="http://schemas.microsoft.com/office/drawing/2014/main" id="{A68C2F11-0301-AB9C-72DF-001FE6D4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844" y="4373785"/>
                <a:ext cx="0" cy="632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DDCFBD-FCD6-9A4B-EDCB-05F54FD019B0}"/>
                  </a:ext>
                </a:extLst>
              </p:cNvPr>
              <p:cNvSpPr txBox="1"/>
              <p:nvPr/>
            </p:nvSpPr>
            <p:spPr>
              <a:xfrm>
                <a:off x="3364835" y="3485157"/>
                <a:ext cx="24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50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FD6CA63-B8A0-4791-A86D-D2AA651D976B}"/>
                  </a:ext>
                </a:extLst>
              </p:cNvPr>
              <p:cNvSpPr txBox="1"/>
              <p:nvPr/>
            </p:nvSpPr>
            <p:spPr>
              <a:xfrm>
                <a:off x="3364835" y="4487713"/>
                <a:ext cx="24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50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E9828C3-DFB1-8552-A661-120766FFAC90}"/>
                  </a:ext>
                </a:extLst>
              </p:cNvPr>
              <p:cNvSpPr txBox="1"/>
              <p:nvPr/>
            </p:nvSpPr>
            <p:spPr>
              <a:xfrm>
                <a:off x="2880651" y="4094031"/>
                <a:ext cx="24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50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DF28EF1-A963-F0D1-C90C-7E39269DE976}"/>
                </a:ext>
              </a:extLst>
            </p:cNvPr>
            <p:cNvGrpSpPr/>
            <p:nvPr/>
          </p:nvGrpSpPr>
          <p:grpSpPr>
            <a:xfrm>
              <a:off x="2814254" y="4085229"/>
              <a:ext cx="632518" cy="484987"/>
              <a:chOff x="2814254" y="4085229"/>
              <a:chExt cx="632518" cy="48498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A341114-E7C0-6B49-C5FC-B2415E30785F}"/>
                  </a:ext>
                </a:extLst>
              </p:cNvPr>
              <p:cNvSpPr/>
              <p:nvPr/>
            </p:nvSpPr>
            <p:spPr>
              <a:xfrm>
                <a:off x="2871391" y="4085229"/>
                <a:ext cx="4572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5F63012B-8706-104D-F96F-CE2527035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4254" y="4295594"/>
                <a:ext cx="6325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5803054-20CB-1E50-E3D8-183AF812872B}"/>
                  </a:ext>
                </a:extLst>
              </p:cNvPr>
              <p:cNvSpPr txBox="1"/>
              <p:nvPr/>
            </p:nvSpPr>
            <p:spPr>
              <a:xfrm>
                <a:off x="2968508" y="4200884"/>
                <a:ext cx="242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50000"/>
                      </a:schemeClr>
                    </a:solidFill>
                  </a:rPr>
                  <a:t>p</a:t>
                </a:r>
              </a:p>
            </p:txBody>
          </p:sp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955F5A9-2807-1F8A-855F-747AAB00FC1A}"/>
              </a:ext>
            </a:extLst>
          </p:cNvPr>
          <p:cNvGrpSpPr/>
          <p:nvPr/>
        </p:nvGrpSpPr>
        <p:grpSpPr>
          <a:xfrm>
            <a:off x="4705931" y="1466346"/>
            <a:ext cx="5849960" cy="2862322"/>
            <a:chOff x="3975174" y="2849917"/>
            <a:chExt cx="5849960" cy="2862322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0980BAB4-E2D0-5E6D-F50E-0FCCC280D6BE}"/>
                </a:ext>
              </a:extLst>
            </p:cNvPr>
            <p:cNvSpPr txBox="1"/>
            <p:nvPr/>
          </p:nvSpPr>
          <p:spPr>
            <a:xfrm>
              <a:off x="3975174" y="2849917"/>
              <a:ext cx="5849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/>
                <a:t>Pour chaque </a:t>
              </a:r>
              <a:r>
                <a:rPr lang="fr-FR" sz="1800" dirty="0" err="1">
                  <a:solidFill>
                    <a:srgbClr val="C00000"/>
                  </a:solidFill>
                </a:rPr>
                <a:t>firePosition</a:t>
              </a:r>
              <a:r>
                <a:rPr lang="fr-FR" dirty="0"/>
                <a:t>:</a:t>
              </a:r>
              <a:endParaRPr lang="fr-FR" sz="1800" dirty="0"/>
            </a:p>
            <a:p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800" dirty="0"/>
                <a:t>Probabilité p de propagation  val=[0, 1[ &lt; p </a:t>
              </a:r>
            </a:p>
            <a:p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Une case adjacente prend feu,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dirty="0"/>
                <a:t>case        = FIRE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dirty="0" err="1"/>
                <a:t>firePositions.add</a:t>
              </a:r>
              <a:r>
                <a:rPr lang="fr-FR" dirty="0"/>
                <a:t>(new Point(</a:t>
              </a:r>
              <a:r>
                <a:rPr lang="fr-FR" dirty="0" err="1"/>
                <a:t>row</a:t>
              </a:r>
              <a:r>
                <a:rPr lang="fr-FR" dirty="0"/>
                <a:t>, </a:t>
              </a:r>
              <a:r>
                <a:rPr lang="fr-FR" dirty="0" err="1"/>
                <a:t>column</a:t>
              </a:r>
              <a:r>
                <a:rPr lang="fr-FR" dirty="0"/>
                <a:t>))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Case du feu       = ASHES</a:t>
              </a:r>
            </a:p>
            <a:p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D64AEB0-4CFD-E1B3-3580-B99E1E3BCD9F}"/>
                </a:ext>
              </a:extLst>
            </p:cNvPr>
            <p:cNvSpPr/>
            <p:nvPr/>
          </p:nvSpPr>
          <p:spPr>
            <a:xfrm>
              <a:off x="5617481" y="5072378"/>
              <a:ext cx="320989" cy="29532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C451ED0-4905-3C25-904A-07C8F01F6FBF}"/>
                </a:ext>
              </a:extLst>
            </p:cNvPr>
            <p:cNvSpPr/>
            <p:nvPr/>
          </p:nvSpPr>
          <p:spPr>
            <a:xfrm>
              <a:off x="5358440" y="4249289"/>
              <a:ext cx="320989" cy="295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202A696E-82B4-0795-8B0C-D7B885B9D56F}"/>
              </a:ext>
            </a:extLst>
          </p:cNvPr>
          <p:cNvSpPr txBox="1"/>
          <p:nvPr/>
        </p:nvSpPr>
        <p:spPr>
          <a:xfrm>
            <a:off x="1841568" y="3617495"/>
            <a:ext cx="27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C00000"/>
                </a:solidFill>
              </a:rPr>
              <a:t>(1) </a:t>
            </a:r>
            <a:r>
              <a:rPr lang="fr-FR" sz="1800" b="1" dirty="0" err="1">
                <a:solidFill>
                  <a:srgbClr val="C00000"/>
                </a:solidFill>
              </a:rPr>
              <a:t>burningForest</a:t>
            </a:r>
            <a:r>
              <a:rPr lang="fr-FR" sz="1800" b="1" dirty="0">
                <a:solidFill>
                  <a:srgbClr val="C00000"/>
                </a:solidFill>
              </a:rPr>
              <a:t>[r][c]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C6FB241-E129-777E-8788-51785A66F56B}"/>
              </a:ext>
            </a:extLst>
          </p:cNvPr>
          <p:cNvSpPr txBox="1"/>
          <p:nvPr/>
        </p:nvSpPr>
        <p:spPr>
          <a:xfrm>
            <a:off x="1225149" y="4570151"/>
            <a:ext cx="9920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GET/init</a:t>
            </a: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0BC1D048-A68E-40CA-8AE0-291D0CBA53C7}"/>
              </a:ext>
            </a:extLst>
          </p:cNvPr>
          <p:cNvGrpSpPr/>
          <p:nvPr/>
        </p:nvGrpSpPr>
        <p:grpSpPr>
          <a:xfrm>
            <a:off x="3026669" y="4145068"/>
            <a:ext cx="2287277" cy="2248571"/>
            <a:chOff x="3026669" y="4145068"/>
            <a:chExt cx="2287277" cy="2248571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C2835E84-CE49-8E2B-A67D-EB66FD706414}"/>
                </a:ext>
              </a:extLst>
            </p:cNvPr>
            <p:cNvGrpSpPr/>
            <p:nvPr/>
          </p:nvGrpSpPr>
          <p:grpSpPr>
            <a:xfrm>
              <a:off x="3026669" y="4145068"/>
              <a:ext cx="2287277" cy="2248571"/>
              <a:chOff x="2854015" y="2031554"/>
              <a:chExt cx="2287277" cy="2248571"/>
            </a:xfrm>
          </p:grpSpPr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1B4BFB90-EDE9-91DD-C0AB-54D3A51DF576}"/>
                  </a:ext>
                </a:extLst>
              </p:cNvPr>
              <p:cNvSpPr txBox="1"/>
              <p:nvPr/>
            </p:nvSpPr>
            <p:spPr>
              <a:xfrm>
                <a:off x="3632729" y="2031554"/>
                <a:ext cx="89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065467F3-FFCF-146D-0481-F5ABD6762037}"/>
                  </a:ext>
                </a:extLst>
              </p:cNvPr>
              <p:cNvGrpSpPr/>
              <p:nvPr/>
            </p:nvGrpSpPr>
            <p:grpSpPr>
              <a:xfrm>
                <a:off x="2854015" y="2462509"/>
                <a:ext cx="2287277" cy="1817616"/>
                <a:chOff x="2854015" y="2462509"/>
                <a:chExt cx="2287277" cy="1817616"/>
              </a:xfrm>
            </p:grpSpPr>
            <p:grpSp>
              <p:nvGrpSpPr>
                <p:cNvPr id="81" name="Groupe 80">
                  <a:extLst>
                    <a:ext uri="{FF2B5EF4-FFF2-40B4-BE49-F238E27FC236}">
                      <a16:creationId xmlns:a16="http://schemas.microsoft.com/office/drawing/2014/main" id="{995E42AE-E5CB-7C3C-7DD3-16D7E34EF2ED}"/>
                    </a:ext>
                  </a:extLst>
                </p:cNvPr>
                <p:cNvGrpSpPr/>
                <p:nvPr/>
              </p:nvGrpSpPr>
              <p:grpSpPr>
                <a:xfrm>
                  <a:off x="2854079" y="2462509"/>
                  <a:ext cx="2287213" cy="1363390"/>
                  <a:chOff x="1876926" y="2468192"/>
                  <a:chExt cx="2287213" cy="1363390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A761C353-CB2E-337F-7A89-845E871D1A0E}"/>
                      </a:ext>
                    </a:extLst>
                  </p:cNvPr>
                  <p:cNvSpPr/>
                  <p:nvPr/>
                </p:nvSpPr>
                <p:spPr>
                  <a:xfrm>
                    <a:off x="1876926" y="246819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AD915C2-48D6-F0C1-098B-4100D0E55F29}"/>
                      </a:ext>
                    </a:extLst>
                  </p:cNvPr>
                  <p:cNvSpPr/>
                  <p:nvPr/>
                </p:nvSpPr>
                <p:spPr>
                  <a:xfrm>
                    <a:off x="2334126" y="246819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0FDE2D3B-8F14-9491-9C10-DCBF2E151791}"/>
                      </a:ext>
                    </a:extLst>
                  </p:cNvPr>
                  <p:cNvSpPr/>
                  <p:nvPr/>
                </p:nvSpPr>
                <p:spPr>
                  <a:xfrm>
                    <a:off x="3248526" y="246819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DC148C9B-BA3F-9685-B68F-A6FB4BC8BE17}"/>
                      </a:ext>
                    </a:extLst>
                  </p:cNvPr>
                  <p:cNvSpPr/>
                  <p:nvPr/>
                </p:nvSpPr>
                <p:spPr>
                  <a:xfrm>
                    <a:off x="1876926" y="2924649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1D04F5A-1B7A-7FC9-02AD-AD4EAA974237}"/>
                      </a:ext>
                    </a:extLst>
                  </p:cNvPr>
                  <p:cNvSpPr/>
                  <p:nvPr/>
                </p:nvSpPr>
                <p:spPr>
                  <a:xfrm>
                    <a:off x="2334126" y="292539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5D56FC1-BA45-6974-8926-3639BFE6D430}"/>
                      </a:ext>
                    </a:extLst>
                  </p:cNvPr>
                  <p:cNvSpPr/>
                  <p:nvPr/>
                </p:nvSpPr>
                <p:spPr>
                  <a:xfrm>
                    <a:off x="2791326" y="2925392"/>
                    <a:ext cx="457200" cy="457200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1</a:t>
                    </a:r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8E7D2D2-D4E4-5320-32A7-F7A6F0AECCF2}"/>
                      </a:ext>
                    </a:extLst>
                  </p:cNvPr>
                  <p:cNvSpPr/>
                  <p:nvPr/>
                </p:nvSpPr>
                <p:spPr>
                  <a:xfrm>
                    <a:off x="3248526" y="2924649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1C4078BB-158A-5CFB-D223-C496CA7C632C}"/>
                      </a:ext>
                    </a:extLst>
                  </p:cNvPr>
                  <p:cNvSpPr/>
                  <p:nvPr/>
                </p:nvSpPr>
                <p:spPr>
                  <a:xfrm>
                    <a:off x="1876926" y="3372884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2C480C6-E80D-E8C4-5A99-B274CFBB9370}"/>
                      </a:ext>
                    </a:extLst>
                  </p:cNvPr>
                  <p:cNvSpPr/>
                  <p:nvPr/>
                </p:nvSpPr>
                <p:spPr>
                  <a:xfrm>
                    <a:off x="2334126" y="3372141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2D4DB5F1-CE0E-863D-D162-B6DB50F7C640}"/>
                      </a:ext>
                    </a:extLst>
                  </p:cNvPr>
                  <p:cNvSpPr/>
                  <p:nvPr/>
                </p:nvSpPr>
                <p:spPr>
                  <a:xfrm>
                    <a:off x="2791326" y="3373488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9DBF927F-A6B2-81B9-0A73-1D9CF6FD4B06}"/>
                      </a:ext>
                    </a:extLst>
                  </p:cNvPr>
                  <p:cNvSpPr/>
                  <p:nvPr/>
                </p:nvSpPr>
                <p:spPr>
                  <a:xfrm>
                    <a:off x="3248526" y="3373488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181A4752-F522-D1D2-A674-757B3DB1ED0B}"/>
                      </a:ext>
                    </a:extLst>
                  </p:cNvPr>
                  <p:cNvSpPr/>
                  <p:nvPr/>
                </p:nvSpPr>
                <p:spPr>
                  <a:xfrm>
                    <a:off x="3705726" y="246819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702F1227-A978-1DFD-FEE4-B01026DCCA4F}"/>
                      </a:ext>
                    </a:extLst>
                  </p:cNvPr>
                  <p:cNvSpPr/>
                  <p:nvPr/>
                </p:nvSpPr>
                <p:spPr>
                  <a:xfrm>
                    <a:off x="3705726" y="2924649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401EE9AA-F579-F69D-537B-B76761DC7706}"/>
                      </a:ext>
                    </a:extLst>
                  </p:cNvPr>
                  <p:cNvSpPr/>
                  <p:nvPr/>
                </p:nvSpPr>
                <p:spPr>
                  <a:xfrm>
                    <a:off x="3706939" y="337438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</p:grpSp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D70FF896-2663-E06A-0CA6-89918E480ADD}"/>
                    </a:ext>
                  </a:extLst>
                </p:cNvPr>
                <p:cNvGrpSpPr/>
                <p:nvPr/>
              </p:nvGrpSpPr>
              <p:grpSpPr>
                <a:xfrm>
                  <a:off x="2854015" y="3820684"/>
                  <a:ext cx="2287213" cy="459441"/>
                  <a:chOff x="5911440" y="4201212"/>
                  <a:chExt cx="2287213" cy="459441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41FBBA0-28A0-4382-A15B-62DE366D6125}"/>
                      </a:ext>
                    </a:extLst>
                  </p:cNvPr>
                  <p:cNvSpPr/>
                  <p:nvPr/>
                </p:nvSpPr>
                <p:spPr>
                  <a:xfrm>
                    <a:off x="5911440" y="4201955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4CE2559-676C-D8FF-3A51-56C06DA261C1}"/>
                      </a:ext>
                    </a:extLst>
                  </p:cNvPr>
                  <p:cNvSpPr/>
                  <p:nvPr/>
                </p:nvSpPr>
                <p:spPr>
                  <a:xfrm>
                    <a:off x="6368640" y="4201212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AAF4E55-2130-0076-1599-A6AE965516A8}"/>
                      </a:ext>
                    </a:extLst>
                  </p:cNvPr>
                  <p:cNvSpPr/>
                  <p:nvPr/>
                </p:nvSpPr>
                <p:spPr>
                  <a:xfrm>
                    <a:off x="6825840" y="4202559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719D1E2-1430-291D-1C13-B84AAEEB225E}"/>
                      </a:ext>
                    </a:extLst>
                  </p:cNvPr>
                  <p:cNvSpPr/>
                  <p:nvPr/>
                </p:nvSpPr>
                <p:spPr>
                  <a:xfrm>
                    <a:off x="7283040" y="4202559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64323EAD-61C1-1F6F-BBF2-70E95442E6FD}"/>
                      </a:ext>
                    </a:extLst>
                  </p:cNvPr>
                  <p:cNvSpPr/>
                  <p:nvPr/>
                </p:nvSpPr>
                <p:spPr>
                  <a:xfrm>
                    <a:off x="7741453" y="4203453"/>
                    <a:ext cx="457200" cy="4572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0</a:t>
                    </a:r>
                  </a:p>
                </p:txBody>
              </p:sp>
            </p:grpSp>
          </p:grp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29F081-C8D3-8BA8-1276-F6A3174FC02F}"/>
                </a:ext>
              </a:extLst>
            </p:cNvPr>
            <p:cNvSpPr/>
            <p:nvPr/>
          </p:nvSpPr>
          <p:spPr>
            <a:xfrm>
              <a:off x="3941069" y="4581691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0</a:t>
              </a:r>
            </a:p>
          </p:txBody>
        </p:sp>
      </p:grp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AD7CC43-F460-29C3-DAD7-D3A3D6673F96}"/>
              </a:ext>
            </a:extLst>
          </p:cNvPr>
          <p:cNvSpPr txBox="1"/>
          <p:nvPr/>
        </p:nvSpPr>
        <p:spPr>
          <a:xfrm>
            <a:off x="5630780" y="4977636"/>
            <a:ext cx="459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burningForestSimulation</a:t>
            </a:r>
            <a:r>
              <a:rPr lang="fr-F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= </a:t>
            </a:r>
          </a:p>
          <a:p>
            <a:r>
              <a:rPr lang="fr-F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fr-FR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BurningForestSimulation</a:t>
            </a:r>
            <a:r>
              <a:rPr lang="fr-FR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FE8F10E-4BAB-2905-D613-C80A2E78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740" y="528829"/>
            <a:ext cx="9144000" cy="5505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3600" dirty="0">
                <a:solidFill>
                  <a:schemeClr val="accent6">
                    <a:lumMod val="50000"/>
                  </a:schemeClr>
                </a:solidFill>
              </a:rPr>
              <a:t>Vue.js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39C02C-B627-1650-0C0B-EBAD3DC25BA8}"/>
              </a:ext>
            </a:extLst>
          </p:cNvPr>
          <p:cNvSpPr txBox="1"/>
          <p:nvPr/>
        </p:nvSpPr>
        <p:spPr>
          <a:xfrm>
            <a:off x="1223782" y="1553792"/>
            <a:ext cx="992089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CSS </a:t>
            </a:r>
            <a:r>
              <a:rPr lang="fr-FR" sz="2000" dirty="0" err="1"/>
              <a:t>Grid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onMount</a:t>
            </a:r>
            <a:r>
              <a:rPr lang="fr-FR" sz="2000" b="1" dirty="0"/>
              <a:t>()</a:t>
            </a:r>
            <a:r>
              <a:rPr lang="fr-FR" sz="2000" dirty="0"/>
              <a:t>: GET /</a:t>
            </a:r>
            <a:r>
              <a:rPr lang="fr-FR" sz="2000" dirty="0" err="1"/>
              <a:t>initialize</a:t>
            </a:r>
            <a:r>
              <a:rPr lang="fr-FR" sz="2000" dirty="0"/>
              <a:t>, </a:t>
            </a:r>
            <a:r>
              <a:rPr lang="fr-FR" sz="2000" dirty="0" err="1"/>
              <a:t>fill</a:t>
            </a:r>
            <a:r>
              <a:rPr lang="fr-FR" sz="2000" dirty="0"/>
              <a:t> </a:t>
            </a:r>
            <a:r>
              <a:rPr lang="fr-FR" sz="2000" b="1" dirty="0" err="1"/>
              <a:t>burningForest</a:t>
            </a:r>
            <a:endParaRPr lang="fr-FR" sz="2000" b="1" dirty="0"/>
          </a:p>
          <a:p>
            <a:r>
              <a:rPr lang="fr-FR" sz="20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setInterval</a:t>
            </a:r>
            <a:r>
              <a:rPr lang="fr-FR" sz="2000" b="1" dirty="0"/>
              <a:t>()</a:t>
            </a:r>
            <a:r>
              <a:rPr lang="fr-FR" sz="2000" dirty="0"/>
              <a:t>: GET /</a:t>
            </a:r>
            <a:r>
              <a:rPr lang="fr-FR" sz="2000" dirty="0" err="1"/>
              <a:t>advance</a:t>
            </a:r>
            <a:r>
              <a:rPr lang="fr-FR" sz="2000" dirty="0"/>
              <a:t>, update </a:t>
            </a:r>
            <a:r>
              <a:rPr lang="fr-FR" sz="2000" b="1" dirty="0" err="1"/>
              <a:t>burningForest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burningForest</a:t>
            </a:r>
            <a:r>
              <a:rPr lang="fr-FR" sz="2000" b="1" dirty="0"/>
              <a:t> -&gt; Attribut class -&gt; background-</a:t>
            </a:r>
            <a:r>
              <a:rPr lang="fr-FR" sz="2000" b="1" dirty="0" err="1"/>
              <a:t>color</a:t>
            </a: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endParaRPr lang="fr-FR" sz="2000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121D2D4-9CBA-2159-28B8-9E0F63DB1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97654"/>
              </p:ext>
            </p:extLst>
          </p:nvPr>
        </p:nvGraphicFramePr>
        <p:xfrm>
          <a:off x="1567541" y="3932551"/>
          <a:ext cx="632975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704">
                  <a:extLst>
                    <a:ext uri="{9D8B030D-6E8A-4147-A177-3AD203B41FA5}">
                      <a16:colId xmlns:a16="http://schemas.microsoft.com/office/drawing/2014/main" val="1655779171"/>
                    </a:ext>
                  </a:extLst>
                </a:gridCol>
                <a:gridCol w="3504054">
                  <a:extLst>
                    <a:ext uri="{9D8B030D-6E8A-4147-A177-3AD203B41FA5}">
                      <a16:colId xmlns:a16="http://schemas.microsoft.com/office/drawing/2014/main" val="1968425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/>
                        <a:t>Case de </a:t>
                      </a:r>
                      <a:r>
                        <a:rPr lang="fr-FR" sz="1800" b="1" dirty="0" err="1"/>
                        <a:t>burningForest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&lt;div :class=</a:t>
                      </a:r>
                      <a:r>
                        <a:rPr lang="fr-FR" dirty="0" err="1"/>
                        <a:t>getClass</a:t>
                      </a:r>
                      <a:r>
                        <a:rPr lang="fr-FR" dirty="0"/>
                        <a:t>(</a:t>
                      </a:r>
                      <a:r>
                        <a:rPr lang="fr-FR" dirty="0" err="1"/>
                        <a:t>cell</a:t>
                      </a:r>
                      <a:r>
                        <a:rPr lang="fr-FR" dirty="0"/>
                        <a:t>)&gt;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0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no-</a:t>
                      </a:r>
                      <a:r>
                        <a:rPr lang="fr-FR" dirty="0" err="1"/>
                        <a:t>fire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4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fire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ashes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1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94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4322</TotalTime>
  <Words>293</Words>
  <Application>Microsoft Office PowerPoint</Application>
  <PresentationFormat>Grand écran</PresentationFormat>
  <Paragraphs>150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Arial</vt:lpstr>
      <vt:lpstr>Courier New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Agnès LD</dc:creator>
  <cp:lastModifiedBy>Agnès LD</cp:lastModifiedBy>
  <cp:revision>37</cp:revision>
  <dcterms:created xsi:type="dcterms:W3CDTF">2024-10-18T13:59:43Z</dcterms:created>
  <dcterms:modified xsi:type="dcterms:W3CDTF">2024-10-21T14:02:11Z</dcterms:modified>
</cp:coreProperties>
</file>