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C Fat Bamboo" charset="1" panose="02000603000000000000"/>
      <p:regular r:id="rId10"/>
    </p:embeddedFont>
    <p:embeddedFont>
      <p:font typeface="AC Fat Bamboo Italics" charset="1" panose="02000603000000000000"/>
      <p:regular r:id="rId11"/>
    </p:embeddedFont>
    <p:embeddedFont>
      <p:font typeface="Pangolin" charset="1" panose="00000500000000000000"/>
      <p:regular r:id="rId12"/>
    </p:embeddedFont>
    <p:embeddedFont>
      <p:font typeface="Le Petit Cochon" charset="1" panose="00000500000000000000"/>
      <p:regular r:id="rId13"/>
    </p:embeddedFont>
    <p:embeddedFont>
      <p:font typeface="Childos Arabic" charset="1" panose="00000500000000000000"/>
      <p:regular r:id="rId14"/>
    </p:embeddedFont>
    <p:embeddedFont>
      <p:font typeface="Childos Arabic Bold" charset="1" panose="00000800000000000000"/>
      <p:regular r:id="rId15"/>
    </p:embeddedFont>
    <p:embeddedFont>
      <p:font typeface="Childos Arabic Light" charset="1" panose="00000400000000000000"/>
      <p:regular r:id="rId16"/>
    </p:embeddedFont>
    <p:embeddedFont>
      <p:font typeface="Childos Arabic Medium" charset="1" panose="00000600000000000000"/>
      <p:regular r:id="rId17"/>
    </p:embeddedFont>
    <p:embeddedFont>
      <p:font typeface="Childos Arabic Semi-Bold" charset="1" panose="000007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27805" y="-846543"/>
            <a:ext cx="20743610" cy="11980086"/>
            <a:chOff x="0" y="0"/>
            <a:chExt cx="27658147" cy="15973448"/>
          </a:xfrm>
        </p:grpSpPr>
        <p:sp>
          <p:nvSpPr>
            <p:cNvPr name="Freeform 3" id="3"/>
            <p:cNvSpPr/>
            <p:nvPr/>
          </p:nvSpPr>
          <p:spPr>
            <a:xfrm flipH="false" flipV="false" rot="5400000">
              <a:off x="18615233" y="8448407"/>
              <a:ext cx="13222916" cy="1827167"/>
            </a:xfrm>
            <a:custGeom>
              <a:avLst/>
              <a:gdLst/>
              <a:ahLst/>
              <a:cxnLst/>
              <a:rect r="r" b="b" t="t" l="l"/>
              <a:pathLst>
                <a:path h="1827167" w="13222916">
                  <a:moveTo>
                    <a:pt x="0" y="0"/>
                  </a:moveTo>
                  <a:lnTo>
                    <a:pt x="13222915" y="0"/>
                  </a:lnTo>
                  <a:lnTo>
                    <a:pt x="13222915" y="1827166"/>
                  </a:lnTo>
                  <a:lnTo>
                    <a:pt x="0" y="18271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4435232" y="12985476"/>
              <a:ext cx="13222916" cy="1827167"/>
            </a:xfrm>
            <a:custGeom>
              <a:avLst/>
              <a:gdLst/>
              <a:ahLst/>
              <a:cxnLst/>
              <a:rect r="r" b="b" t="t" l="l"/>
              <a:pathLst>
                <a:path h="1827167" w="13222916">
                  <a:moveTo>
                    <a:pt x="0" y="0"/>
                  </a:moveTo>
                  <a:lnTo>
                    <a:pt x="13222915" y="0"/>
                  </a:lnTo>
                  <a:lnTo>
                    <a:pt x="13222915" y="1827167"/>
                  </a:lnTo>
                  <a:lnTo>
                    <a:pt x="0" y="18271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4249990" y="5793279"/>
              <a:ext cx="13444318" cy="1857760"/>
            </a:xfrm>
            <a:custGeom>
              <a:avLst/>
              <a:gdLst/>
              <a:ahLst/>
              <a:cxnLst/>
              <a:rect r="r" b="b" t="t" l="l"/>
              <a:pathLst>
                <a:path h="1857760" w="13444318">
                  <a:moveTo>
                    <a:pt x="0" y="0"/>
                  </a:moveTo>
                  <a:lnTo>
                    <a:pt x="13444317" y="0"/>
                  </a:lnTo>
                  <a:lnTo>
                    <a:pt x="13444317"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1180241"/>
              <a:ext cx="13444318" cy="1857760"/>
            </a:xfrm>
            <a:custGeom>
              <a:avLst/>
              <a:gdLst/>
              <a:ahLst/>
              <a:cxnLst/>
              <a:rect r="r" b="b" t="t" l="l"/>
              <a:pathLst>
                <a:path h="1857760" w="13444318">
                  <a:moveTo>
                    <a:pt x="0" y="0"/>
                  </a:moveTo>
                  <a:lnTo>
                    <a:pt x="13444318" y="0"/>
                  </a:lnTo>
                  <a:lnTo>
                    <a:pt x="13444318"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8680824" y="613757"/>
              <a:ext cx="8294766" cy="1857760"/>
            </a:xfrm>
            <a:custGeom>
              <a:avLst/>
              <a:gdLst/>
              <a:ahLst/>
              <a:cxnLst/>
              <a:rect r="r" b="b" t="t" l="l"/>
              <a:pathLst>
                <a:path h="1857760" w="8294766">
                  <a:moveTo>
                    <a:pt x="0" y="0"/>
                  </a:moveTo>
                  <a:lnTo>
                    <a:pt x="8294766" y="0"/>
                  </a:lnTo>
                  <a:lnTo>
                    <a:pt x="8294766" y="1857761"/>
                  </a:lnTo>
                  <a:lnTo>
                    <a:pt x="0" y="1857761"/>
                  </a:lnTo>
                  <a:lnTo>
                    <a:pt x="0" y="0"/>
                  </a:lnTo>
                  <a:close/>
                </a:path>
              </a:pathLst>
            </a:custGeom>
            <a:blipFill>
              <a:blip r:embed="rId2">
                <a:extLst>
                  <a:ext uri="{96DAC541-7B7A-43D3-8B79-37D633B846F1}">
                    <asvg:svgBlip xmlns:asvg="http://schemas.microsoft.com/office/drawing/2016/SVG/main" r:embed="rId3"/>
                  </a:ext>
                </a:extLst>
              </a:blip>
              <a:stretch>
                <a:fillRect l="-62081" t="0" r="0" b="0"/>
              </a:stretch>
            </a:blipFill>
          </p:spPr>
        </p:sp>
        <p:sp>
          <p:nvSpPr>
            <p:cNvPr name="Freeform 8" id="8"/>
            <p:cNvSpPr/>
            <p:nvPr/>
          </p:nvSpPr>
          <p:spPr>
            <a:xfrm flipH="false" flipV="false" rot="-10800000">
              <a:off x="7400281" y="12970180"/>
              <a:ext cx="8294766" cy="1857760"/>
            </a:xfrm>
            <a:custGeom>
              <a:avLst/>
              <a:gdLst/>
              <a:ahLst/>
              <a:cxnLst/>
              <a:rect r="r" b="b" t="t" l="l"/>
              <a:pathLst>
                <a:path h="1857760" w="8294766">
                  <a:moveTo>
                    <a:pt x="0" y="0"/>
                  </a:moveTo>
                  <a:lnTo>
                    <a:pt x="8294766" y="0"/>
                  </a:lnTo>
                  <a:lnTo>
                    <a:pt x="8294766"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62081" t="0" r="0" b="0"/>
              </a:stretch>
            </a:blipFill>
          </p:spPr>
        </p:sp>
        <p:sp>
          <p:nvSpPr>
            <p:cNvPr name="Freeform 9" id="9"/>
            <p:cNvSpPr/>
            <p:nvPr/>
          </p:nvSpPr>
          <p:spPr>
            <a:xfrm flipH="false" flipV="false" rot="-10800000">
              <a:off x="2700621" y="14115688"/>
              <a:ext cx="8294766" cy="1857760"/>
            </a:xfrm>
            <a:custGeom>
              <a:avLst/>
              <a:gdLst/>
              <a:ahLst/>
              <a:cxnLst/>
              <a:rect r="r" b="b" t="t" l="l"/>
              <a:pathLst>
                <a:path h="1857760" w="8294766">
                  <a:moveTo>
                    <a:pt x="0" y="0"/>
                  </a:moveTo>
                  <a:lnTo>
                    <a:pt x="8294766" y="0"/>
                  </a:lnTo>
                  <a:lnTo>
                    <a:pt x="8294766"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62081" t="0" r="0" b="0"/>
              </a:stretch>
            </a:blipFill>
          </p:spPr>
        </p:sp>
        <p:sp>
          <p:nvSpPr>
            <p:cNvPr name="Freeform 10" id="10"/>
            <p:cNvSpPr/>
            <p:nvPr/>
          </p:nvSpPr>
          <p:spPr>
            <a:xfrm flipH="false" flipV="false" rot="0">
              <a:off x="15720447" y="38100"/>
              <a:ext cx="8294766" cy="1857760"/>
            </a:xfrm>
            <a:custGeom>
              <a:avLst/>
              <a:gdLst/>
              <a:ahLst/>
              <a:cxnLst/>
              <a:rect r="r" b="b" t="t" l="l"/>
              <a:pathLst>
                <a:path h="1857760" w="8294766">
                  <a:moveTo>
                    <a:pt x="0" y="0"/>
                  </a:moveTo>
                  <a:lnTo>
                    <a:pt x="8294765" y="0"/>
                  </a:lnTo>
                  <a:lnTo>
                    <a:pt x="8294765"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62081" t="0" r="0" b="0"/>
              </a:stretch>
            </a:blipFill>
          </p:spPr>
        </p:sp>
      </p:grpSp>
      <p:sp>
        <p:nvSpPr>
          <p:cNvPr name="Freeform 11" id="11"/>
          <p:cNvSpPr/>
          <p:nvPr/>
        </p:nvSpPr>
        <p:spPr>
          <a:xfrm flipH="false" flipV="false" rot="0">
            <a:off x="14817462" y="6530640"/>
            <a:ext cx="1606431" cy="1889119"/>
          </a:xfrm>
          <a:custGeom>
            <a:avLst/>
            <a:gdLst/>
            <a:ahLst/>
            <a:cxnLst/>
            <a:rect r="r" b="b" t="t" l="l"/>
            <a:pathLst>
              <a:path h="1889119" w="1606431">
                <a:moveTo>
                  <a:pt x="0" y="0"/>
                </a:moveTo>
                <a:lnTo>
                  <a:pt x="1606431" y="0"/>
                </a:lnTo>
                <a:lnTo>
                  <a:pt x="1606431" y="1889119"/>
                </a:lnTo>
                <a:lnTo>
                  <a:pt x="0" y="18891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3125938" y="3119993"/>
            <a:ext cx="12494740" cy="4626736"/>
          </a:xfrm>
          <a:prstGeom prst="rect">
            <a:avLst/>
          </a:prstGeom>
        </p:spPr>
        <p:txBody>
          <a:bodyPr anchor="t" rtlCol="false" tIns="0" lIns="0" bIns="0" rIns="0">
            <a:spAutoFit/>
          </a:bodyPr>
          <a:lstStyle/>
          <a:p>
            <a:pPr algn="ctr">
              <a:lnSpc>
                <a:spcPts val="17013"/>
              </a:lnSpc>
            </a:pPr>
            <a:r>
              <a:rPr lang="en-US" sz="18099" spc="2552">
                <a:solidFill>
                  <a:srgbClr val="514847"/>
                </a:solidFill>
                <a:latin typeface="AC Fat Bamboo"/>
              </a:rPr>
              <a:t>Sentiment Analysis </a:t>
            </a:r>
          </a:p>
        </p:txBody>
      </p:sp>
      <p:sp>
        <p:nvSpPr>
          <p:cNvPr name="TextBox 13" id="13"/>
          <p:cNvSpPr txBox="true"/>
          <p:nvPr/>
        </p:nvSpPr>
        <p:spPr>
          <a:xfrm rot="0">
            <a:off x="4560702" y="8075906"/>
            <a:ext cx="10734970" cy="592455"/>
          </a:xfrm>
          <a:prstGeom prst="rect">
            <a:avLst/>
          </a:prstGeom>
        </p:spPr>
        <p:txBody>
          <a:bodyPr anchor="t" rtlCol="false" tIns="0" lIns="0" bIns="0" rIns="0">
            <a:spAutoFit/>
          </a:bodyPr>
          <a:lstStyle/>
          <a:p>
            <a:pPr algn="ctr">
              <a:lnSpc>
                <a:spcPts val="4620"/>
              </a:lnSpc>
            </a:pPr>
            <a:r>
              <a:rPr lang="en-US" sz="3300" spc="818">
                <a:solidFill>
                  <a:srgbClr val="514847"/>
                </a:solidFill>
                <a:latin typeface="Childos Arabic Semi-Bold"/>
              </a:rPr>
              <a:t>BRITISH AIRWAYS</a:t>
            </a:r>
          </a:p>
        </p:txBody>
      </p:sp>
      <p:sp>
        <p:nvSpPr>
          <p:cNvPr name="Freeform 14" id="14"/>
          <p:cNvSpPr/>
          <p:nvPr/>
        </p:nvSpPr>
        <p:spPr>
          <a:xfrm flipH="false" flipV="false" rot="4674825">
            <a:off x="9266662" y="691281"/>
            <a:ext cx="1323050" cy="2489906"/>
          </a:xfrm>
          <a:custGeom>
            <a:avLst/>
            <a:gdLst/>
            <a:ahLst/>
            <a:cxnLst/>
            <a:rect r="r" b="b" t="t" l="l"/>
            <a:pathLst>
              <a:path h="2489906" w="1323050">
                <a:moveTo>
                  <a:pt x="0" y="0"/>
                </a:moveTo>
                <a:lnTo>
                  <a:pt x="1323049" y="0"/>
                </a:lnTo>
                <a:lnTo>
                  <a:pt x="1323049" y="2489906"/>
                </a:lnTo>
                <a:lnTo>
                  <a:pt x="0" y="24899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022647" y="1603979"/>
            <a:ext cx="1521083" cy="1788753"/>
          </a:xfrm>
          <a:custGeom>
            <a:avLst/>
            <a:gdLst/>
            <a:ahLst/>
            <a:cxnLst/>
            <a:rect r="r" b="b" t="t" l="l"/>
            <a:pathLst>
              <a:path h="1788753" w="1521083">
                <a:moveTo>
                  <a:pt x="0" y="0"/>
                </a:moveTo>
                <a:lnTo>
                  <a:pt x="1521084" y="0"/>
                </a:lnTo>
                <a:lnTo>
                  <a:pt x="1521084" y="1788753"/>
                </a:lnTo>
                <a:lnTo>
                  <a:pt x="0" y="17887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20442" y="2507961"/>
            <a:ext cx="8647187" cy="8647187"/>
            <a:chOff x="0" y="0"/>
            <a:chExt cx="11529582" cy="11529582"/>
          </a:xfrm>
        </p:grpSpPr>
        <p:sp>
          <p:nvSpPr>
            <p:cNvPr name="Freeform 3" id="3"/>
            <p:cNvSpPr/>
            <p:nvPr/>
          </p:nvSpPr>
          <p:spPr>
            <a:xfrm flipH="false" flipV="false" rot="5400000">
              <a:off x="3644708" y="4968202"/>
              <a:ext cx="11529582" cy="1593179"/>
            </a:xfrm>
            <a:custGeom>
              <a:avLst/>
              <a:gdLst/>
              <a:ahLst/>
              <a:cxnLst/>
              <a:rect r="r" b="b" t="t" l="l"/>
              <a:pathLst>
                <a:path h="1593179" w="11529582">
                  <a:moveTo>
                    <a:pt x="0" y="0"/>
                  </a:moveTo>
                  <a:lnTo>
                    <a:pt x="11529582" y="0"/>
                  </a:lnTo>
                  <a:lnTo>
                    <a:pt x="11529582" y="1593178"/>
                  </a:lnTo>
                  <a:lnTo>
                    <a:pt x="0" y="15931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0" y="8924252"/>
              <a:ext cx="11529582" cy="1593179"/>
            </a:xfrm>
            <a:custGeom>
              <a:avLst/>
              <a:gdLst/>
              <a:ahLst/>
              <a:cxnLst/>
              <a:rect r="r" b="b" t="t" l="l"/>
              <a:pathLst>
                <a:path h="1593179" w="11529582">
                  <a:moveTo>
                    <a:pt x="0" y="0"/>
                  </a:moveTo>
                  <a:lnTo>
                    <a:pt x="11529582" y="0"/>
                  </a:lnTo>
                  <a:lnTo>
                    <a:pt x="11529582" y="1593179"/>
                  </a:lnTo>
                  <a:lnTo>
                    <a:pt x="0" y="15931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668882" y="920396"/>
            <a:ext cx="10950236" cy="10950236"/>
            <a:chOff x="0" y="0"/>
            <a:chExt cx="14600315" cy="14600315"/>
          </a:xfrm>
        </p:grpSpPr>
        <p:sp>
          <p:nvSpPr>
            <p:cNvPr name="Freeform 6" id="6"/>
            <p:cNvSpPr/>
            <p:nvPr/>
          </p:nvSpPr>
          <p:spPr>
            <a:xfrm flipH="false" flipV="false" rot="2700000">
              <a:off x="2138167" y="2138167"/>
              <a:ext cx="10323982" cy="10323982"/>
            </a:xfrm>
            <a:custGeom>
              <a:avLst/>
              <a:gdLst/>
              <a:ahLst/>
              <a:cxnLst/>
              <a:rect r="r" b="b" t="t" l="l"/>
              <a:pathLst>
                <a:path h="10323982" w="10323982">
                  <a:moveTo>
                    <a:pt x="0" y="0"/>
                  </a:moveTo>
                  <a:lnTo>
                    <a:pt x="10323981" y="0"/>
                  </a:lnTo>
                  <a:lnTo>
                    <a:pt x="10323981" y="10323981"/>
                  </a:lnTo>
                  <a:lnTo>
                    <a:pt x="0" y="103239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74741" y="2515121"/>
              <a:ext cx="4806481" cy="4536117"/>
            </a:xfrm>
            <a:custGeom>
              <a:avLst/>
              <a:gdLst/>
              <a:ahLst/>
              <a:cxnLst/>
              <a:rect r="r" b="b" t="t" l="l"/>
              <a:pathLst>
                <a:path h="4536117" w="4806481">
                  <a:moveTo>
                    <a:pt x="0" y="0"/>
                  </a:moveTo>
                  <a:lnTo>
                    <a:pt x="4806481" y="0"/>
                  </a:lnTo>
                  <a:lnTo>
                    <a:pt x="4806481" y="4536117"/>
                  </a:lnTo>
                  <a:lnTo>
                    <a:pt x="0" y="45361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9503582">
              <a:off x="10539017" y="6650824"/>
              <a:ext cx="2910358" cy="2746651"/>
            </a:xfrm>
            <a:custGeom>
              <a:avLst/>
              <a:gdLst/>
              <a:ahLst/>
              <a:cxnLst/>
              <a:rect r="r" b="b" t="t" l="l"/>
              <a:pathLst>
                <a:path h="2746651" w="2910358">
                  <a:moveTo>
                    <a:pt x="0" y="0"/>
                  </a:moveTo>
                  <a:lnTo>
                    <a:pt x="2910358" y="0"/>
                  </a:lnTo>
                  <a:lnTo>
                    <a:pt x="2910358" y="2746650"/>
                  </a:lnTo>
                  <a:lnTo>
                    <a:pt x="0" y="27466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9" id="9"/>
          <p:cNvSpPr/>
          <p:nvPr/>
        </p:nvSpPr>
        <p:spPr>
          <a:xfrm flipH="false" flipV="false" rot="-5400000">
            <a:off x="-3352035" y="7706000"/>
            <a:ext cx="7467218" cy="1549519"/>
          </a:xfrm>
          <a:custGeom>
            <a:avLst/>
            <a:gdLst/>
            <a:ahLst/>
            <a:cxnLst/>
            <a:rect r="r" b="b" t="t" l="l"/>
            <a:pathLst>
              <a:path h="1549519" w="7467218">
                <a:moveTo>
                  <a:pt x="0" y="0"/>
                </a:moveTo>
                <a:lnTo>
                  <a:pt x="7467218" y="0"/>
                </a:lnTo>
                <a:lnTo>
                  <a:pt x="746721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10" id="10"/>
          <p:cNvSpPr/>
          <p:nvPr/>
        </p:nvSpPr>
        <p:spPr>
          <a:xfrm flipH="false" flipV="false" rot="0">
            <a:off x="-3931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3668882" y="3164575"/>
            <a:ext cx="9793633" cy="2362834"/>
          </a:xfrm>
          <a:prstGeom prst="rect">
            <a:avLst/>
          </a:prstGeom>
        </p:spPr>
        <p:txBody>
          <a:bodyPr anchor="t" rtlCol="false" tIns="0" lIns="0" bIns="0" rIns="0">
            <a:spAutoFit/>
          </a:bodyPr>
          <a:lstStyle/>
          <a:p>
            <a:pPr algn="ctr">
              <a:lnSpc>
                <a:spcPts val="18340"/>
              </a:lnSpc>
              <a:spcBef>
                <a:spcPct val="0"/>
              </a:spcBef>
            </a:pPr>
            <a:r>
              <a:rPr lang="en-US" sz="13100" spc="1152">
                <a:solidFill>
                  <a:srgbClr val="000000"/>
                </a:solidFill>
                <a:latin typeface="AC Fat Bamboo Bold"/>
              </a:rPr>
              <a:t>Introduction</a:t>
            </a:r>
          </a:p>
        </p:txBody>
      </p:sp>
      <p:sp>
        <p:nvSpPr>
          <p:cNvPr name="TextBox 12" id="12"/>
          <p:cNvSpPr txBox="true"/>
          <p:nvPr/>
        </p:nvSpPr>
        <p:spPr>
          <a:xfrm rot="0">
            <a:off x="5355341" y="5317840"/>
            <a:ext cx="6800965" cy="21748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ngolin"/>
              </a:rPr>
              <a:t>British Airways (BA) – the UK's premier flag carrier airline – serves as the global link for thousands of passengers daily. This expansive operation involves meticulous planning, precision, and a commitment to top-tier customer service.</a:t>
            </a:r>
          </a:p>
        </p:txBody>
      </p:sp>
      <p:sp>
        <p:nvSpPr>
          <p:cNvPr name="Freeform 13" id="13"/>
          <p:cNvSpPr/>
          <p:nvPr/>
        </p:nvSpPr>
        <p:spPr>
          <a:xfrm flipH="false" flipV="false" rot="1323373">
            <a:off x="2835637" y="6505531"/>
            <a:ext cx="2424672" cy="978686"/>
          </a:xfrm>
          <a:custGeom>
            <a:avLst/>
            <a:gdLst/>
            <a:ahLst/>
            <a:cxnLst/>
            <a:rect r="r" b="b" t="t" l="l"/>
            <a:pathLst>
              <a:path h="978686" w="2424672">
                <a:moveTo>
                  <a:pt x="0" y="0"/>
                </a:moveTo>
                <a:lnTo>
                  <a:pt x="2424672" y="0"/>
                </a:lnTo>
                <a:lnTo>
                  <a:pt x="2424672" y="978686"/>
                </a:lnTo>
                <a:lnTo>
                  <a:pt x="0" y="9786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2948473" y="2311519"/>
            <a:ext cx="1145853" cy="1486365"/>
          </a:xfrm>
          <a:custGeom>
            <a:avLst/>
            <a:gdLst/>
            <a:ahLst/>
            <a:cxnLst/>
            <a:rect r="r" b="b" t="t" l="l"/>
            <a:pathLst>
              <a:path h="1486365" w="1145853">
                <a:moveTo>
                  <a:pt x="0" y="0"/>
                </a:moveTo>
                <a:lnTo>
                  <a:pt x="1145853" y="0"/>
                </a:lnTo>
                <a:lnTo>
                  <a:pt x="1145853" y="1486366"/>
                </a:lnTo>
                <a:lnTo>
                  <a:pt x="0" y="14863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0930435" y="4463684"/>
            <a:ext cx="12928629" cy="1786502"/>
          </a:xfrm>
          <a:custGeom>
            <a:avLst/>
            <a:gdLst/>
            <a:ahLst/>
            <a:cxnLst/>
            <a:rect r="r" b="b" t="t" l="l"/>
            <a:pathLst>
              <a:path h="1786502" w="12928629">
                <a:moveTo>
                  <a:pt x="0" y="0"/>
                </a:moveTo>
                <a:lnTo>
                  <a:pt x="12928629" y="0"/>
                </a:lnTo>
                <a:lnTo>
                  <a:pt x="12928629" y="1786501"/>
                </a:lnTo>
                <a:lnTo>
                  <a:pt x="0" y="1786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131991" y="5572573"/>
            <a:ext cx="7467218" cy="1549519"/>
          </a:xfrm>
          <a:custGeom>
            <a:avLst/>
            <a:gdLst/>
            <a:ahLst/>
            <a:cxnLst/>
            <a:rect r="r" b="b" t="t" l="l"/>
            <a:pathLst>
              <a:path h="1549519" w="7467218">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4" id="4"/>
          <p:cNvSpPr/>
          <p:nvPr/>
        </p:nvSpPr>
        <p:spPr>
          <a:xfrm flipH="false" flipV="false" rot="0">
            <a:off x="-332910" y="-44977"/>
            <a:ext cx="14660173" cy="2025769"/>
          </a:xfrm>
          <a:custGeom>
            <a:avLst/>
            <a:gdLst/>
            <a:ahLst/>
            <a:cxnLst/>
            <a:rect r="r" b="b" t="t" l="l"/>
            <a:pathLst>
              <a:path h="2025769" w="14660173">
                <a:moveTo>
                  <a:pt x="0" y="0"/>
                </a:moveTo>
                <a:lnTo>
                  <a:pt x="14660174" y="0"/>
                </a:lnTo>
                <a:lnTo>
                  <a:pt x="14660174" y="2025769"/>
                </a:lnTo>
                <a:lnTo>
                  <a:pt x="0" y="20257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329023" y="2514192"/>
            <a:ext cx="6010954" cy="2403072"/>
          </a:xfrm>
          <a:custGeom>
            <a:avLst/>
            <a:gdLst/>
            <a:ahLst/>
            <a:cxnLst/>
            <a:rect r="r" b="b" t="t" l="l"/>
            <a:pathLst>
              <a:path h="2403072" w="6010954">
                <a:moveTo>
                  <a:pt x="0" y="0"/>
                </a:moveTo>
                <a:lnTo>
                  <a:pt x="6010954" y="0"/>
                </a:lnTo>
                <a:lnTo>
                  <a:pt x="6010954" y="2403072"/>
                </a:lnTo>
                <a:lnTo>
                  <a:pt x="0" y="2403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484365" y="2328720"/>
            <a:ext cx="13700271" cy="2362834"/>
          </a:xfrm>
          <a:prstGeom prst="rect">
            <a:avLst/>
          </a:prstGeom>
        </p:spPr>
        <p:txBody>
          <a:bodyPr anchor="t" rtlCol="false" tIns="0" lIns="0" bIns="0" rIns="0">
            <a:spAutoFit/>
          </a:bodyPr>
          <a:lstStyle/>
          <a:p>
            <a:pPr algn="ctr" marL="0" indent="0" lvl="0">
              <a:lnSpc>
                <a:spcPts val="18340"/>
              </a:lnSpc>
              <a:spcBef>
                <a:spcPct val="0"/>
              </a:spcBef>
            </a:pPr>
            <a:r>
              <a:rPr lang="en-US" sz="13100" spc="1467">
                <a:solidFill>
                  <a:srgbClr val="000000"/>
                </a:solidFill>
                <a:latin typeface="AC Fat Bamboo"/>
              </a:rPr>
              <a:t>The method</a:t>
            </a:r>
          </a:p>
        </p:txBody>
      </p:sp>
      <p:sp>
        <p:nvSpPr>
          <p:cNvPr name="TextBox 7" id="7"/>
          <p:cNvSpPr txBox="true"/>
          <p:nvPr/>
        </p:nvSpPr>
        <p:spPr>
          <a:xfrm rot="0">
            <a:off x="11447499" y="7965720"/>
            <a:ext cx="3435396" cy="521145"/>
          </a:xfrm>
          <a:prstGeom prst="rect">
            <a:avLst/>
          </a:prstGeom>
        </p:spPr>
        <p:txBody>
          <a:bodyPr anchor="t" rtlCol="false" tIns="0" lIns="0" bIns="0" rIns="0">
            <a:spAutoFit/>
          </a:bodyPr>
          <a:lstStyle/>
          <a:p>
            <a:pPr algn="l" marL="0" indent="0" lvl="0">
              <a:lnSpc>
                <a:spcPts val="4123"/>
              </a:lnSpc>
              <a:spcBef>
                <a:spcPct val="0"/>
              </a:spcBef>
            </a:pPr>
            <a:r>
              <a:rPr lang="en-US" sz="3171">
                <a:solidFill>
                  <a:srgbClr val="000000"/>
                </a:solidFill>
                <a:latin typeface="Pangolin"/>
              </a:rPr>
              <a:t>Evaluation</a:t>
            </a:r>
          </a:p>
        </p:txBody>
      </p:sp>
      <p:sp>
        <p:nvSpPr>
          <p:cNvPr name="TextBox 8" id="8"/>
          <p:cNvSpPr txBox="true"/>
          <p:nvPr/>
        </p:nvSpPr>
        <p:spPr>
          <a:xfrm rot="0">
            <a:off x="5600705" y="5328360"/>
            <a:ext cx="3673075" cy="1018974"/>
          </a:xfrm>
          <a:prstGeom prst="rect">
            <a:avLst/>
          </a:prstGeom>
        </p:spPr>
        <p:txBody>
          <a:bodyPr anchor="t" rtlCol="false" tIns="0" lIns="0" bIns="0" rIns="0">
            <a:spAutoFit/>
          </a:bodyPr>
          <a:lstStyle/>
          <a:p>
            <a:pPr algn="l" marL="0" indent="0" lvl="0">
              <a:lnSpc>
                <a:spcPts val="4084"/>
              </a:lnSpc>
              <a:spcBef>
                <a:spcPct val="0"/>
              </a:spcBef>
            </a:pPr>
            <a:r>
              <a:rPr lang="en-US" sz="3142">
                <a:solidFill>
                  <a:srgbClr val="000000"/>
                </a:solidFill>
                <a:latin typeface="Pangolin"/>
              </a:rPr>
              <a:t>Web Scraping and analysis</a:t>
            </a:r>
          </a:p>
        </p:txBody>
      </p:sp>
      <p:sp>
        <p:nvSpPr>
          <p:cNvPr name="TextBox 9" id="9"/>
          <p:cNvSpPr txBox="true"/>
          <p:nvPr/>
        </p:nvSpPr>
        <p:spPr>
          <a:xfrm rot="0">
            <a:off x="5560610" y="7031247"/>
            <a:ext cx="3985795" cy="521145"/>
          </a:xfrm>
          <a:prstGeom prst="rect">
            <a:avLst/>
          </a:prstGeom>
        </p:spPr>
        <p:txBody>
          <a:bodyPr anchor="t" rtlCol="false" tIns="0" lIns="0" bIns="0" rIns="0">
            <a:spAutoFit/>
          </a:bodyPr>
          <a:lstStyle/>
          <a:p>
            <a:pPr algn="l" marL="0" indent="0" lvl="0">
              <a:lnSpc>
                <a:spcPts val="4123"/>
              </a:lnSpc>
              <a:spcBef>
                <a:spcPct val="0"/>
              </a:spcBef>
            </a:pPr>
            <a:r>
              <a:rPr lang="en-US" sz="3171">
                <a:solidFill>
                  <a:srgbClr val="000000"/>
                </a:solidFill>
                <a:latin typeface="Pangolin"/>
              </a:rPr>
              <a:t>Data Preprocessing</a:t>
            </a:r>
          </a:p>
        </p:txBody>
      </p:sp>
      <p:sp>
        <p:nvSpPr>
          <p:cNvPr name="TextBox 10" id="10"/>
          <p:cNvSpPr txBox="true"/>
          <p:nvPr/>
        </p:nvSpPr>
        <p:spPr>
          <a:xfrm rot="0">
            <a:off x="11447499" y="5022363"/>
            <a:ext cx="3435396" cy="521145"/>
          </a:xfrm>
          <a:prstGeom prst="rect">
            <a:avLst/>
          </a:prstGeom>
        </p:spPr>
        <p:txBody>
          <a:bodyPr anchor="t" rtlCol="false" tIns="0" lIns="0" bIns="0" rIns="0">
            <a:spAutoFit/>
          </a:bodyPr>
          <a:lstStyle/>
          <a:p>
            <a:pPr algn="l" marL="0" indent="0" lvl="0">
              <a:lnSpc>
                <a:spcPts val="4123"/>
              </a:lnSpc>
              <a:spcBef>
                <a:spcPct val="0"/>
              </a:spcBef>
            </a:pPr>
            <a:r>
              <a:rPr lang="en-US" sz="3171">
                <a:solidFill>
                  <a:srgbClr val="000000"/>
                </a:solidFill>
                <a:latin typeface="Pangolin"/>
              </a:rPr>
              <a:t>Text Analysis</a:t>
            </a:r>
          </a:p>
        </p:txBody>
      </p:sp>
      <p:sp>
        <p:nvSpPr>
          <p:cNvPr name="TextBox 11" id="11"/>
          <p:cNvSpPr txBox="true"/>
          <p:nvPr/>
        </p:nvSpPr>
        <p:spPr>
          <a:xfrm rot="0">
            <a:off x="11447499" y="6540415"/>
            <a:ext cx="3435396" cy="480927"/>
          </a:xfrm>
          <a:prstGeom prst="rect">
            <a:avLst/>
          </a:prstGeom>
        </p:spPr>
        <p:txBody>
          <a:bodyPr anchor="t" rtlCol="false" tIns="0" lIns="0" bIns="0" rIns="0">
            <a:spAutoFit/>
          </a:bodyPr>
          <a:lstStyle/>
          <a:p>
            <a:pPr algn="l" marL="0" indent="0" lvl="0">
              <a:lnSpc>
                <a:spcPts val="3917"/>
              </a:lnSpc>
              <a:spcBef>
                <a:spcPct val="0"/>
              </a:spcBef>
            </a:pPr>
            <a:r>
              <a:rPr lang="en-US" sz="3013">
                <a:solidFill>
                  <a:srgbClr val="000000"/>
                </a:solidFill>
                <a:latin typeface="Pangolin"/>
              </a:rPr>
              <a:t>Visualization</a:t>
            </a:r>
          </a:p>
        </p:txBody>
      </p:sp>
      <p:sp>
        <p:nvSpPr>
          <p:cNvPr name="TextBox 12" id="12"/>
          <p:cNvSpPr txBox="true"/>
          <p:nvPr/>
        </p:nvSpPr>
        <p:spPr>
          <a:xfrm rot="0">
            <a:off x="3890389" y="5198136"/>
            <a:ext cx="1445745" cy="1145933"/>
          </a:xfrm>
          <a:prstGeom prst="rect">
            <a:avLst/>
          </a:prstGeom>
        </p:spPr>
        <p:txBody>
          <a:bodyPr anchor="t" rtlCol="false" tIns="0" lIns="0" bIns="0" rIns="0">
            <a:spAutoFit/>
          </a:bodyPr>
          <a:lstStyle/>
          <a:p>
            <a:pPr algn="r" marL="0" indent="0" lvl="0">
              <a:lnSpc>
                <a:spcPts val="9218"/>
              </a:lnSpc>
              <a:spcBef>
                <a:spcPct val="0"/>
              </a:spcBef>
            </a:pPr>
            <a:r>
              <a:rPr lang="en-US" sz="7091" spc="304">
                <a:solidFill>
                  <a:srgbClr val="000000"/>
                </a:solidFill>
                <a:latin typeface="Le Petit Cochon"/>
              </a:rPr>
              <a:t>01</a:t>
            </a:r>
          </a:p>
        </p:txBody>
      </p:sp>
      <p:sp>
        <p:nvSpPr>
          <p:cNvPr name="TextBox 13" id="13"/>
          <p:cNvSpPr txBox="true"/>
          <p:nvPr/>
        </p:nvSpPr>
        <p:spPr>
          <a:xfrm rot="0">
            <a:off x="4105424" y="6919930"/>
            <a:ext cx="1255531" cy="1145933"/>
          </a:xfrm>
          <a:prstGeom prst="rect">
            <a:avLst/>
          </a:prstGeom>
        </p:spPr>
        <p:txBody>
          <a:bodyPr anchor="t" rtlCol="false" tIns="0" lIns="0" bIns="0" rIns="0">
            <a:spAutoFit/>
          </a:bodyPr>
          <a:lstStyle/>
          <a:p>
            <a:pPr algn="r" marL="0" indent="0" lvl="0">
              <a:lnSpc>
                <a:spcPts val="9218"/>
              </a:lnSpc>
              <a:spcBef>
                <a:spcPct val="0"/>
              </a:spcBef>
            </a:pPr>
            <a:r>
              <a:rPr lang="en-US" sz="7091">
                <a:solidFill>
                  <a:srgbClr val="000000"/>
                </a:solidFill>
                <a:latin typeface="Le Petit Cochon"/>
              </a:rPr>
              <a:t>02</a:t>
            </a:r>
          </a:p>
        </p:txBody>
      </p:sp>
      <p:sp>
        <p:nvSpPr>
          <p:cNvPr name="TextBox 14" id="14"/>
          <p:cNvSpPr txBox="true"/>
          <p:nvPr/>
        </p:nvSpPr>
        <p:spPr>
          <a:xfrm rot="0">
            <a:off x="9999041" y="4909841"/>
            <a:ext cx="1255531" cy="1145933"/>
          </a:xfrm>
          <a:prstGeom prst="rect">
            <a:avLst/>
          </a:prstGeom>
        </p:spPr>
        <p:txBody>
          <a:bodyPr anchor="t" rtlCol="false" tIns="0" lIns="0" bIns="0" rIns="0">
            <a:spAutoFit/>
          </a:bodyPr>
          <a:lstStyle/>
          <a:p>
            <a:pPr algn="r" marL="0" indent="0" lvl="0">
              <a:lnSpc>
                <a:spcPts val="9218"/>
              </a:lnSpc>
              <a:spcBef>
                <a:spcPct val="0"/>
              </a:spcBef>
            </a:pPr>
            <a:r>
              <a:rPr lang="en-US" sz="7091">
                <a:solidFill>
                  <a:srgbClr val="000000"/>
                </a:solidFill>
                <a:latin typeface="Le Petit Cochon"/>
              </a:rPr>
              <a:t>03</a:t>
            </a:r>
          </a:p>
        </p:txBody>
      </p:sp>
      <p:sp>
        <p:nvSpPr>
          <p:cNvPr name="TextBox 15" id="15"/>
          <p:cNvSpPr txBox="true"/>
          <p:nvPr/>
        </p:nvSpPr>
        <p:spPr>
          <a:xfrm rot="0">
            <a:off x="9999041" y="6386866"/>
            <a:ext cx="1255531" cy="1145933"/>
          </a:xfrm>
          <a:prstGeom prst="rect">
            <a:avLst/>
          </a:prstGeom>
        </p:spPr>
        <p:txBody>
          <a:bodyPr anchor="t" rtlCol="false" tIns="0" lIns="0" bIns="0" rIns="0">
            <a:spAutoFit/>
          </a:bodyPr>
          <a:lstStyle/>
          <a:p>
            <a:pPr algn="r" marL="0" indent="0" lvl="0">
              <a:lnSpc>
                <a:spcPts val="9218"/>
              </a:lnSpc>
              <a:spcBef>
                <a:spcPct val="0"/>
              </a:spcBef>
            </a:pPr>
            <a:r>
              <a:rPr lang="en-US" sz="7091">
                <a:solidFill>
                  <a:srgbClr val="000000"/>
                </a:solidFill>
                <a:latin typeface="Le Petit Cochon"/>
              </a:rPr>
              <a:t>04</a:t>
            </a:r>
          </a:p>
        </p:txBody>
      </p:sp>
      <p:sp>
        <p:nvSpPr>
          <p:cNvPr name="TextBox 16" id="16"/>
          <p:cNvSpPr txBox="true"/>
          <p:nvPr/>
        </p:nvSpPr>
        <p:spPr>
          <a:xfrm rot="0">
            <a:off x="9999041" y="7817736"/>
            <a:ext cx="1255531" cy="1145933"/>
          </a:xfrm>
          <a:prstGeom prst="rect">
            <a:avLst/>
          </a:prstGeom>
        </p:spPr>
        <p:txBody>
          <a:bodyPr anchor="t" rtlCol="false" tIns="0" lIns="0" bIns="0" rIns="0">
            <a:spAutoFit/>
          </a:bodyPr>
          <a:lstStyle/>
          <a:p>
            <a:pPr algn="r" marL="0" indent="0" lvl="0">
              <a:lnSpc>
                <a:spcPts val="9218"/>
              </a:lnSpc>
              <a:spcBef>
                <a:spcPct val="0"/>
              </a:spcBef>
            </a:pPr>
            <a:r>
              <a:rPr lang="en-US" sz="7091">
                <a:solidFill>
                  <a:srgbClr val="000000"/>
                </a:solidFill>
                <a:latin typeface="Le Petit Cochon"/>
              </a:rPr>
              <a:t>05</a:t>
            </a:r>
          </a:p>
        </p:txBody>
      </p:sp>
      <p:sp>
        <p:nvSpPr>
          <p:cNvPr name="Freeform 17" id="17"/>
          <p:cNvSpPr/>
          <p:nvPr/>
        </p:nvSpPr>
        <p:spPr>
          <a:xfrm flipH="false" flipV="false" rot="0">
            <a:off x="1566877" y="7806981"/>
            <a:ext cx="1145853" cy="1486365"/>
          </a:xfrm>
          <a:custGeom>
            <a:avLst/>
            <a:gdLst/>
            <a:ahLst/>
            <a:cxnLst/>
            <a:rect r="r" b="b" t="t" l="l"/>
            <a:pathLst>
              <a:path h="1486365" w="1145853">
                <a:moveTo>
                  <a:pt x="0" y="0"/>
                </a:moveTo>
                <a:lnTo>
                  <a:pt x="1145853" y="0"/>
                </a:lnTo>
                <a:lnTo>
                  <a:pt x="1145853" y="1486365"/>
                </a:lnTo>
                <a:lnTo>
                  <a:pt x="0" y="1486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6845406">
            <a:off x="12776636" y="1782943"/>
            <a:ext cx="777121" cy="1462498"/>
          </a:xfrm>
          <a:custGeom>
            <a:avLst/>
            <a:gdLst/>
            <a:ahLst/>
            <a:cxnLst/>
            <a:rect r="r" b="b" t="t" l="l"/>
            <a:pathLst>
              <a:path h="1462498" w="777121">
                <a:moveTo>
                  <a:pt x="0" y="0"/>
                </a:moveTo>
                <a:lnTo>
                  <a:pt x="777121" y="0"/>
                </a:lnTo>
                <a:lnTo>
                  <a:pt x="777121" y="1462498"/>
                </a:lnTo>
                <a:lnTo>
                  <a:pt x="0" y="14624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5560610" y="7514292"/>
            <a:ext cx="3713170" cy="1267924"/>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00000"/>
                </a:solidFill>
                <a:latin typeface="Pangolin"/>
              </a:rPr>
              <a:t>Data Collection, Data Cleansing, Filtering, Case Holding, Remove punctuation, remove multiple whitespace, Lemmatizing, </a:t>
            </a:r>
          </a:p>
        </p:txBody>
      </p:sp>
      <p:sp>
        <p:nvSpPr>
          <p:cNvPr name="TextBox 20" id="20"/>
          <p:cNvSpPr txBox="true"/>
          <p:nvPr/>
        </p:nvSpPr>
        <p:spPr>
          <a:xfrm rot="0">
            <a:off x="11483173" y="5494859"/>
            <a:ext cx="3713170" cy="311213"/>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00000"/>
                </a:solidFill>
                <a:latin typeface="Pangolin"/>
              </a:rPr>
              <a:t>Description</a:t>
            </a:r>
          </a:p>
        </p:txBody>
      </p:sp>
      <p:sp>
        <p:nvSpPr>
          <p:cNvPr name="TextBox 21" id="21"/>
          <p:cNvSpPr txBox="true"/>
          <p:nvPr/>
        </p:nvSpPr>
        <p:spPr>
          <a:xfrm rot="0">
            <a:off x="11483173" y="6955070"/>
            <a:ext cx="3713170" cy="311213"/>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00000"/>
                </a:solidFill>
                <a:latin typeface="Pangolin"/>
              </a:rPr>
              <a:t>Description</a:t>
            </a:r>
          </a:p>
        </p:txBody>
      </p:sp>
      <p:sp>
        <p:nvSpPr>
          <p:cNvPr name="TextBox 22" id="22"/>
          <p:cNvSpPr txBox="true"/>
          <p:nvPr/>
        </p:nvSpPr>
        <p:spPr>
          <a:xfrm rot="0">
            <a:off x="11483173" y="8415280"/>
            <a:ext cx="3713170" cy="311213"/>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00000"/>
                </a:solidFill>
                <a:latin typeface="Pangolin"/>
              </a:rPr>
              <a:t>Description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1925866" y="4783644"/>
            <a:ext cx="11213627" cy="1549519"/>
          </a:xfrm>
          <a:custGeom>
            <a:avLst/>
            <a:gdLst/>
            <a:ahLst/>
            <a:cxnLst/>
            <a:rect r="r" b="b" t="t" l="l"/>
            <a:pathLst>
              <a:path h="1549519" w="11213627">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291759" y="6262818"/>
            <a:ext cx="7467218" cy="1549519"/>
          </a:xfrm>
          <a:custGeom>
            <a:avLst/>
            <a:gdLst/>
            <a:ahLst/>
            <a:cxnLst/>
            <a:rect r="r" b="b" t="t" l="l"/>
            <a:pathLst>
              <a:path h="1549519" w="7467218">
                <a:moveTo>
                  <a:pt x="0" y="0"/>
                </a:moveTo>
                <a:lnTo>
                  <a:pt x="7467218" y="0"/>
                </a:lnTo>
                <a:lnTo>
                  <a:pt x="7467218"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4" id="4"/>
          <p:cNvSpPr/>
          <p:nvPr/>
        </p:nvSpPr>
        <p:spPr>
          <a:xfrm flipH="false" flipV="false" rot="0">
            <a:off x="-13456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873145">
            <a:off x="9259401" y="2577618"/>
            <a:ext cx="5797206" cy="5471113"/>
          </a:xfrm>
          <a:custGeom>
            <a:avLst/>
            <a:gdLst/>
            <a:ahLst/>
            <a:cxnLst/>
            <a:rect r="r" b="b" t="t" l="l"/>
            <a:pathLst>
              <a:path h="5471113" w="5797206">
                <a:moveTo>
                  <a:pt x="0" y="0"/>
                </a:moveTo>
                <a:lnTo>
                  <a:pt x="5797206" y="0"/>
                </a:lnTo>
                <a:lnTo>
                  <a:pt x="5797206" y="5471113"/>
                </a:lnTo>
                <a:lnTo>
                  <a:pt x="0" y="54711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022624" y="2607628"/>
            <a:ext cx="5909034" cy="6093691"/>
          </a:xfrm>
          <a:custGeom>
            <a:avLst/>
            <a:gdLst/>
            <a:ahLst/>
            <a:cxnLst/>
            <a:rect r="r" b="b" t="t" l="l"/>
            <a:pathLst>
              <a:path h="6093691" w="5909034">
                <a:moveTo>
                  <a:pt x="0" y="0"/>
                </a:moveTo>
                <a:lnTo>
                  <a:pt x="5909034" y="0"/>
                </a:lnTo>
                <a:lnTo>
                  <a:pt x="5909034" y="6093691"/>
                </a:lnTo>
                <a:lnTo>
                  <a:pt x="0" y="6093691"/>
                </a:lnTo>
                <a:lnTo>
                  <a:pt x="0" y="0"/>
                </a:lnTo>
                <a:close/>
              </a:path>
            </a:pathLst>
          </a:custGeom>
          <a:blipFill>
            <a:blip r:embed="rId6"/>
            <a:stretch>
              <a:fillRect l="0" t="0" r="0" b="0"/>
            </a:stretch>
          </a:blipFill>
        </p:spPr>
      </p:sp>
      <p:sp>
        <p:nvSpPr>
          <p:cNvPr name="Freeform 7" id="7"/>
          <p:cNvSpPr/>
          <p:nvPr/>
        </p:nvSpPr>
        <p:spPr>
          <a:xfrm flipH="false" flipV="false" rot="1887851">
            <a:off x="2596526" y="2303539"/>
            <a:ext cx="852197" cy="1603787"/>
          </a:xfrm>
          <a:custGeom>
            <a:avLst/>
            <a:gdLst/>
            <a:ahLst/>
            <a:cxnLst/>
            <a:rect r="r" b="b" t="t" l="l"/>
            <a:pathLst>
              <a:path h="1603787" w="852197">
                <a:moveTo>
                  <a:pt x="0" y="0"/>
                </a:moveTo>
                <a:lnTo>
                  <a:pt x="852196" y="0"/>
                </a:lnTo>
                <a:lnTo>
                  <a:pt x="852196" y="1603787"/>
                </a:lnTo>
                <a:lnTo>
                  <a:pt x="0" y="16037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8893202" y="4672324"/>
            <a:ext cx="6372174" cy="2387072"/>
          </a:xfrm>
          <a:prstGeom prst="rect">
            <a:avLst/>
          </a:prstGeom>
        </p:spPr>
        <p:txBody>
          <a:bodyPr anchor="t" rtlCol="false" tIns="0" lIns="0" bIns="0" rIns="0">
            <a:spAutoFit/>
          </a:bodyPr>
          <a:lstStyle/>
          <a:p>
            <a:pPr>
              <a:lnSpc>
                <a:spcPts val="3847"/>
              </a:lnSpc>
              <a:spcBef>
                <a:spcPct val="0"/>
              </a:spcBef>
            </a:pPr>
            <a:r>
              <a:rPr lang="en-US" sz="2748">
                <a:solidFill>
                  <a:srgbClr val="000000"/>
                </a:solidFill>
                <a:latin typeface="Pangolin"/>
              </a:rPr>
              <a:t>Based on the pie chart, British Airways received approximately 64.2% positive sentiment, but around 34.7% negative sentiment also provides valuable feedback to consider.</a:t>
            </a:r>
          </a:p>
        </p:txBody>
      </p:sp>
      <p:sp>
        <p:nvSpPr>
          <p:cNvPr name="TextBox 9" id="9"/>
          <p:cNvSpPr txBox="true"/>
          <p:nvPr/>
        </p:nvSpPr>
        <p:spPr>
          <a:xfrm rot="0">
            <a:off x="8931658" y="1797988"/>
            <a:ext cx="8639477" cy="2473467"/>
          </a:xfrm>
          <a:prstGeom prst="rect">
            <a:avLst/>
          </a:prstGeom>
        </p:spPr>
        <p:txBody>
          <a:bodyPr anchor="t" rtlCol="false" tIns="0" lIns="0" bIns="0" rIns="0">
            <a:spAutoFit/>
          </a:bodyPr>
          <a:lstStyle/>
          <a:p>
            <a:pPr marL="0" indent="0" lvl="0">
              <a:lnSpc>
                <a:spcPts val="9617"/>
              </a:lnSpc>
              <a:spcBef>
                <a:spcPct val="0"/>
              </a:spcBef>
            </a:pPr>
            <a:r>
              <a:rPr lang="en-US" sz="6869" spc="673">
                <a:solidFill>
                  <a:srgbClr val="000000"/>
                </a:solidFill>
                <a:latin typeface="AC Fat Bamboo"/>
              </a:rPr>
              <a:t>Distribution Sentiment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1925866" y="9095657"/>
            <a:ext cx="11213627" cy="1549519"/>
          </a:xfrm>
          <a:custGeom>
            <a:avLst/>
            <a:gdLst/>
            <a:ahLst/>
            <a:cxnLst/>
            <a:rect r="r" b="b" t="t" l="l"/>
            <a:pathLst>
              <a:path h="1549519" w="11213627">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291759" y="6262818"/>
            <a:ext cx="7467218" cy="1549519"/>
          </a:xfrm>
          <a:custGeom>
            <a:avLst/>
            <a:gdLst/>
            <a:ahLst/>
            <a:cxnLst/>
            <a:rect r="r" b="b" t="t" l="l"/>
            <a:pathLst>
              <a:path h="1549519" w="7467218">
                <a:moveTo>
                  <a:pt x="0" y="0"/>
                </a:moveTo>
                <a:lnTo>
                  <a:pt x="7467218" y="0"/>
                </a:lnTo>
                <a:lnTo>
                  <a:pt x="7467218"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4" id="4"/>
          <p:cNvSpPr/>
          <p:nvPr/>
        </p:nvSpPr>
        <p:spPr>
          <a:xfrm flipH="false" flipV="false" rot="0">
            <a:off x="-13456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4114635">
            <a:off x="972396" y="1547361"/>
            <a:ext cx="2161018" cy="2039461"/>
          </a:xfrm>
          <a:custGeom>
            <a:avLst/>
            <a:gdLst/>
            <a:ahLst/>
            <a:cxnLst/>
            <a:rect r="r" b="b" t="t" l="l"/>
            <a:pathLst>
              <a:path h="2039461" w="2161018">
                <a:moveTo>
                  <a:pt x="0" y="0"/>
                </a:moveTo>
                <a:lnTo>
                  <a:pt x="2161018" y="0"/>
                </a:lnTo>
                <a:lnTo>
                  <a:pt x="2161018" y="2039460"/>
                </a:lnTo>
                <a:lnTo>
                  <a:pt x="0" y="20394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602747" y="774760"/>
            <a:ext cx="3125068" cy="2949283"/>
          </a:xfrm>
          <a:custGeom>
            <a:avLst/>
            <a:gdLst/>
            <a:ahLst/>
            <a:cxnLst/>
            <a:rect r="r" b="b" t="t" l="l"/>
            <a:pathLst>
              <a:path h="2949283" w="3125068">
                <a:moveTo>
                  <a:pt x="0" y="0"/>
                </a:moveTo>
                <a:lnTo>
                  <a:pt x="3125068" y="0"/>
                </a:lnTo>
                <a:lnTo>
                  <a:pt x="3125068" y="2949283"/>
                </a:lnTo>
                <a:lnTo>
                  <a:pt x="0" y="29492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056892">
            <a:off x="15446385" y="3811687"/>
            <a:ext cx="2743620" cy="818880"/>
          </a:xfrm>
          <a:custGeom>
            <a:avLst/>
            <a:gdLst/>
            <a:ahLst/>
            <a:cxnLst/>
            <a:rect r="r" b="b" t="t" l="l"/>
            <a:pathLst>
              <a:path h="818880" w="2743620">
                <a:moveTo>
                  <a:pt x="0" y="0"/>
                </a:moveTo>
                <a:lnTo>
                  <a:pt x="2743621" y="0"/>
                </a:lnTo>
                <a:lnTo>
                  <a:pt x="2743621" y="818881"/>
                </a:lnTo>
                <a:lnTo>
                  <a:pt x="0" y="8188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28700" y="3569162"/>
            <a:ext cx="9492464" cy="5154769"/>
          </a:xfrm>
          <a:custGeom>
            <a:avLst/>
            <a:gdLst/>
            <a:ahLst/>
            <a:cxnLst/>
            <a:rect r="r" b="b" t="t" l="l"/>
            <a:pathLst>
              <a:path h="5154769" w="9492464">
                <a:moveTo>
                  <a:pt x="0" y="0"/>
                </a:moveTo>
                <a:lnTo>
                  <a:pt x="9492464" y="0"/>
                </a:lnTo>
                <a:lnTo>
                  <a:pt x="9492464" y="5154768"/>
                </a:lnTo>
                <a:lnTo>
                  <a:pt x="0" y="5154768"/>
                </a:lnTo>
                <a:lnTo>
                  <a:pt x="0" y="0"/>
                </a:lnTo>
                <a:close/>
              </a:path>
            </a:pathLst>
          </a:custGeom>
          <a:blipFill>
            <a:blip r:embed="rId10"/>
            <a:stretch>
              <a:fillRect l="0" t="0" r="0" b="0"/>
            </a:stretch>
          </a:blipFill>
        </p:spPr>
      </p:sp>
      <p:sp>
        <p:nvSpPr>
          <p:cNvPr name="TextBox 9" id="9"/>
          <p:cNvSpPr txBox="true"/>
          <p:nvPr/>
        </p:nvSpPr>
        <p:spPr>
          <a:xfrm rot="0">
            <a:off x="11687491" y="4290123"/>
            <a:ext cx="5130704" cy="3636646"/>
          </a:xfrm>
          <a:prstGeom prst="rect">
            <a:avLst/>
          </a:prstGeom>
        </p:spPr>
        <p:txBody>
          <a:bodyPr anchor="t" rtlCol="false" tIns="0" lIns="0" bIns="0" rIns="0">
            <a:spAutoFit/>
          </a:bodyPr>
          <a:lstStyle/>
          <a:p>
            <a:pPr algn="ctr" marL="0" indent="0" lvl="0">
              <a:lnSpc>
                <a:spcPts val="4199"/>
              </a:lnSpc>
              <a:spcBef>
                <a:spcPct val="0"/>
              </a:spcBef>
            </a:pPr>
            <a:r>
              <a:rPr lang="en-US" sz="2799">
                <a:solidFill>
                  <a:srgbClr val="000000"/>
                </a:solidFill>
                <a:latin typeface="Pangolin"/>
              </a:rPr>
              <a:t>Customers have positive sentiments towards British Airways in various aspects, including seat comfort, service quality, overall experience, staff friendliness, cabin condition, and the airline as a whole.</a:t>
            </a:r>
          </a:p>
        </p:txBody>
      </p:sp>
      <p:sp>
        <p:nvSpPr>
          <p:cNvPr name="TextBox 10" id="10"/>
          <p:cNvSpPr txBox="true"/>
          <p:nvPr/>
        </p:nvSpPr>
        <p:spPr>
          <a:xfrm rot="0">
            <a:off x="258675" y="1036987"/>
            <a:ext cx="17274004" cy="1895508"/>
          </a:xfrm>
          <a:prstGeom prst="rect">
            <a:avLst/>
          </a:prstGeom>
        </p:spPr>
        <p:txBody>
          <a:bodyPr anchor="t" rtlCol="false" tIns="0" lIns="0" bIns="0" rIns="0">
            <a:spAutoFit/>
          </a:bodyPr>
          <a:lstStyle/>
          <a:p>
            <a:pPr algn="ctr" marL="0" indent="0" lvl="0">
              <a:lnSpc>
                <a:spcPts val="14698"/>
              </a:lnSpc>
              <a:spcBef>
                <a:spcPct val="0"/>
              </a:spcBef>
            </a:pPr>
            <a:r>
              <a:rPr lang="en-US" sz="10498" spc="850">
                <a:solidFill>
                  <a:srgbClr val="000000"/>
                </a:solidFill>
                <a:latin typeface="AC Fat Bamboo"/>
              </a:rPr>
              <a:t>Positive Sentiment Analysis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1925866" y="9095657"/>
            <a:ext cx="11213627" cy="1549519"/>
          </a:xfrm>
          <a:custGeom>
            <a:avLst/>
            <a:gdLst/>
            <a:ahLst/>
            <a:cxnLst/>
            <a:rect r="r" b="b" t="t" l="l"/>
            <a:pathLst>
              <a:path h="1549519" w="11213627">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291759" y="6262818"/>
            <a:ext cx="7467218" cy="1549519"/>
          </a:xfrm>
          <a:custGeom>
            <a:avLst/>
            <a:gdLst/>
            <a:ahLst/>
            <a:cxnLst/>
            <a:rect r="r" b="b" t="t" l="l"/>
            <a:pathLst>
              <a:path h="1549519" w="7467218">
                <a:moveTo>
                  <a:pt x="0" y="0"/>
                </a:moveTo>
                <a:lnTo>
                  <a:pt x="7467218" y="0"/>
                </a:lnTo>
                <a:lnTo>
                  <a:pt x="7467218"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4" id="4"/>
          <p:cNvSpPr/>
          <p:nvPr/>
        </p:nvSpPr>
        <p:spPr>
          <a:xfrm flipH="false" flipV="false" rot="0">
            <a:off x="-13456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4114635">
            <a:off x="972396" y="1547361"/>
            <a:ext cx="2161018" cy="2039461"/>
          </a:xfrm>
          <a:custGeom>
            <a:avLst/>
            <a:gdLst/>
            <a:ahLst/>
            <a:cxnLst/>
            <a:rect r="r" b="b" t="t" l="l"/>
            <a:pathLst>
              <a:path h="2039461" w="2161018">
                <a:moveTo>
                  <a:pt x="0" y="0"/>
                </a:moveTo>
                <a:lnTo>
                  <a:pt x="2161018" y="0"/>
                </a:lnTo>
                <a:lnTo>
                  <a:pt x="2161018" y="2039460"/>
                </a:lnTo>
                <a:lnTo>
                  <a:pt x="0" y="20394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602747" y="774760"/>
            <a:ext cx="3125068" cy="2949283"/>
          </a:xfrm>
          <a:custGeom>
            <a:avLst/>
            <a:gdLst/>
            <a:ahLst/>
            <a:cxnLst/>
            <a:rect r="r" b="b" t="t" l="l"/>
            <a:pathLst>
              <a:path h="2949283" w="3125068">
                <a:moveTo>
                  <a:pt x="0" y="0"/>
                </a:moveTo>
                <a:lnTo>
                  <a:pt x="3125068" y="0"/>
                </a:lnTo>
                <a:lnTo>
                  <a:pt x="3125068" y="2949283"/>
                </a:lnTo>
                <a:lnTo>
                  <a:pt x="0" y="29492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056892">
            <a:off x="15446385" y="3811687"/>
            <a:ext cx="2743620" cy="818880"/>
          </a:xfrm>
          <a:custGeom>
            <a:avLst/>
            <a:gdLst/>
            <a:ahLst/>
            <a:cxnLst/>
            <a:rect r="r" b="b" t="t" l="l"/>
            <a:pathLst>
              <a:path h="818880" w="2743620">
                <a:moveTo>
                  <a:pt x="0" y="0"/>
                </a:moveTo>
                <a:lnTo>
                  <a:pt x="2743621" y="0"/>
                </a:lnTo>
                <a:lnTo>
                  <a:pt x="2743621" y="818881"/>
                </a:lnTo>
                <a:lnTo>
                  <a:pt x="0" y="8188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656187" y="3724043"/>
            <a:ext cx="9211755" cy="5002333"/>
          </a:xfrm>
          <a:custGeom>
            <a:avLst/>
            <a:gdLst/>
            <a:ahLst/>
            <a:cxnLst/>
            <a:rect r="r" b="b" t="t" l="l"/>
            <a:pathLst>
              <a:path h="5002333" w="9211755">
                <a:moveTo>
                  <a:pt x="0" y="0"/>
                </a:moveTo>
                <a:lnTo>
                  <a:pt x="9211755" y="0"/>
                </a:lnTo>
                <a:lnTo>
                  <a:pt x="9211755" y="5002332"/>
                </a:lnTo>
                <a:lnTo>
                  <a:pt x="0" y="5002332"/>
                </a:lnTo>
                <a:lnTo>
                  <a:pt x="0" y="0"/>
                </a:lnTo>
                <a:close/>
              </a:path>
            </a:pathLst>
          </a:custGeom>
          <a:blipFill>
            <a:blip r:embed="rId10"/>
            <a:stretch>
              <a:fillRect l="0" t="0" r="0" b="0"/>
            </a:stretch>
          </a:blipFill>
        </p:spPr>
      </p:sp>
      <p:sp>
        <p:nvSpPr>
          <p:cNvPr name="TextBox 9" id="9"/>
          <p:cNvSpPr txBox="true"/>
          <p:nvPr/>
        </p:nvSpPr>
        <p:spPr>
          <a:xfrm rot="0">
            <a:off x="10285244" y="4144928"/>
            <a:ext cx="7247435" cy="4648201"/>
          </a:xfrm>
          <a:prstGeom prst="rect">
            <a:avLst/>
          </a:prstGeom>
        </p:spPr>
        <p:txBody>
          <a:bodyPr anchor="t" rtlCol="false" tIns="0" lIns="0" bIns="0" rIns="0">
            <a:spAutoFit/>
          </a:bodyPr>
          <a:lstStyle/>
          <a:p>
            <a:pPr algn="ctr" marL="0" indent="0" lvl="0">
              <a:lnSpc>
                <a:spcPts val="3749"/>
              </a:lnSpc>
              <a:spcBef>
                <a:spcPct val="0"/>
              </a:spcBef>
            </a:pPr>
            <a:r>
              <a:rPr lang="en-US" sz="2499">
                <a:solidFill>
                  <a:srgbClr val="000000"/>
                </a:solidFill>
                <a:latin typeface="Pangolin"/>
              </a:rPr>
              <a:t>The negative sentiment analysis indicates that customers have expressed concerns and dissatisfaction regarding various aspects of their experience with the airline. These concerns include problems they encountered, issues with meal quality, experiences they found terrible, dissatisfaction with the airline's services, flight delays and cancellations, poor customer service, uncomfortable situations during their journey, and overall dissatisfaction with their experience as passengers.</a:t>
            </a:r>
          </a:p>
        </p:txBody>
      </p:sp>
      <p:sp>
        <p:nvSpPr>
          <p:cNvPr name="TextBox 10" id="10"/>
          <p:cNvSpPr txBox="true"/>
          <p:nvPr/>
        </p:nvSpPr>
        <p:spPr>
          <a:xfrm rot="0">
            <a:off x="258675" y="1036987"/>
            <a:ext cx="17274004" cy="1895508"/>
          </a:xfrm>
          <a:prstGeom prst="rect">
            <a:avLst/>
          </a:prstGeom>
        </p:spPr>
        <p:txBody>
          <a:bodyPr anchor="t" rtlCol="false" tIns="0" lIns="0" bIns="0" rIns="0">
            <a:spAutoFit/>
          </a:bodyPr>
          <a:lstStyle/>
          <a:p>
            <a:pPr algn="ctr" marL="0" indent="0" lvl="0">
              <a:lnSpc>
                <a:spcPts val="14698"/>
              </a:lnSpc>
              <a:spcBef>
                <a:spcPct val="0"/>
              </a:spcBef>
            </a:pPr>
            <a:r>
              <a:rPr lang="en-US" sz="10498" spc="850">
                <a:solidFill>
                  <a:srgbClr val="000000"/>
                </a:solidFill>
                <a:latin typeface="AC Fat Bamboo"/>
              </a:rPr>
              <a:t>Negative Sentiment Analysis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1925866" y="4783644"/>
            <a:ext cx="11213627" cy="1549519"/>
          </a:xfrm>
          <a:custGeom>
            <a:avLst/>
            <a:gdLst/>
            <a:ahLst/>
            <a:cxnLst/>
            <a:rect r="r" b="b" t="t" l="l"/>
            <a:pathLst>
              <a:path h="1549519" w="11213627">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302987" y="8447015"/>
            <a:ext cx="7467218" cy="1549519"/>
          </a:xfrm>
          <a:custGeom>
            <a:avLst/>
            <a:gdLst/>
            <a:ahLst/>
            <a:cxnLst/>
            <a:rect r="r" b="b" t="t" l="l"/>
            <a:pathLst>
              <a:path h="1549519" w="7467218">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t="0" r="0" b="0"/>
            </a:stretch>
          </a:blipFill>
        </p:spPr>
      </p:sp>
      <p:sp>
        <p:nvSpPr>
          <p:cNvPr name="Freeform 4" id="4"/>
          <p:cNvSpPr/>
          <p:nvPr/>
        </p:nvSpPr>
        <p:spPr>
          <a:xfrm flipH="false" flipV="false" rot="0">
            <a:off x="-3931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a:grpSpLocks noChangeAspect="true"/>
          </p:cNvGrpSpPr>
          <p:nvPr/>
        </p:nvGrpSpPr>
        <p:grpSpPr>
          <a:xfrm rot="0">
            <a:off x="2293573" y="4324605"/>
            <a:ext cx="7135984" cy="4281590"/>
            <a:chOff x="0" y="0"/>
            <a:chExt cx="6350000" cy="3810000"/>
          </a:xfrm>
        </p:grpSpPr>
        <p:sp>
          <p:nvSpPr>
            <p:cNvPr name="Freeform 6" id="6"/>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4"/>
              <a:stretch>
                <a:fillRect l="-5244" t="0" r="-5244" b="0"/>
              </a:stretch>
            </a:blipFill>
          </p:spPr>
        </p:sp>
      </p:grpSp>
      <p:sp>
        <p:nvSpPr>
          <p:cNvPr name="TextBox 7" id="7"/>
          <p:cNvSpPr txBox="true"/>
          <p:nvPr/>
        </p:nvSpPr>
        <p:spPr>
          <a:xfrm rot="0">
            <a:off x="2851793" y="2190897"/>
            <a:ext cx="12584415" cy="1411578"/>
          </a:xfrm>
          <a:prstGeom prst="rect">
            <a:avLst/>
          </a:prstGeom>
        </p:spPr>
        <p:txBody>
          <a:bodyPr anchor="t" rtlCol="false" tIns="0" lIns="0" bIns="0" rIns="0">
            <a:spAutoFit/>
          </a:bodyPr>
          <a:lstStyle/>
          <a:p>
            <a:pPr algn="ctr" marL="0" indent="0" lvl="0">
              <a:lnSpc>
                <a:spcPts val="10921"/>
              </a:lnSpc>
              <a:spcBef>
                <a:spcPct val="0"/>
              </a:spcBef>
            </a:pPr>
            <a:r>
              <a:rPr lang="en-US" sz="7801" spc="819">
                <a:solidFill>
                  <a:srgbClr val="000000"/>
                </a:solidFill>
                <a:latin typeface="AC Fat Bamboo"/>
              </a:rPr>
              <a:t>Neutral Sentiment Analysis</a:t>
            </a:r>
          </a:p>
        </p:txBody>
      </p:sp>
      <p:sp>
        <p:nvSpPr>
          <p:cNvPr name="Freeform 8" id="8"/>
          <p:cNvSpPr/>
          <p:nvPr/>
        </p:nvSpPr>
        <p:spPr>
          <a:xfrm flipH="false" flipV="false" rot="0">
            <a:off x="14819235" y="1028700"/>
            <a:ext cx="1561078" cy="1835786"/>
          </a:xfrm>
          <a:custGeom>
            <a:avLst/>
            <a:gdLst/>
            <a:ahLst/>
            <a:cxnLst/>
            <a:rect r="r" b="b" t="t" l="l"/>
            <a:pathLst>
              <a:path h="1835786" w="1561078">
                <a:moveTo>
                  <a:pt x="0" y="0"/>
                </a:moveTo>
                <a:lnTo>
                  <a:pt x="1561078" y="0"/>
                </a:lnTo>
                <a:lnTo>
                  <a:pt x="1561078" y="1835786"/>
                </a:lnTo>
                <a:lnTo>
                  <a:pt x="0" y="18357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837295" y="7332735"/>
            <a:ext cx="1456278" cy="1889040"/>
          </a:xfrm>
          <a:custGeom>
            <a:avLst/>
            <a:gdLst/>
            <a:ahLst/>
            <a:cxnLst/>
            <a:rect r="r" b="b" t="t" l="l"/>
            <a:pathLst>
              <a:path h="1889040" w="1456278">
                <a:moveTo>
                  <a:pt x="0" y="0"/>
                </a:moveTo>
                <a:lnTo>
                  <a:pt x="1456278" y="0"/>
                </a:lnTo>
                <a:lnTo>
                  <a:pt x="1456278" y="1889040"/>
                </a:lnTo>
                <a:lnTo>
                  <a:pt x="0" y="18890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0272757" y="4189731"/>
            <a:ext cx="6107556" cy="4678044"/>
          </a:xfrm>
          <a:prstGeom prst="rect">
            <a:avLst/>
          </a:prstGeom>
        </p:spPr>
        <p:txBody>
          <a:bodyPr anchor="t" rtlCol="false" tIns="0" lIns="0" bIns="0" rIns="0">
            <a:spAutoFit/>
          </a:bodyPr>
          <a:lstStyle/>
          <a:p>
            <a:pPr algn="ctr">
              <a:lnSpc>
                <a:spcPts val="3080"/>
              </a:lnSpc>
              <a:spcBef>
                <a:spcPct val="0"/>
              </a:spcBef>
            </a:pPr>
            <a:r>
              <a:rPr lang="en-US" sz="2200">
                <a:solidFill>
                  <a:srgbClr val="000000"/>
                </a:solidFill>
                <a:latin typeface="Pangolin"/>
              </a:rPr>
              <a:t>Neutral sentiment analysis indicates that some customers have provided feedback that is neutral regarding various aspects of their experience with the airline. This includes topics such as luggage, travel, staff, payment, service, economy class, arrival, premium ticket booking, information about the next trip, advance ticket purchase, claiming processes, and experiences that are considered "complete" or "finished" after the journey. Neutral sentiment typically means that customers may feel indifferent or not have strong feelings about the mentioned topics.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20442" y="2507961"/>
            <a:ext cx="8647187" cy="8647187"/>
            <a:chOff x="0" y="0"/>
            <a:chExt cx="11529582" cy="11529582"/>
          </a:xfrm>
        </p:grpSpPr>
        <p:sp>
          <p:nvSpPr>
            <p:cNvPr name="Freeform 3" id="3"/>
            <p:cNvSpPr/>
            <p:nvPr/>
          </p:nvSpPr>
          <p:spPr>
            <a:xfrm flipH="false" flipV="false" rot="5400000">
              <a:off x="3644708" y="4968202"/>
              <a:ext cx="11529582" cy="1593179"/>
            </a:xfrm>
            <a:custGeom>
              <a:avLst/>
              <a:gdLst/>
              <a:ahLst/>
              <a:cxnLst/>
              <a:rect r="r" b="b" t="t" l="l"/>
              <a:pathLst>
                <a:path h="1593179" w="11529582">
                  <a:moveTo>
                    <a:pt x="0" y="0"/>
                  </a:moveTo>
                  <a:lnTo>
                    <a:pt x="11529582" y="0"/>
                  </a:lnTo>
                  <a:lnTo>
                    <a:pt x="11529582" y="1593178"/>
                  </a:lnTo>
                  <a:lnTo>
                    <a:pt x="0" y="15931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0" y="8924252"/>
              <a:ext cx="11529582" cy="1593179"/>
            </a:xfrm>
            <a:custGeom>
              <a:avLst/>
              <a:gdLst/>
              <a:ahLst/>
              <a:cxnLst/>
              <a:rect r="r" b="b" t="t" l="l"/>
              <a:pathLst>
                <a:path h="1593179" w="11529582">
                  <a:moveTo>
                    <a:pt x="0" y="0"/>
                  </a:moveTo>
                  <a:lnTo>
                    <a:pt x="11529582" y="0"/>
                  </a:lnTo>
                  <a:lnTo>
                    <a:pt x="11529582" y="1593179"/>
                  </a:lnTo>
                  <a:lnTo>
                    <a:pt x="0" y="15931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668882" y="920396"/>
            <a:ext cx="10950236" cy="10950236"/>
            <a:chOff x="0" y="0"/>
            <a:chExt cx="14600315" cy="14600315"/>
          </a:xfrm>
        </p:grpSpPr>
        <p:sp>
          <p:nvSpPr>
            <p:cNvPr name="Freeform 6" id="6"/>
            <p:cNvSpPr/>
            <p:nvPr/>
          </p:nvSpPr>
          <p:spPr>
            <a:xfrm flipH="false" flipV="false" rot="2700000">
              <a:off x="2138167" y="2138167"/>
              <a:ext cx="10323982" cy="10323982"/>
            </a:xfrm>
            <a:custGeom>
              <a:avLst/>
              <a:gdLst/>
              <a:ahLst/>
              <a:cxnLst/>
              <a:rect r="r" b="b" t="t" l="l"/>
              <a:pathLst>
                <a:path h="10323982" w="10323982">
                  <a:moveTo>
                    <a:pt x="0" y="0"/>
                  </a:moveTo>
                  <a:lnTo>
                    <a:pt x="10323981" y="0"/>
                  </a:lnTo>
                  <a:lnTo>
                    <a:pt x="10323981" y="10323981"/>
                  </a:lnTo>
                  <a:lnTo>
                    <a:pt x="0" y="103239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74741" y="2515121"/>
              <a:ext cx="4806481" cy="4536117"/>
            </a:xfrm>
            <a:custGeom>
              <a:avLst/>
              <a:gdLst/>
              <a:ahLst/>
              <a:cxnLst/>
              <a:rect r="r" b="b" t="t" l="l"/>
              <a:pathLst>
                <a:path h="4536117" w="4806481">
                  <a:moveTo>
                    <a:pt x="0" y="0"/>
                  </a:moveTo>
                  <a:lnTo>
                    <a:pt x="4806481" y="0"/>
                  </a:lnTo>
                  <a:lnTo>
                    <a:pt x="4806481" y="4536117"/>
                  </a:lnTo>
                  <a:lnTo>
                    <a:pt x="0" y="45361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9503582">
              <a:off x="10539017" y="6650824"/>
              <a:ext cx="2910358" cy="2746651"/>
            </a:xfrm>
            <a:custGeom>
              <a:avLst/>
              <a:gdLst/>
              <a:ahLst/>
              <a:cxnLst/>
              <a:rect r="r" b="b" t="t" l="l"/>
              <a:pathLst>
                <a:path h="2746651" w="2910358">
                  <a:moveTo>
                    <a:pt x="0" y="0"/>
                  </a:moveTo>
                  <a:lnTo>
                    <a:pt x="2910358" y="0"/>
                  </a:lnTo>
                  <a:lnTo>
                    <a:pt x="2910358" y="2746650"/>
                  </a:lnTo>
                  <a:lnTo>
                    <a:pt x="0" y="27466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9" id="9"/>
          <p:cNvSpPr/>
          <p:nvPr/>
        </p:nvSpPr>
        <p:spPr>
          <a:xfrm flipH="false" flipV="false" rot="0">
            <a:off x="-393186" y="0"/>
            <a:ext cx="11213627" cy="1549519"/>
          </a:xfrm>
          <a:custGeom>
            <a:avLst/>
            <a:gdLst/>
            <a:ahLst/>
            <a:cxnLst/>
            <a:rect r="r" b="b" t="t" l="l"/>
            <a:pathLst>
              <a:path h="1549519" w="11213627">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3981105" y="657225"/>
            <a:ext cx="9793633" cy="2362835"/>
          </a:xfrm>
          <a:prstGeom prst="rect">
            <a:avLst/>
          </a:prstGeom>
        </p:spPr>
        <p:txBody>
          <a:bodyPr anchor="t" rtlCol="false" tIns="0" lIns="0" bIns="0" rIns="0">
            <a:spAutoFit/>
          </a:bodyPr>
          <a:lstStyle/>
          <a:p>
            <a:pPr algn="ctr">
              <a:lnSpc>
                <a:spcPts val="18340"/>
              </a:lnSpc>
              <a:spcBef>
                <a:spcPct val="0"/>
              </a:spcBef>
            </a:pPr>
            <a:r>
              <a:rPr lang="en-US" sz="13100" spc="1152">
                <a:solidFill>
                  <a:srgbClr val="000000"/>
                </a:solidFill>
                <a:latin typeface="AC Fat Bamboo Bold"/>
              </a:rPr>
              <a:t>Evaluation</a:t>
            </a:r>
          </a:p>
        </p:txBody>
      </p:sp>
      <p:sp>
        <p:nvSpPr>
          <p:cNvPr name="TextBox 11" id="11"/>
          <p:cNvSpPr txBox="true"/>
          <p:nvPr/>
        </p:nvSpPr>
        <p:spPr>
          <a:xfrm rot="0">
            <a:off x="592272" y="3312589"/>
            <a:ext cx="17103457" cy="6118226"/>
          </a:xfrm>
          <a:prstGeom prst="rect">
            <a:avLst/>
          </a:prstGeom>
        </p:spPr>
        <p:txBody>
          <a:bodyPr anchor="t" rtlCol="false" tIns="0" lIns="0" bIns="0" rIns="0">
            <a:spAutoFit/>
          </a:bodyPr>
          <a:lstStyle/>
          <a:p>
            <a:pPr algn="ctr">
              <a:lnSpc>
                <a:spcPts val="3499"/>
              </a:lnSpc>
            </a:pPr>
            <a:r>
              <a:rPr lang="en-US" sz="2499">
                <a:solidFill>
                  <a:srgbClr val="000000"/>
                </a:solidFill>
                <a:latin typeface="Pangolin"/>
              </a:rPr>
              <a:t>Based on the data presented above, the sentiment analysis reveals a mixture of positive, negative, and neutral sentiments from customers. </a:t>
            </a:r>
          </a:p>
          <a:p>
            <a:pPr>
              <a:lnSpc>
                <a:spcPts val="3499"/>
              </a:lnSpc>
            </a:pPr>
            <a:r>
              <a:rPr lang="en-US" sz="2499">
                <a:solidFill>
                  <a:srgbClr val="000000"/>
                </a:solidFill>
                <a:latin typeface="Pangolin"/>
              </a:rPr>
              <a:t>1. Positive Sentiment: Customers have expressed positive sentiments mainly related to aspects such as good service, food, staff, cabin crew, and the airline in general. They appreciate these aspects of British Airways.</a:t>
            </a:r>
          </a:p>
          <a:p>
            <a:pPr>
              <a:lnSpc>
                <a:spcPts val="3499"/>
              </a:lnSpc>
            </a:pPr>
            <a:r>
              <a:rPr lang="en-US" sz="2499">
                <a:solidFill>
                  <a:srgbClr val="000000"/>
                </a:solidFill>
                <a:latin typeface="Pangolin"/>
              </a:rPr>
              <a:t>2. Negative Sentiment: Negative sentiments are associated with problems, terrible experiences, delays, cancellations, poor service, and other issues. Customers have highlighted areas that need improvement, such as meals, vouchers, and flight experiences.</a:t>
            </a:r>
          </a:p>
          <a:p>
            <a:pPr>
              <a:lnSpc>
                <a:spcPts val="3499"/>
              </a:lnSpc>
            </a:pPr>
            <a:r>
              <a:rPr lang="en-US" sz="2499">
                <a:solidFill>
                  <a:srgbClr val="000000"/>
                </a:solidFill>
                <a:latin typeface="Pangolin"/>
              </a:rPr>
              <a:t>3. Neutral Sentiment: Some customers have provided feedback that is neutral, indicating a lack of strong positive or negative feelings. Topics include luggage, travel, staff, payment, and various aspects of the travel experience.</a:t>
            </a:r>
          </a:p>
          <a:p>
            <a:pPr>
              <a:lnSpc>
                <a:spcPts val="3499"/>
              </a:lnSpc>
            </a:pPr>
          </a:p>
          <a:p>
            <a:pPr algn="ctr">
              <a:lnSpc>
                <a:spcPts val="3499"/>
              </a:lnSpc>
              <a:spcBef>
                <a:spcPct val="0"/>
              </a:spcBef>
            </a:pPr>
            <a:r>
              <a:rPr lang="en-US" sz="2499">
                <a:solidFill>
                  <a:srgbClr val="000000"/>
                </a:solidFill>
                <a:latin typeface="Pangolin"/>
              </a:rPr>
              <a:t>This sentiment analysis is valuable for understanding customer feedback and can serve as a foundation for making data-driven decisions. By analyzing these sentiments, British Airways can address areas of concern, enhance positive aspects, and ultimately improve the overall customer experience. Data-driven recommendations, tools, and models will play a pivotal role in reducing costs and increasing revenue, thereby making a substantial impact on the business.</a:t>
            </a:r>
          </a:p>
        </p:txBody>
      </p:sp>
      <p:sp>
        <p:nvSpPr>
          <p:cNvPr name="Freeform 12" id="12"/>
          <p:cNvSpPr/>
          <p:nvPr/>
        </p:nvSpPr>
        <p:spPr>
          <a:xfrm flipH="false" flipV="false" rot="1323373">
            <a:off x="95032" y="9093897"/>
            <a:ext cx="2424672" cy="978686"/>
          </a:xfrm>
          <a:custGeom>
            <a:avLst/>
            <a:gdLst/>
            <a:ahLst/>
            <a:cxnLst/>
            <a:rect r="r" b="b" t="t" l="l"/>
            <a:pathLst>
              <a:path h="978686" w="2424672">
                <a:moveTo>
                  <a:pt x="0" y="0"/>
                </a:moveTo>
                <a:lnTo>
                  <a:pt x="2424673" y="0"/>
                </a:lnTo>
                <a:lnTo>
                  <a:pt x="2424673" y="978686"/>
                </a:lnTo>
                <a:lnTo>
                  <a:pt x="0" y="9786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3038207" y="538014"/>
            <a:ext cx="1145853" cy="1486365"/>
          </a:xfrm>
          <a:custGeom>
            <a:avLst/>
            <a:gdLst/>
            <a:ahLst/>
            <a:cxnLst/>
            <a:rect r="r" b="b" t="t" l="l"/>
            <a:pathLst>
              <a:path h="1486365" w="1145853">
                <a:moveTo>
                  <a:pt x="0" y="0"/>
                </a:moveTo>
                <a:lnTo>
                  <a:pt x="1145853" y="0"/>
                </a:lnTo>
                <a:lnTo>
                  <a:pt x="1145853" y="1486366"/>
                </a:lnTo>
                <a:lnTo>
                  <a:pt x="0" y="14863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DAFwGvJ8Ek8</dc:identifier>
  <dcterms:modified xsi:type="dcterms:W3CDTF">2011-08-01T06:04:30Z</dcterms:modified>
  <cp:revision>1</cp:revision>
  <dc:title>Sentiment</dc:title>
</cp:coreProperties>
</file>