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8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9" name="Agnes Fattoben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bold.fntdata"/><Relationship Id="rId14" Type="http://schemas.openxmlformats.org/officeDocument/2006/relationships/slide" Target="slides/slide8.xml"/><Relationship Id="rId36" Type="http://schemas.openxmlformats.org/officeDocument/2006/relationships/font" Target="fonts/Roboto-regular.fntdata"/><Relationship Id="rId17" Type="http://schemas.openxmlformats.org/officeDocument/2006/relationships/slide" Target="slides/slide11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2-13T18:04:30.438">
    <p:pos x="6000" y="0"/>
    <p:text>nesse slide, aqui aprensentamos o começo do tratamento do banco de dados, importamos a biblioteca pandas, configuramos a quantidade de colunas no dataframe, extraimos do dataset em formato csv no google drive.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4-02-13T17:18:56.019">
    <p:pos x="6000" y="0"/>
    <p:text>Realizamos o questionamento dos dados importantes a serem trabalhados e o porquê de suas necessidades. Com isso, podemos verificar dados que seriam pertinentes para possíveis ações destinadas a campanhas, objetivos e segmentações. neste caso, referente a Streamings.</p:text>
  </p:cm>
  <p:cm authorId="0" idx="3" dt="2024-02-13T13:45:05.035">
    <p:pos x="6000" y="100"/>
    <p:text>verificamos o tipo de dados, visualizamos a quantia desses dados em cada coluna, e exibimos elas detalhadas no dataframe.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4-02-13T13:56:45.340">
    <p:pos x="6000" y="0"/>
    <p:text>traduzimos as colunas manualmente, porem temos comentado o deep-translator que tambem traduz.  a figura ao lado ja mostra as traduçoes realizadas. verificamos a quantidade de dados nulos, e calculamos a porcentagem.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4-02-13T14:54:01.314">
    <p:pos x="6000" y="0"/>
    <p:text>por ter grande quantidade de valores nulos, decidimos transformar os valores nulos em desconhecido e assim nao perder esse dados. vericaficamos os valores nulos e decidimos que a quantia que sobrou nao seria relevante se fosse apagada, apagamos esses nulos e depois convertemos os valores numericos de float para int, e checamos a conversao.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4-02-13T14:50:08.935">
    <p:pos x="6000" y="0"/>
    <p:text>convertemos a coluna Data_add para data time e int, separamos ano mês e dia em colunas separadas, convertemos valor numerico de float para int e verificamos a conversão.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7" dt="2024-02-13T16:38:27.941">
    <p:pos x="6000" y="0"/>
    <p:text>importamos a biblioteca pandera para validarmos nosso tratamento, validamos e exportamos para o google drive. fizemos o mesmo processo nos outros bancos de dados.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8" dt="2024-02-13T17:06:27.396">
    <p:pos x="6000" y="0"/>
    <p:text>importamos as bibliotecas de visualizaçao de dados, e iniciamos os graficos de acordo com cada pergunta</p:text>
  </p:cm>
</p:cmLst>
</file>

<file path=ppt/comments/comment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9" dt="2024-02-13T17:14:50.047">
    <p:pos x="6000" y="0"/>
    <p:text>cada grafico corresponde a algo analisado.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f1d2bd59da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f1d2bd59da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03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por ter grande quantidade de valores nulos, decidimos transformar os valores nulos em desconhecido e assim nao perder esse dados. vericaficamos os valores nulos e decidimos que a quantia que sobrou nao seria relevante se fosse apagada, apagamos esses nulos e depois convertemos os valores numericos de float para int, e checamos a conversao.</a:t>
            </a:r>
            <a:endParaRPr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f1ba972ab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f1ba972ab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03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convertemos a coluna Data_add para data time e int, separamos ano mês e dia em colunas separadas, convertemos valor numerico de float para int e verificamos a conversão.</a:t>
            </a:r>
            <a:endParaRPr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f1ba972ab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f1ba972ab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03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importamos a biblioteca pandera para validarmos nosso tratamento, validamos e exportamos para o google drive. fizemos o mesmo processo nos outros bancos de dados.</a:t>
            </a:r>
            <a:endParaRPr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1ba972ab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f1ba972ab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03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importamos as bibliotecas de visualizaçao de dados, e iniciamos os graficos de acordo com cada pergunta</a:t>
            </a:r>
            <a:endParaRPr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f1ba972ab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f1ba972ab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03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cada grafico corresponde a algo analisado.</a:t>
            </a:r>
            <a:endParaRPr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f1d2bd59da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f1d2bd59da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03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cada grafico corresponde a algo analisado.</a:t>
            </a:r>
            <a:endParaRPr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f1bad81af4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f1bad81af4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Neste slide demonstra o carregamento da base de dados no BigQuery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1c2af8a04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f1c2af8a04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uma tabela campos a preencher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f1c2af8a04_9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f1c2af8a04_9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Verificando a estrutura e tipos de dados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f1c2af8a04_9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f1c2af8a04_9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SELECT para verificar a diposição dos dados na tabela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f1d2bd59da_2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f1d2bd59da_2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nesse slide, aqui aprensentamos o começo do tratamento do banco de dados, importamos a biblioteca pandas, configuramos a quantidade de colunas no dataframe, extraimos do dataset em formato csv no google drive.</a:t>
            </a:r>
            <a:endParaRPr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f1c2af8a04_9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f1c2af8a04_9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Alterando  o nome de cada coluna para portugues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f1ba972ab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f1ba972ab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f1ced87b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f1ced87b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f1ced87b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f1ced87b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f1ced87bd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f1ced87bd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f1e6f60640_9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f1e6f60640_9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f1c2af8a04_2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f1c2af8a04_2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f1e6f60640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f1e6f60640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f1e6f60640_1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f1e6f60640_1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f1e6f60640_1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f1e6f60640_1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f1d2bd59da_2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f1d2bd59da_2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nesse slide, aqui aprensentamos o começo do tratamento do banco de dados, importamos a biblioteca pandas, configuramos a quantidade de colunas no dataframe, extraimos do dataset em formato csv no google drive.</a:t>
            </a:r>
            <a:endParaRPr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1d2bd59da_2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1d2bd59da_2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nesse slide, aqui aprensentamos o começo do tratamento do banco de dados, importamos a biblioteca pandas, configuramos a quantidade de colunas no dataframe, extraimos do dataset em formato csv no google drive.</a:t>
            </a:r>
            <a:endParaRPr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dc9dfda0c5f5acb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dc9dfda0c5f5acb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nesse slide, aqui aprensentamos o começo do tratamento do banco de dados, importamos a biblioteca pandas, configuramos a quantidade de colunas no dataframe, extraimos do dataset em formato csv no google drive.</a:t>
            </a:r>
            <a:endParaRPr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1c2af8a04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1c2af8a04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nesse slide, aqui aprensentamos o começo do tratamento do banco de dados, importamos a biblioteca pandas, configuramos a quantidade de colunas no dataframe, extraimos do dataset em formato csv no google drive.</a:t>
            </a:r>
            <a:endParaRPr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203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1ba972ab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1ba972ab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03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verificamos o tipo de dados, visualizamos a quantia desses dados em cada coluna, e exibimos elas detalhadas no dataframe.</a:t>
            </a:r>
            <a:endParaRPr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1ba972ab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1ba972ab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03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traduzimos as colunas manualmente, porem temos comentado o deep-translator que tambem traduz.  a figura ao lado ja mostra as traduçoes realizadas. verificamos a quantidade de dados nulos, e calculamos a porcentagem.</a:t>
            </a:r>
            <a:endParaRPr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1bad81af4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1bad81af4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03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por ter grande quantidade de valores nulos, decidimos transformar os valores nulos em desconhecido e assim nao perder esse dados. vericaficamos os valores nulos e decidimos que a quantia que sobrou nao seria relevante se fosse apagada, apagamos esses nulos e depois convertemos os valores numericos de float para int, e checamos a conversao.</a:t>
            </a:r>
            <a:endParaRPr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5.xml"/><Relationship Id="rId4" Type="http://schemas.openxmlformats.org/officeDocument/2006/relationships/image" Target="../media/image1.jpg"/><Relationship Id="rId5" Type="http://schemas.openxmlformats.org/officeDocument/2006/relationships/image" Target="../media/image27.png"/><Relationship Id="rId6" Type="http://schemas.openxmlformats.org/officeDocument/2006/relationships/image" Target="../media/image13.png"/><Relationship Id="rId7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6.xml"/><Relationship Id="rId4" Type="http://schemas.openxmlformats.org/officeDocument/2006/relationships/image" Target="../media/image1.jpg"/><Relationship Id="rId5" Type="http://schemas.openxmlformats.org/officeDocument/2006/relationships/image" Target="../media/image39.png"/><Relationship Id="rId6" Type="http://schemas.openxmlformats.org/officeDocument/2006/relationships/image" Target="../media/image16.png"/><Relationship Id="rId7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7.xml"/><Relationship Id="rId4" Type="http://schemas.openxmlformats.org/officeDocument/2006/relationships/image" Target="../media/image1.jpg"/><Relationship Id="rId5" Type="http://schemas.openxmlformats.org/officeDocument/2006/relationships/image" Target="../media/image24.png"/><Relationship Id="rId6" Type="http://schemas.openxmlformats.org/officeDocument/2006/relationships/image" Target="../media/image4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8.xml"/><Relationship Id="rId4" Type="http://schemas.openxmlformats.org/officeDocument/2006/relationships/image" Target="../media/image1.jpg"/><Relationship Id="rId5" Type="http://schemas.openxmlformats.org/officeDocument/2006/relationships/image" Target="../media/image18.png"/><Relationship Id="rId6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22.png"/><Relationship Id="rId5" Type="http://schemas.openxmlformats.org/officeDocument/2006/relationships/image" Target="../media/image5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5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4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4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8.png"/><Relationship Id="rId5" Type="http://schemas.openxmlformats.org/officeDocument/2006/relationships/hyperlink" Target="https://app.datacamp.com/workspace/w/cc0a1d5f-0b59-4555-bc66-87d9dd3d5e96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4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31.png"/><Relationship Id="rId5" Type="http://schemas.openxmlformats.org/officeDocument/2006/relationships/image" Target="../media/image5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4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4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4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46.png"/><Relationship Id="rId5" Type="http://schemas.openxmlformats.org/officeDocument/2006/relationships/image" Target="../media/image4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10.png"/><Relationship Id="rId5" Type="http://schemas.openxmlformats.org/officeDocument/2006/relationships/hyperlink" Target="https://www.kaggle.com/code/shivamb/disney-shows-and-movies-exploratory-analysi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hyperlink" Target="https://www.kaggle.com/datasets/padhmam/amazon-prime-movie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37.jpg"/><Relationship Id="rId5" Type="http://schemas.openxmlformats.org/officeDocument/2006/relationships/image" Target="../media/image2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Relationship Id="rId4" Type="http://schemas.openxmlformats.org/officeDocument/2006/relationships/image" Target="../media/image1.jpg"/><Relationship Id="rId5" Type="http://schemas.openxmlformats.org/officeDocument/2006/relationships/image" Target="../media/image41.png"/><Relationship Id="rId6" Type="http://schemas.openxmlformats.org/officeDocument/2006/relationships/image" Target="../media/image28.png"/><Relationship Id="rId7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2.xml"/><Relationship Id="rId4" Type="http://schemas.openxmlformats.org/officeDocument/2006/relationships/image" Target="../media/image1.jpg"/><Relationship Id="rId5" Type="http://schemas.openxmlformats.org/officeDocument/2006/relationships/image" Target="../media/image23.png"/><Relationship Id="rId6" Type="http://schemas.openxmlformats.org/officeDocument/2006/relationships/image" Target="../media/image33.png"/><Relationship Id="rId7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3.xml"/><Relationship Id="rId4" Type="http://schemas.openxmlformats.org/officeDocument/2006/relationships/image" Target="../media/image1.jp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4.xml"/><Relationship Id="rId4" Type="http://schemas.openxmlformats.org/officeDocument/2006/relationships/image" Target="../media/image1.jpg"/><Relationship Id="rId5" Type="http://schemas.openxmlformats.org/officeDocument/2006/relationships/image" Target="../media/image20.png"/><Relationship Id="rId6" Type="http://schemas.openxmlformats.org/officeDocument/2006/relationships/image" Target="../media/image32.png"/><Relationship Id="rId7" Type="http://schemas.openxmlformats.org/officeDocument/2006/relationships/image" Target="../media/image26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4">
            <a:alphaModFix amt="25000"/>
          </a:blip>
          <a:srcRect b="4200" l="0" r="0" t="-4200"/>
          <a:stretch/>
        </p:blipFill>
        <p:spPr>
          <a:xfrm>
            <a:off x="0" y="1474460"/>
            <a:ext cx="9144000" cy="181429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1393050"/>
            <a:ext cx="8520600" cy="205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200">
                <a:latin typeface="Courier New"/>
                <a:ea typeface="Courier New"/>
                <a:cs typeface="Courier New"/>
                <a:sym typeface="Courier New"/>
              </a:rPr>
              <a:t>PROJETO FINAL </a:t>
            </a:r>
            <a:r>
              <a:rPr b="1" lang="pt-BR" sz="3200">
                <a:latin typeface="Courier New"/>
                <a:ea typeface="Courier New"/>
                <a:cs typeface="Courier New"/>
                <a:sym typeface="Courier New"/>
              </a:rPr>
              <a:t>ANÁLISE</a:t>
            </a:r>
            <a:r>
              <a:rPr b="1" lang="pt-BR" sz="3200">
                <a:latin typeface="Courier New"/>
                <a:ea typeface="Courier New"/>
                <a:cs typeface="Courier New"/>
                <a:sym typeface="Courier New"/>
              </a:rPr>
              <a:t> DE DADOS - STREAMING</a:t>
            </a:r>
            <a:endParaRPr b="1"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5D5D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38100" rtl="0" algn="l">
              <a:lnSpc>
                <a:spcPct val="16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9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541575" y="3521525"/>
            <a:ext cx="82908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9900"/>
                </a:solidFill>
              </a:rPr>
              <a:t>Grupo 1 - Analista de Dados (AD3)</a:t>
            </a:r>
            <a:endParaRPr sz="18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4"/>
                </a:solidFill>
              </a:rPr>
              <a:t>Alunos: Erica, Iracema, Tony, Paulo, Cleber, Eduardo, Agnes, Erivaldo, Júlio.</a:t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-75" y="114600"/>
            <a:ext cx="914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9900"/>
                </a:solidFill>
              </a:rPr>
              <a:t>Professores: </a:t>
            </a:r>
            <a:endParaRPr sz="18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4"/>
                </a:solidFill>
              </a:rPr>
              <a:t>Franciane Rodrigues, </a:t>
            </a:r>
            <a:endParaRPr sz="1800"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4"/>
                </a:solidFill>
              </a:rPr>
              <a:t>Douglas Ribeiro, </a:t>
            </a:r>
            <a:endParaRPr sz="1800"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accent4"/>
                </a:solidFill>
              </a:rPr>
              <a:t>José Magalhães.</a:t>
            </a:r>
            <a:endParaRPr sz="1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250" y="2254850"/>
            <a:ext cx="2092800" cy="2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/>
          <p:nvPr/>
        </p:nvSpPr>
        <p:spPr>
          <a:xfrm rot="3813">
            <a:off x="2765800" y="2621400"/>
            <a:ext cx="540900" cy="32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98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  <a:highlight>
                <a:srgbClr val="980000"/>
              </a:highlight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6675" y="2444163"/>
            <a:ext cx="316230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0600" y="1940413"/>
            <a:ext cx="2171700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/>
          <p:nvPr/>
        </p:nvSpPr>
        <p:spPr>
          <a:xfrm>
            <a:off x="5884950" y="2663875"/>
            <a:ext cx="775500" cy="39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98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  <a:highlight>
                <a:srgbClr val="980000"/>
              </a:highlight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84694" y="1076275"/>
            <a:ext cx="4500256" cy="93108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1176800" y="166600"/>
            <a:ext cx="7023300" cy="5019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90">
                <a:solidFill>
                  <a:srgbClr val="FF9900"/>
                </a:solidFill>
              </a:rPr>
              <a:t>Tratamento do DataFrame Netflix</a:t>
            </a:r>
            <a:endParaRPr sz="2690">
              <a:solidFill>
                <a:srgbClr val="FF9900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90">
              <a:solidFill>
                <a:srgbClr val="FF99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012" y="1837050"/>
            <a:ext cx="5841300" cy="116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150" y="3083525"/>
            <a:ext cx="5762151" cy="89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0950" y="1009775"/>
            <a:ext cx="1888300" cy="36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/>
          <p:nvPr/>
        </p:nvSpPr>
        <p:spPr>
          <a:xfrm>
            <a:off x="6245306" y="2803257"/>
            <a:ext cx="567900" cy="34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98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  <a:highlight>
                <a:srgbClr val="980000"/>
              </a:highlight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985850" y="286150"/>
            <a:ext cx="7023300" cy="5019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90">
                <a:solidFill>
                  <a:srgbClr val="FF9900"/>
                </a:solidFill>
              </a:rPr>
              <a:t>Tratamento do DataFrame Netflix</a:t>
            </a:r>
            <a:endParaRPr sz="2690">
              <a:solidFill>
                <a:srgbClr val="FF9900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90">
              <a:solidFill>
                <a:srgbClr val="FF99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156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1075" y="933300"/>
            <a:ext cx="3801225" cy="36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688" y="3866150"/>
            <a:ext cx="467677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3375" y="976325"/>
            <a:ext cx="4676776" cy="263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>
            <a:off x="1076450" y="191150"/>
            <a:ext cx="7023300" cy="5019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F9900"/>
                </a:solidFill>
              </a:rPr>
              <a:t>Definição Schema  do DataFrame Netflix</a:t>
            </a:r>
            <a:endParaRPr sz="2100">
              <a:solidFill>
                <a:srgbClr val="FF99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90">
              <a:solidFill>
                <a:srgbClr val="FF9900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90">
              <a:solidFill>
                <a:srgbClr val="FF99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160" y="1085700"/>
            <a:ext cx="3727003" cy="96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14687" y="1717450"/>
            <a:ext cx="4894275" cy="29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/>
        </p:nvSpPr>
        <p:spPr>
          <a:xfrm>
            <a:off x="1002500" y="87000"/>
            <a:ext cx="7023300" cy="8100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F9900"/>
                </a:solidFill>
              </a:rPr>
              <a:t>Análise dos dados antes gerar o Dataviz</a:t>
            </a:r>
            <a:endParaRPr sz="2100">
              <a:solidFill>
                <a:srgbClr val="FF99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9900"/>
                </a:solidFill>
              </a:rPr>
              <a:t>Com uso das Bibliotecas Matplotlib, Seaborn, Plotly e Numpy</a:t>
            </a:r>
            <a:endParaRPr sz="1200">
              <a:solidFill>
                <a:srgbClr val="FF99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99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9900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99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8750" y="2673575"/>
            <a:ext cx="6837451" cy="19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2372" y="934813"/>
            <a:ext cx="8004479" cy="156893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/>
          <p:nvPr/>
        </p:nvSpPr>
        <p:spPr>
          <a:xfrm>
            <a:off x="1002500" y="87000"/>
            <a:ext cx="7023300" cy="8100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F9900"/>
                </a:solidFill>
              </a:rPr>
              <a:t>Análise dos dados antes gerar o Dataviz</a:t>
            </a:r>
            <a:endParaRPr sz="21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9900"/>
                </a:solidFill>
              </a:rPr>
              <a:t>Com uso das Bibliotecas Plotly</a:t>
            </a:r>
            <a:endParaRPr sz="1200">
              <a:solidFill>
                <a:srgbClr val="FF99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99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9900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99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375" y="914500"/>
            <a:ext cx="3166275" cy="38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700" y="914500"/>
            <a:ext cx="4772353" cy="38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7"/>
          <p:cNvSpPr txBox="1"/>
          <p:nvPr/>
        </p:nvSpPr>
        <p:spPr>
          <a:xfrm>
            <a:off x="1002500" y="87000"/>
            <a:ext cx="7023300" cy="8100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F9900"/>
                </a:solidFill>
              </a:rPr>
              <a:t>Análise dos dados antes gerar o Dataviz</a:t>
            </a:r>
            <a:endParaRPr sz="2100">
              <a:solidFill>
                <a:srgbClr val="FF99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9900"/>
                </a:solidFill>
              </a:rPr>
              <a:t>Com uso das Bibliotecas Matplotlib, Seaborn</a:t>
            </a:r>
            <a:endParaRPr sz="1200">
              <a:solidFill>
                <a:srgbClr val="FF99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99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99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99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9900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99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050" y="174700"/>
            <a:ext cx="1807650" cy="6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038" y="1232975"/>
            <a:ext cx="7917925" cy="33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/>
          <p:nvPr/>
        </p:nvSpPr>
        <p:spPr>
          <a:xfrm>
            <a:off x="4251900" y="2289238"/>
            <a:ext cx="3963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98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  <a:highlight>
                <a:srgbClr val="980000"/>
              </a:highlight>
            </a:endParaRPr>
          </a:p>
        </p:txBody>
      </p:sp>
      <p:sp>
        <p:nvSpPr>
          <p:cNvPr id="192" name="Google Shape;192;p28"/>
          <p:cNvSpPr/>
          <p:nvPr/>
        </p:nvSpPr>
        <p:spPr>
          <a:xfrm rot="10800000">
            <a:off x="2945488" y="1788006"/>
            <a:ext cx="3933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98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  <a:highlight>
                <a:srgbClr val="980000"/>
              </a:highlight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2666225" y="224025"/>
            <a:ext cx="5791200" cy="5019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4"/>
                </a:solidFill>
              </a:rPr>
              <a:t>Importando Dados para BigQuery</a:t>
            </a:r>
            <a:endParaRPr sz="18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975" y="1004375"/>
            <a:ext cx="7378376" cy="377992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/>
          <p:nvPr/>
        </p:nvSpPr>
        <p:spPr>
          <a:xfrm rot="10800000">
            <a:off x="3627313" y="1730856"/>
            <a:ext cx="3933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98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  <a:highlight>
                <a:srgbClr val="980000"/>
              </a:highlight>
            </a:endParaRPr>
          </a:p>
        </p:txBody>
      </p:sp>
      <p:sp>
        <p:nvSpPr>
          <p:cNvPr id="200" name="Google Shape;200;p29"/>
          <p:cNvSpPr/>
          <p:nvPr/>
        </p:nvSpPr>
        <p:spPr>
          <a:xfrm rot="10800000">
            <a:off x="3550263" y="2702031"/>
            <a:ext cx="3933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98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  <a:highlight>
                <a:srgbClr val="980000"/>
              </a:highlight>
            </a:endParaRPr>
          </a:p>
        </p:txBody>
      </p:sp>
      <p:sp>
        <p:nvSpPr>
          <p:cNvPr id="201" name="Google Shape;201;p29"/>
          <p:cNvSpPr/>
          <p:nvPr/>
        </p:nvSpPr>
        <p:spPr>
          <a:xfrm rot="10800000">
            <a:off x="4038588" y="2952831"/>
            <a:ext cx="3933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98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  <a:highlight>
                <a:srgbClr val="980000"/>
              </a:highlight>
            </a:endParaRPr>
          </a:p>
        </p:txBody>
      </p:sp>
      <p:sp>
        <p:nvSpPr>
          <p:cNvPr id="202" name="Google Shape;202;p29"/>
          <p:cNvSpPr/>
          <p:nvPr/>
        </p:nvSpPr>
        <p:spPr>
          <a:xfrm rot="10800000">
            <a:off x="3486363" y="4584281"/>
            <a:ext cx="3933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98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  <a:highlight>
                <a:srgbClr val="980000"/>
              </a:highlight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1621900" y="143375"/>
            <a:ext cx="6317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879975" y="232775"/>
            <a:ext cx="7162500" cy="5019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4"/>
                </a:solidFill>
              </a:rPr>
              <a:t>Criando Tabela</a:t>
            </a:r>
            <a:endParaRPr sz="18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872" y="1113175"/>
            <a:ext cx="7872252" cy="358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/>
          <p:nvPr/>
        </p:nvSpPr>
        <p:spPr>
          <a:xfrm>
            <a:off x="1487500" y="188175"/>
            <a:ext cx="807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661150" y="224025"/>
            <a:ext cx="7439400" cy="5019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4"/>
                </a:solidFill>
              </a:rPr>
              <a:t>Analisando estrutura de dados</a:t>
            </a:r>
            <a:endParaRPr sz="18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950" y="1018175"/>
            <a:ext cx="7934091" cy="3667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1"/>
          <p:cNvSpPr txBox="1"/>
          <p:nvPr/>
        </p:nvSpPr>
        <p:spPr>
          <a:xfrm>
            <a:off x="649525" y="224025"/>
            <a:ext cx="7451100" cy="5019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4"/>
                </a:solidFill>
              </a:rPr>
              <a:t>Comando SELECT verificando disposição dos dados</a:t>
            </a:r>
            <a:endParaRPr sz="18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751125" y="149675"/>
            <a:ext cx="1219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065800" y="814125"/>
            <a:ext cx="7023300" cy="3494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600" u="sng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Perguntas Chaves: </a:t>
            </a:r>
            <a:endParaRPr sz="1300">
              <a:solidFill>
                <a:schemeClr val="accent4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1600" u="sng">
              <a:solidFill>
                <a:srgbClr val="FF99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accent4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Em quantos países a Netflix está presente?</a:t>
            </a:r>
            <a:endParaRPr>
              <a:solidFill>
                <a:schemeClr val="accent4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4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accent4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Com todo o conteúdo em diferentes línguas, qual o tamanho do catálogo da Netflix?</a:t>
            </a:r>
            <a:endParaRPr>
              <a:solidFill>
                <a:schemeClr val="accent4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4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accent4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O catálogo total quantos filmes e séries a Netflix possui?</a:t>
            </a:r>
            <a:endParaRPr>
              <a:solidFill>
                <a:schemeClr val="accent4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4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accent4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Qual o preço médio por tipo de assinatura da Netflix ?</a:t>
            </a:r>
            <a:endParaRPr>
              <a:solidFill>
                <a:schemeClr val="accent4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4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accent4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Em que país a assinatura é mais barata e mais cara?</a:t>
            </a:r>
            <a:endParaRPr>
              <a:solidFill>
                <a:schemeClr val="accent4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4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accent4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Qual o lucro total em bilhões?</a:t>
            </a:r>
            <a:endParaRPr sz="1500">
              <a:solidFill>
                <a:schemeClr val="accent4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accent4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accent4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Qual a receita líquida?</a:t>
            </a:r>
            <a:endParaRPr sz="1900">
              <a:solidFill>
                <a:schemeClr val="accent4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898425" y="10765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 amt="51000"/>
          </a:blip>
          <a:stretch>
            <a:fillRect/>
          </a:stretch>
        </p:blipFill>
        <p:spPr>
          <a:xfrm>
            <a:off x="6954575" y="3010099"/>
            <a:ext cx="1095075" cy="10950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218200" y="4376325"/>
            <a:ext cx="6998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FF9900"/>
                </a:solidFill>
              </a:rPr>
              <a:t>Fontes:  </a:t>
            </a:r>
            <a:r>
              <a:rPr b="1" lang="pt-BR" sz="900" u="sng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https://app.datacamp.com/workspace/w/cc0a1d5f-0b59-4555-bc66-87d9dd3d5e96</a:t>
            </a:r>
            <a:endParaRPr b="1" sz="9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1032250" y="167925"/>
            <a:ext cx="7056900" cy="5019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90">
                <a:solidFill>
                  <a:srgbClr val="FF9900"/>
                </a:solidFill>
              </a:rPr>
              <a:t>Brainstorm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325" y="1400350"/>
            <a:ext cx="8248925" cy="26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2"/>
          <p:cNvSpPr txBox="1"/>
          <p:nvPr/>
        </p:nvSpPr>
        <p:spPr>
          <a:xfrm>
            <a:off x="505525" y="224025"/>
            <a:ext cx="8224800" cy="5019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4"/>
                </a:solidFill>
              </a:rPr>
              <a:t>Renomeando as colunas para portugues</a:t>
            </a:r>
            <a:endParaRPr sz="18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325" y="219550"/>
            <a:ext cx="2073200" cy="57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838" y="1215050"/>
            <a:ext cx="7705126" cy="314485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3"/>
          <p:cNvSpPr txBox="1"/>
          <p:nvPr/>
        </p:nvSpPr>
        <p:spPr>
          <a:xfrm>
            <a:off x="2903075" y="252800"/>
            <a:ext cx="5457300" cy="5019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4"/>
                </a:solidFill>
              </a:rPr>
              <a:t>Importando Dados para Looker</a:t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231" name="Google Shape;231;p33"/>
          <p:cNvSpPr/>
          <p:nvPr/>
        </p:nvSpPr>
        <p:spPr>
          <a:xfrm rot="5400000">
            <a:off x="1472150" y="3065875"/>
            <a:ext cx="435300" cy="30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98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  <a:highlight>
                <a:srgbClr val="980000"/>
              </a:highlight>
            </a:endParaRPr>
          </a:p>
        </p:txBody>
      </p:sp>
      <p:sp>
        <p:nvSpPr>
          <p:cNvPr id="232" name="Google Shape;232;p33"/>
          <p:cNvSpPr/>
          <p:nvPr/>
        </p:nvSpPr>
        <p:spPr>
          <a:xfrm rot="5400000">
            <a:off x="6518125" y="2367000"/>
            <a:ext cx="435300" cy="30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98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  <a:highlight>
                <a:srgbClr val="980000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9450" y="987825"/>
            <a:ext cx="6305851" cy="376562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4"/>
          <p:cNvSpPr txBox="1"/>
          <p:nvPr/>
        </p:nvSpPr>
        <p:spPr>
          <a:xfrm>
            <a:off x="1389450" y="259875"/>
            <a:ext cx="6306000" cy="5019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4"/>
                </a:solidFill>
              </a:rPr>
              <a:t>Analisando e alterando o tipo do dado</a:t>
            </a:r>
            <a:endParaRPr sz="18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7125" y="23775"/>
            <a:ext cx="9196849" cy="50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21000"/>
            <a:ext cx="9169726" cy="516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850" y="0"/>
            <a:ext cx="930568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3675" y="0"/>
            <a:ext cx="9187675" cy="5157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25" y="0"/>
            <a:ext cx="2948250" cy="104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950" y="1583900"/>
            <a:ext cx="8315125" cy="197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9"/>
          <p:cNvSpPr txBox="1"/>
          <p:nvPr/>
        </p:nvSpPr>
        <p:spPr>
          <a:xfrm>
            <a:off x="1389450" y="259875"/>
            <a:ext cx="6306000" cy="5019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4"/>
                </a:solidFill>
              </a:rPr>
              <a:t>Dashboard</a:t>
            </a:r>
            <a:r>
              <a:rPr lang="pt-BR" sz="1800">
                <a:solidFill>
                  <a:schemeClr val="accent4"/>
                </a:solidFill>
              </a:rPr>
              <a:t> interativo</a:t>
            </a:r>
            <a:endParaRPr sz="18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1975" y="0"/>
            <a:ext cx="922597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751125" y="149675"/>
            <a:ext cx="1219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989600" y="876650"/>
            <a:ext cx="7023300" cy="3140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600" u="sng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Perguntas Chaves:</a:t>
            </a:r>
            <a:endParaRPr b="1" i="1" sz="1600" u="sng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4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accent4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Quantos países a Disney Plus está disponível?</a:t>
            </a:r>
            <a:endParaRPr>
              <a:solidFill>
                <a:schemeClr val="accent4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accent4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Quantos titulos tem o Catálogo?</a:t>
            </a:r>
            <a:endParaRPr>
              <a:solidFill>
                <a:schemeClr val="accent4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4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accent4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Quantas combinações de categoria tem no catálogo da Disney Plus ?</a:t>
            </a:r>
            <a:endParaRPr>
              <a:solidFill>
                <a:schemeClr val="accent4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accent4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Quais são os países em que a Disney Plus realiza suas produções e quais </a:t>
            </a:r>
            <a:endParaRPr>
              <a:solidFill>
                <a:schemeClr val="accent4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accent4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são as suas quantidades?</a:t>
            </a:r>
            <a:endParaRPr>
              <a:solidFill>
                <a:schemeClr val="accent4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600" u="sng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00">
              <a:solidFill>
                <a:schemeClr val="accent4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accent4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 amt="51000"/>
          </a:blip>
          <a:stretch>
            <a:fillRect/>
          </a:stretch>
        </p:blipFill>
        <p:spPr>
          <a:xfrm>
            <a:off x="6577800" y="797450"/>
            <a:ext cx="1383200" cy="1427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6" name="Google Shape;76;p15"/>
          <p:cNvSpPr txBox="1"/>
          <p:nvPr/>
        </p:nvSpPr>
        <p:spPr>
          <a:xfrm>
            <a:off x="1218200" y="4543200"/>
            <a:ext cx="7023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FF9900"/>
                </a:solidFill>
              </a:rPr>
              <a:t>Fontes:  </a:t>
            </a:r>
            <a:r>
              <a:rPr b="1" lang="pt-BR" sz="900" u="sng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https://www.kaggle.com/code/shivamb/disney-shows-and-movies-exploratory-analysis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989650" y="167925"/>
            <a:ext cx="7023300" cy="5019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90">
                <a:solidFill>
                  <a:srgbClr val="FF9900"/>
                </a:solidFill>
              </a:rPr>
              <a:t>Brainstorm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751125" y="149675"/>
            <a:ext cx="1219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1218200" y="1114275"/>
            <a:ext cx="7023300" cy="2770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600" u="sng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Perguntas Chaves:</a:t>
            </a:r>
            <a:endParaRPr b="1" i="1" sz="1600" u="sng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 u="sng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accent4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accent4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Qual o tamanho do catálogo da prime video?</a:t>
            </a:r>
            <a:endParaRPr sz="1600">
              <a:solidFill>
                <a:schemeClr val="accent4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accent4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Qual a avaliação média do Público?</a:t>
            </a:r>
            <a:endParaRPr sz="1600">
              <a:solidFill>
                <a:schemeClr val="accent4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accent4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O conteúdo é disponível em quantos Idiomas?</a:t>
            </a:r>
            <a:endParaRPr sz="2000">
              <a:solidFill>
                <a:schemeClr val="accent4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 u="sng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 u="sng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4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accent4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6724" y="3104650"/>
            <a:ext cx="1516075" cy="6613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1218200" y="4275850"/>
            <a:ext cx="7023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FF9900"/>
                </a:solidFill>
              </a:rPr>
              <a:t>Fontes:  </a:t>
            </a:r>
            <a:r>
              <a:rPr b="1" lang="pt-BR" sz="900" u="sng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https://www.kaggle.com/datasets/padhmam/amazon-prime-movies</a:t>
            </a:r>
            <a:endParaRPr b="1" sz="9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1218250" y="396525"/>
            <a:ext cx="7023300" cy="5019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90">
                <a:solidFill>
                  <a:srgbClr val="FF9900"/>
                </a:solidFill>
              </a:rPr>
              <a:t>Brainstorm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1218200" y="4275850"/>
            <a:ext cx="7023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536650" y="244125"/>
            <a:ext cx="8013300" cy="5019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90">
                <a:solidFill>
                  <a:srgbClr val="FF9900"/>
                </a:solidFill>
              </a:rPr>
              <a:t>Workflow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150" y="939925"/>
            <a:ext cx="8053699" cy="393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9925" y="1405025"/>
            <a:ext cx="6926600" cy="302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751125" y="149675"/>
            <a:ext cx="1219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549" y="2202325"/>
            <a:ext cx="8479199" cy="240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1513" y="766050"/>
            <a:ext cx="3777724" cy="136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 rotWithShape="1">
          <a:blip r:embed="rId7">
            <a:alphaModFix/>
          </a:blip>
          <a:srcRect b="21870" l="-4600" r="4600" t="-21870"/>
          <a:stretch/>
        </p:blipFill>
        <p:spPr>
          <a:xfrm>
            <a:off x="5005788" y="1649875"/>
            <a:ext cx="3171825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434450" y="4590425"/>
            <a:ext cx="81714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9900"/>
                </a:solidFill>
              </a:rPr>
              <a:t>Fonte: https://colab.research.google.com/drive/1TR3fbc7p0Fp4Mpy4-9gztV71WVEJseI9#scrollTo=HRZsH-cDEPaw</a:t>
            </a:r>
            <a:endParaRPr sz="9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9900"/>
              </a:solidFill>
            </a:endParaRPr>
          </a:p>
        </p:txBody>
      </p:sp>
      <p:sp>
        <p:nvSpPr>
          <p:cNvPr id="104" name="Google Shape;104;p18"/>
          <p:cNvSpPr/>
          <p:nvPr/>
        </p:nvSpPr>
        <p:spPr>
          <a:xfrm rot="5403265">
            <a:off x="4652027" y="2119300"/>
            <a:ext cx="315900" cy="18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98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  <a:highlight>
                <a:srgbClr val="980000"/>
              </a:highlight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1367150" y="111750"/>
            <a:ext cx="6306000" cy="5019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FF9900"/>
                </a:solidFill>
              </a:rPr>
              <a:t>Pré - Análise do DataFrame Netflix</a:t>
            </a:r>
            <a:endParaRPr sz="22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4600" y="905613"/>
            <a:ext cx="2611699" cy="159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00925" y="2707150"/>
            <a:ext cx="2237000" cy="207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78850" y="1382625"/>
            <a:ext cx="3372649" cy="276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/>
          <p:nvPr/>
        </p:nvSpPr>
        <p:spPr>
          <a:xfrm>
            <a:off x="3536300" y="1544925"/>
            <a:ext cx="1510800" cy="32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98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  <a:highlight>
                <a:srgbClr val="980000"/>
              </a:highlight>
            </a:endParaRPr>
          </a:p>
        </p:txBody>
      </p:sp>
      <p:sp>
        <p:nvSpPr>
          <p:cNvPr id="114" name="Google Shape;114;p19"/>
          <p:cNvSpPr/>
          <p:nvPr/>
        </p:nvSpPr>
        <p:spPr>
          <a:xfrm rot="10800000">
            <a:off x="4408241" y="3088525"/>
            <a:ext cx="870600" cy="32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98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  <a:highlight>
                <a:srgbClr val="980000"/>
              </a:highlight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1252975" y="250900"/>
            <a:ext cx="7023300" cy="5019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90">
                <a:solidFill>
                  <a:srgbClr val="FF9900"/>
                </a:solidFill>
              </a:rPr>
              <a:t>Pré - Analise dos campos do DataFrame</a:t>
            </a:r>
            <a:endParaRPr sz="2490">
              <a:solidFill>
                <a:srgbClr val="FF99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4655125" y="2496550"/>
            <a:ext cx="1705200" cy="4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98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  <a:highlight>
                <a:srgbClr val="980000"/>
              </a:highlight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950" y="1086700"/>
            <a:ext cx="4094325" cy="247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2785" y="1176925"/>
            <a:ext cx="2200275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1159425" y="217825"/>
            <a:ext cx="7023300" cy="5019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690">
                <a:solidFill>
                  <a:srgbClr val="FF9900"/>
                </a:solidFill>
              </a:rPr>
              <a:t>Tratamento do DataFrame Netflix</a:t>
            </a:r>
            <a:endParaRPr sz="2690">
              <a:solidFill>
                <a:srgbClr val="FF9900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90">
              <a:solidFill>
                <a:srgbClr val="FF99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1975" y="1790925"/>
            <a:ext cx="3787599" cy="8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650" y="1076266"/>
            <a:ext cx="2390426" cy="1876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4750" y="2828625"/>
            <a:ext cx="2390425" cy="181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/>
          <p:nvPr/>
        </p:nvSpPr>
        <p:spPr>
          <a:xfrm flipH="1" rot="10800000">
            <a:off x="2384479" y="2077348"/>
            <a:ext cx="547500" cy="26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98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  <a:highlight>
                <a:srgbClr val="980000"/>
              </a:highlight>
            </a:endParaRPr>
          </a:p>
        </p:txBody>
      </p:sp>
      <p:sp>
        <p:nvSpPr>
          <p:cNvPr id="132" name="Google Shape;132;p21"/>
          <p:cNvSpPr/>
          <p:nvPr/>
        </p:nvSpPr>
        <p:spPr>
          <a:xfrm flipH="1" rot="10800000">
            <a:off x="6091350" y="2056650"/>
            <a:ext cx="7065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98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  <a:highlight>
                <a:srgbClr val="980000"/>
              </a:highlight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69788" y="1243000"/>
            <a:ext cx="1514475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1089275" y="269575"/>
            <a:ext cx="7023300" cy="5019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90">
                <a:solidFill>
                  <a:srgbClr val="FF9900"/>
                </a:solidFill>
              </a:rPr>
              <a:t>Tratamento do DataFrame Netflix</a:t>
            </a:r>
            <a:endParaRPr sz="2690">
              <a:solidFill>
                <a:srgbClr val="FF9900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90">
              <a:solidFill>
                <a:srgbClr val="FF99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