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78" r:id="rId2"/>
    <p:sldId id="279" r:id="rId3"/>
    <p:sldId id="256" r:id="rId4"/>
    <p:sldId id="281" r:id="rId5"/>
    <p:sldId id="265" r:id="rId6"/>
    <p:sldId id="259" r:id="rId7"/>
    <p:sldId id="261" r:id="rId8"/>
    <p:sldId id="267" r:id="rId9"/>
    <p:sldId id="269" r:id="rId10"/>
    <p:sldId id="268" r:id="rId11"/>
    <p:sldId id="282" r:id="rId12"/>
    <p:sldId id="270" r:id="rId13"/>
    <p:sldId id="276" r:id="rId14"/>
    <p:sldId id="286" r:id="rId15"/>
    <p:sldId id="283" r:id="rId16"/>
    <p:sldId id="285" r:id="rId17"/>
    <p:sldId id="287" r:id="rId18"/>
    <p:sldId id="284" r:id="rId19"/>
    <p:sldId id="277" r:id="rId20"/>
    <p:sldId id="275"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5A1F11-DB3C-4933-B70D-09E40EC76643}" v="236" dt="2021-12-07T03:10:31.4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115" d="100"/>
          <a:sy n="115" d="100"/>
        </p:scale>
        <p:origin x="4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391553-7D0A-4B86-BCCD-6F8966FA44C1}" type="datetimeFigureOut">
              <a:rPr lang="en-US" smtClean="0"/>
              <a:t>12/7/2021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3077650137"/>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391553-7D0A-4B86-BCCD-6F8966FA44C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216771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391553-7D0A-4B86-BCCD-6F8966FA44C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1443735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391553-7D0A-4B86-BCCD-6F8966FA44C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360598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391553-7D0A-4B86-BCCD-6F8966FA44C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3049499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391553-7D0A-4B86-BCCD-6F8966FA44C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3835094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391553-7D0A-4B86-BCCD-6F8966FA44C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1202519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91553-7D0A-4B86-BCCD-6F8966FA44C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1958146053"/>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91553-7D0A-4B86-BCCD-6F8966FA44C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199817660"/>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91553-7D0A-4B86-BCCD-6F8966FA44C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1544599775"/>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391553-7D0A-4B86-BCCD-6F8966FA44C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2550074873"/>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391553-7D0A-4B86-BCCD-6F8966FA44C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526561431"/>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391553-7D0A-4B86-BCCD-6F8966FA44C1}"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465557528"/>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391553-7D0A-4B86-BCCD-6F8966FA44C1}"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3627625630"/>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91553-7D0A-4B86-BCCD-6F8966FA44C1}" type="datetimeFigureOut">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2262823918"/>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391553-7D0A-4B86-BCCD-6F8966FA44C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3053754648"/>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391553-7D0A-4B86-BCCD-6F8966FA44C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1350607978"/>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391553-7D0A-4B86-BCCD-6F8966FA44C1}" type="datetimeFigureOut">
              <a:rPr lang="en-US" smtClean="0"/>
              <a:t>12/7/2021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A79E0B-478F-457D-883C-0B4BB5DE67B5}" type="slidenum">
              <a:rPr lang="en-US" smtClean="0"/>
              <a:t>‹#›</a:t>
            </a:fld>
            <a:endParaRPr lang="en-US"/>
          </a:p>
        </p:txBody>
      </p:sp>
    </p:spTree>
    <p:extLst>
      <p:ext uri="{BB962C8B-B14F-4D97-AF65-F5344CB8AC3E}">
        <p14:creationId xmlns:p14="http://schemas.microsoft.com/office/powerpoint/2010/main" val="59599445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ransition spd="slow">
    <p:cover/>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bitcoin.com/" TargetMode="External"/><Relationship Id="rId2" Type="http://schemas.openxmlformats.org/officeDocument/2006/relationships/hyperlink" Target="https://www.investopedia.com/terms/b/bitcoin.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D83E-F45B-46D7-93DE-365026A87A1C}"/>
              </a:ext>
            </a:extLst>
          </p:cNvPr>
          <p:cNvSpPr>
            <a:spLocks noGrp="1"/>
          </p:cNvSpPr>
          <p:nvPr>
            <p:ph type="ctrTitle"/>
          </p:nvPr>
        </p:nvSpPr>
        <p:spPr>
          <a:xfrm>
            <a:off x="5448299" y="1380068"/>
            <a:ext cx="6054723" cy="2616199"/>
          </a:xfrm>
        </p:spPr>
        <p:txBody>
          <a:bodyPr vert="horz" lIns="91440" tIns="45720" rIns="91440" bIns="45720" rtlCol="0" anchor="b">
            <a:normAutofit/>
          </a:bodyPr>
          <a:lstStyle/>
          <a:p>
            <a:r>
              <a:rPr lang="en-US" b="1"/>
              <a:t>Bitcoin</a:t>
            </a:r>
            <a:br>
              <a:rPr lang="en-US" b="1"/>
            </a:br>
            <a:r>
              <a:rPr lang="en-US" b="1"/>
              <a:t>Text Analysis</a:t>
            </a:r>
            <a:endParaRPr lang="en-US" i="1"/>
          </a:p>
        </p:txBody>
      </p:sp>
      <p:sp>
        <p:nvSpPr>
          <p:cNvPr id="3" name="Subtitle 2">
            <a:extLst>
              <a:ext uri="{FF2B5EF4-FFF2-40B4-BE49-F238E27FC236}">
                <a16:creationId xmlns:a16="http://schemas.microsoft.com/office/drawing/2014/main" id="{278FD91F-3703-4A31-9510-6FB0058C088C}"/>
              </a:ext>
            </a:extLst>
          </p:cNvPr>
          <p:cNvSpPr>
            <a:spLocks noGrp="1"/>
          </p:cNvSpPr>
          <p:nvPr>
            <p:ph type="subTitle" idx="1"/>
          </p:nvPr>
        </p:nvSpPr>
        <p:spPr>
          <a:xfrm>
            <a:off x="6336254" y="3996267"/>
            <a:ext cx="5166768" cy="1388534"/>
          </a:xfrm>
        </p:spPr>
        <p:txBody>
          <a:bodyPr vert="horz" lIns="91440" tIns="45720" rIns="91440" bIns="45720" rtlCol="0" anchor="t">
            <a:normAutofit/>
          </a:bodyPr>
          <a:lstStyle/>
          <a:p>
            <a:pPr>
              <a:lnSpc>
                <a:spcPct val="90000"/>
              </a:lnSpc>
            </a:pPr>
            <a:r>
              <a:rPr lang="en-US" dirty="0"/>
              <a:t>Class of Program for Big Data Analysis-STU</a:t>
            </a:r>
          </a:p>
          <a:p>
            <a:pPr>
              <a:lnSpc>
                <a:spcPct val="90000"/>
              </a:lnSpc>
            </a:pPr>
            <a:r>
              <a:rPr lang="en-US"/>
              <a:t>Final Project</a:t>
            </a:r>
            <a:endParaRPr lang="en-US" b="1"/>
          </a:p>
          <a:p>
            <a:pPr>
              <a:lnSpc>
                <a:spcPct val="90000"/>
              </a:lnSpc>
            </a:pPr>
            <a:r>
              <a:rPr lang="en-US" dirty="0"/>
              <a:t>Fall 2021</a:t>
            </a:r>
          </a:p>
          <a:p>
            <a:pPr>
              <a:lnSpc>
                <a:spcPct val="90000"/>
              </a:lnSpc>
            </a:pPr>
            <a:endParaRPr lang="en-US" dirty="0"/>
          </a:p>
        </p:txBody>
      </p:sp>
      <p:pic>
        <p:nvPicPr>
          <p:cNvPr id="4" name="Picture 3">
            <a:extLst>
              <a:ext uri="{FF2B5EF4-FFF2-40B4-BE49-F238E27FC236}">
                <a16:creationId xmlns:a16="http://schemas.microsoft.com/office/drawing/2014/main" id="{8B4E5EEC-ADE4-454D-889E-F2ACDEF26DB0}"/>
              </a:ext>
            </a:extLst>
          </p:cNvPr>
          <p:cNvPicPr>
            <a:picLocks noChangeAspect="1"/>
          </p:cNvPicPr>
          <p:nvPr/>
        </p:nvPicPr>
        <p:blipFill rotWithShape="1">
          <a:blip r:embed="rId3"/>
          <a:srcRect l="31871" r="19929" b="5937"/>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
        <p:nvSpPr>
          <p:cNvPr id="6" name="TextBox 5">
            <a:extLst>
              <a:ext uri="{FF2B5EF4-FFF2-40B4-BE49-F238E27FC236}">
                <a16:creationId xmlns:a16="http://schemas.microsoft.com/office/drawing/2014/main" id="{085C282E-933D-4A4D-9E0F-CC0CD63FC496}"/>
              </a:ext>
            </a:extLst>
          </p:cNvPr>
          <p:cNvSpPr txBox="1"/>
          <p:nvPr/>
        </p:nvSpPr>
        <p:spPr>
          <a:xfrm>
            <a:off x="7553810" y="6243134"/>
            <a:ext cx="4638170" cy="369332"/>
          </a:xfrm>
          <a:prstGeom prst="rect">
            <a:avLst/>
          </a:prstGeom>
          <a:noFill/>
        </p:spPr>
        <p:txBody>
          <a:bodyPr wrap="square" rtlCol="0">
            <a:spAutoFit/>
          </a:bodyPr>
          <a:lstStyle/>
          <a:p>
            <a:pPr>
              <a:spcAft>
                <a:spcPts val="600"/>
              </a:spcAft>
            </a:pPr>
            <a:r>
              <a:rPr lang="en-US" dirty="0"/>
              <a:t>By </a:t>
            </a:r>
            <a:r>
              <a:rPr lang="en-US" b="1" dirty="0"/>
              <a:t>Agnes </a:t>
            </a:r>
            <a:r>
              <a:rPr lang="en-US" b="1" dirty="0" smtClean="0"/>
              <a:t>Sithole </a:t>
            </a:r>
            <a:r>
              <a:rPr lang="en-US" dirty="0"/>
              <a:t>and </a:t>
            </a:r>
            <a:r>
              <a:rPr lang="en-US" b="1" dirty="0" err="1">
                <a:solidFill>
                  <a:srgbClr val="080808"/>
                </a:solidFill>
              </a:rPr>
              <a:t>Hulnise</a:t>
            </a:r>
            <a:r>
              <a:rPr lang="en-US" b="1" dirty="0">
                <a:solidFill>
                  <a:srgbClr val="080808"/>
                </a:solidFill>
              </a:rPr>
              <a:t> Jean-François</a:t>
            </a:r>
            <a:endParaRPr lang="en-US" dirty="0"/>
          </a:p>
        </p:txBody>
      </p:sp>
    </p:spTree>
    <p:extLst>
      <p:ext uri="{BB962C8B-B14F-4D97-AF65-F5344CB8AC3E}">
        <p14:creationId xmlns:p14="http://schemas.microsoft.com/office/powerpoint/2010/main" val="1602672224"/>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17573061-9084-47E9-BED0-A9A8116878A6}"/>
              </a:ext>
            </a:extLst>
          </p:cNvPr>
          <p:cNvSpPr>
            <a:spLocks noGrp="1"/>
          </p:cNvSpPr>
          <p:nvPr>
            <p:ph type="body" sz="half" idx="2"/>
          </p:nvPr>
        </p:nvSpPr>
        <p:spPr>
          <a:xfrm>
            <a:off x="8637972" y="2734321"/>
            <a:ext cx="2910559" cy="3442641"/>
          </a:xfrm>
        </p:spPr>
        <p:txBody>
          <a:bodyPr vert="horz" lIns="91440" tIns="45720" rIns="91440" bIns="45720" rtlCol="0">
            <a:normAutofit/>
          </a:bodyPr>
          <a:lstStyle/>
          <a:p>
            <a:r>
              <a:rPr lang="en-US" sz="2000" dirty="0"/>
              <a:t>"The top 3 tweeters account with more followers are : CoinDesk, BTCTN and </a:t>
            </a:r>
            <a:r>
              <a:rPr lang="en-US" sz="2000" dirty="0" err="1"/>
              <a:t>BitcoinMagazine</a:t>
            </a:r>
            <a:r>
              <a:rPr lang="en-US" sz="2000" dirty="0"/>
              <a:t>”</a:t>
            </a:r>
          </a:p>
        </p:txBody>
      </p:sp>
      <p:pic>
        <p:nvPicPr>
          <p:cNvPr id="3" name="Picture 2">
            <a:extLst>
              <a:ext uri="{FF2B5EF4-FFF2-40B4-BE49-F238E27FC236}">
                <a16:creationId xmlns:a16="http://schemas.microsoft.com/office/drawing/2014/main" id="{6C43B0BB-DA01-4ED3-8A29-F7B84FADB2BE}"/>
              </a:ext>
            </a:extLst>
          </p:cNvPr>
          <p:cNvPicPr>
            <a:picLocks noChangeAspect="1"/>
          </p:cNvPicPr>
          <p:nvPr/>
        </p:nvPicPr>
        <p:blipFill>
          <a:blip r:embed="rId2"/>
          <a:stretch>
            <a:fillRect/>
          </a:stretch>
        </p:blipFill>
        <p:spPr>
          <a:xfrm>
            <a:off x="1518081" y="1401196"/>
            <a:ext cx="7297443" cy="4503565"/>
          </a:xfrm>
          <a:prstGeom prst="rect">
            <a:avLst/>
          </a:prstGeom>
        </p:spPr>
      </p:pic>
    </p:spTree>
    <p:extLst>
      <p:ext uri="{BB962C8B-B14F-4D97-AF65-F5344CB8AC3E}">
        <p14:creationId xmlns:p14="http://schemas.microsoft.com/office/powerpoint/2010/main" val="398962022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B79D-E42F-4230-81B5-4EDBA942822C}"/>
              </a:ext>
            </a:extLst>
          </p:cNvPr>
          <p:cNvSpPr>
            <a:spLocks noGrp="1"/>
          </p:cNvSpPr>
          <p:nvPr>
            <p:ph type="title"/>
          </p:nvPr>
        </p:nvSpPr>
        <p:spPr>
          <a:xfrm>
            <a:off x="1086643" y="2452457"/>
            <a:ext cx="10018713" cy="1752599"/>
          </a:xfrm>
        </p:spPr>
        <p:txBody>
          <a:bodyPr/>
          <a:lstStyle/>
          <a:p>
            <a:pPr marL="571500" indent="-571500">
              <a:buFont typeface="Wingdings" panose="05000000000000000000" pitchFamily="2" charset="2"/>
              <a:buChar char="v"/>
            </a:pPr>
            <a:r>
              <a:rPr lang="en-US" dirty="0"/>
              <a:t>Text Analysis</a:t>
            </a:r>
          </a:p>
        </p:txBody>
      </p:sp>
    </p:spTree>
    <p:extLst>
      <p:ext uri="{BB962C8B-B14F-4D97-AF65-F5344CB8AC3E}">
        <p14:creationId xmlns:p14="http://schemas.microsoft.com/office/powerpoint/2010/main" val="2563522485"/>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1" name="Content Placeholder 30">
            <a:extLst>
              <a:ext uri="{FF2B5EF4-FFF2-40B4-BE49-F238E27FC236}">
                <a16:creationId xmlns:a16="http://schemas.microsoft.com/office/drawing/2014/main" id="{4D965485-D89B-447D-A4A7-1F516F14E88D}"/>
              </a:ext>
            </a:extLst>
          </p:cNvPr>
          <p:cNvSpPr>
            <a:spLocks noGrp="1"/>
          </p:cNvSpPr>
          <p:nvPr>
            <p:ph idx="1"/>
          </p:nvPr>
        </p:nvSpPr>
        <p:spPr>
          <a:xfrm>
            <a:off x="1484310" y="2666999"/>
            <a:ext cx="4278929" cy="3124201"/>
          </a:xfrm>
        </p:spPr>
        <p:txBody>
          <a:bodyPr vert="horz" lIns="91440" tIns="45720" rIns="91440" bIns="45720" rtlCol="0">
            <a:normAutofit/>
          </a:bodyPr>
          <a:lstStyle/>
          <a:p>
            <a:pPr marL="0" indent="0">
              <a:buNone/>
            </a:pPr>
            <a:r>
              <a:rPr lang="en-US" sz="2000" dirty="0"/>
              <a:t>" Number of tweets with 'bitcoin(s)' or Bitcoin(s): 115196.”</a:t>
            </a:r>
          </a:p>
        </p:txBody>
      </p:sp>
      <p:pic>
        <p:nvPicPr>
          <p:cNvPr id="4" name="Picture 3" descr="Chart, pie chart&#10;&#10;Description automatically generated">
            <a:extLst>
              <a:ext uri="{FF2B5EF4-FFF2-40B4-BE49-F238E27FC236}">
                <a16:creationId xmlns:a16="http://schemas.microsoft.com/office/drawing/2014/main" id="{27549D8A-1E92-4597-99AE-3371BEA477C6}"/>
              </a:ext>
            </a:extLst>
          </p:cNvPr>
          <p:cNvPicPr>
            <a:picLocks noChangeAspect="1"/>
          </p:cNvPicPr>
          <p:nvPr/>
        </p:nvPicPr>
        <p:blipFill rotWithShape="1">
          <a:blip r:embed="rId3"/>
          <a:srcRect l="21244" r="14325" b="1"/>
          <a:stretch/>
        </p:blipFill>
        <p:spPr>
          <a:xfrm>
            <a:off x="6434407" y="1011765"/>
            <a:ext cx="4744154" cy="4546708"/>
          </a:xfrm>
          <a:prstGeom prst="rect">
            <a:avLst/>
          </a:prstGeom>
        </p:spPr>
      </p:pic>
      <p:sp>
        <p:nvSpPr>
          <p:cNvPr id="3" name="AutoShape 2">
            <a:extLst>
              <a:ext uri="{FF2B5EF4-FFF2-40B4-BE49-F238E27FC236}">
                <a16:creationId xmlns:a16="http://schemas.microsoft.com/office/drawing/2014/main" id="{9FDEE0CE-314C-4FB4-97B1-526A6CC9528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4">
            <a:extLst>
              <a:ext uri="{FF2B5EF4-FFF2-40B4-BE49-F238E27FC236}">
                <a16:creationId xmlns:a16="http://schemas.microsoft.com/office/drawing/2014/main" id="{817DE793-0952-4836-99F8-E4011A8E8B2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99014876"/>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FB293B8-4F8B-4E12-8FE5-3E93DC1B1DBD}"/>
              </a:ext>
            </a:extLst>
          </p:cNvPr>
          <p:cNvSpPr txBox="1"/>
          <p:nvPr/>
        </p:nvSpPr>
        <p:spPr>
          <a:xfrm>
            <a:off x="3048740" y="1941535"/>
            <a:ext cx="6094520" cy="4247317"/>
          </a:xfrm>
          <a:prstGeom prst="rect">
            <a:avLst/>
          </a:prstGeom>
          <a:noFill/>
        </p:spPr>
        <p:txBody>
          <a:bodyPr wrap="square">
            <a:spAutoFit/>
          </a:bodyPr>
          <a:lstStyle/>
          <a:p>
            <a:pPr marL="285750" indent="-285750">
              <a:buFont typeface="Wingdings" panose="05000000000000000000" pitchFamily="2" charset="2"/>
              <a:buChar char="§"/>
            </a:pPr>
            <a:r>
              <a:rPr lang="en-US" dirty="0"/>
              <a:t>Number of hashtags: 116793</a:t>
            </a:r>
          </a:p>
          <a:p>
            <a:pPr marL="285750" indent="-285750">
              <a:buFont typeface="Wingdings" panose="05000000000000000000" pitchFamily="2" charset="2"/>
              <a:buChar char="§"/>
            </a:pPr>
            <a:r>
              <a:rPr lang="en-US" dirty="0"/>
              <a:t>Number of mentions: 38081</a:t>
            </a:r>
          </a:p>
          <a:p>
            <a:pPr marL="285750" indent="-285750">
              <a:buFont typeface="Wingdings" panose="05000000000000000000" pitchFamily="2" charset="2"/>
              <a:buChar char="§"/>
            </a:pPr>
            <a:r>
              <a:rPr lang="en-US" dirty="0"/>
              <a:t>Giveaway was mentioned 776 times</a:t>
            </a:r>
          </a:p>
          <a:p>
            <a:endParaRPr lang="en-US" dirty="0"/>
          </a:p>
          <a:p>
            <a:pPr marL="285750" indent="-285750">
              <a:buFont typeface="Wingdings" panose="05000000000000000000" pitchFamily="2" charset="2"/>
              <a:buChar char="§"/>
            </a:pPr>
            <a:r>
              <a:rPr lang="en-US" dirty="0"/>
              <a:t>The top features are : </a:t>
            </a:r>
          </a:p>
          <a:p>
            <a:pPr marL="742950" lvl="1" indent="-285750">
              <a:buFont typeface="Arial" panose="020B0604020202020204" pitchFamily="34" charset="0"/>
              <a:buChar char="•"/>
            </a:pPr>
            <a:r>
              <a:rPr lang="en-US" dirty="0"/>
              <a:t>#bitcoin 	: 119742 </a:t>
            </a:r>
          </a:p>
          <a:p>
            <a:pPr marL="742950" lvl="1" indent="-285750">
              <a:buFont typeface="Arial" panose="020B0604020202020204" pitchFamily="34" charset="0"/>
              <a:buChar char="•"/>
            </a:pPr>
            <a:r>
              <a:rPr lang="en-US" dirty="0"/>
              <a:t>$ 			: 82392           </a:t>
            </a:r>
          </a:p>
          <a:p>
            <a:pPr marL="742950" lvl="1" indent="-285750">
              <a:buFont typeface="Arial" panose="020B0604020202020204" pitchFamily="34" charset="0"/>
              <a:buChar char="•"/>
            </a:pPr>
            <a:r>
              <a:rPr lang="en-US" dirty="0"/>
              <a:t>#btc 		: 26273        </a:t>
            </a:r>
          </a:p>
          <a:p>
            <a:pPr marL="742950" lvl="1" indent="-285750">
              <a:buFont typeface="Arial" panose="020B0604020202020204" pitchFamily="34" charset="0"/>
              <a:buChar char="•"/>
            </a:pPr>
            <a:r>
              <a:rPr lang="en-US" dirty="0"/>
              <a:t>#crypto    	: 25072   </a:t>
            </a:r>
          </a:p>
          <a:p>
            <a:pPr marL="742950" lvl="1" indent="-285750">
              <a:buFont typeface="Arial" panose="020B0604020202020204" pitchFamily="34" charset="0"/>
              <a:buChar char="•"/>
            </a:pPr>
            <a:r>
              <a:rPr lang="en-US" dirty="0"/>
              <a:t>project 	: 16150 </a:t>
            </a:r>
          </a:p>
          <a:p>
            <a:pPr marL="742950" lvl="1" indent="-285750">
              <a:buFont typeface="Arial" panose="020B0604020202020204" pitchFamily="34" charset="0"/>
              <a:buChar char="•"/>
            </a:pPr>
            <a:r>
              <a:rPr lang="en-US" dirty="0"/>
              <a:t>#cryptocurrency : 15329         </a:t>
            </a:r>
          </a:p>
          <a:p>
            <a:pPr marL="742950" lvl="1" indent="-285750">
              <a:buFont typeface="Arial" panose="020B0604020202020204" pitchFamily="34" charset="0"/>
              <a:buChar char="•"/>
            </a:pPr>
            <a:r>
              <a:rPr lang="en-US" dirty="0"/>
              <a:t>🚀 		: 15255          </a:t>
            </a:r>
          </a:p>
          <a:p>
            <a:pPr marL="742950" lvl="1" indent="-285750">
              <a:buFont typeface="Arial" panose="020B0604020202020204" pitchFamily="34" charset="0"/>
              <a:buChar char="•"/>
            </a:pPr>
            <a:r>
              <a:rPr lang="en-US" dirty="0"/>
              <a:t>#eth   		:  13283         </a:t>
            </a:r>
          </a:p>
          <a:p>
            <a:pPr marL="742950" lvl="1" indent="-285750">
              <a:buFont typeface="Arial" panose="020B0604020202020204" pitchFamily="34" charset="0"/>
              <a:buChar char="•"/>
            </a:pPr>
            <a:r>
              <a:rPr lang="en-US" dirty="0" err="1"/>
              <a:t>btc</a:t>
            </a:r>
            <a:r>
              <a:rPr lang="en-US" dirty="0"/>
              <a:t>   		: 12236    </a:t>
            </a:r>
          </a:p>
          <a:p>
            <a:pPr marL="742950" lvl="1" indent="-285750">
              <a:buFont typeface="Arial" panose="020B0604020202020204" pitchFamily="34" charset="0"/>
              <a:buChar char="•"/>
            </a:pPr>
            <a:r>
              <a:rPr lang="en-US" dirty="0"/>
              <a:t>#Ethereum:11668</a:t>
            </a:r>
          </a:p>
        </p:txBody>
      </p:sp>
    </p:spTree>
    <p:extLst>
      <p:ext uri="{BB962C8B-B14F-4D97-AF65-F5344CB8AC3E}">
        <p14:creationId xmlns:p14="http://schemas.microsoft.com/office/powerpoint/2010/main" val="1583759844"/>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0" name="Group 19">
            <a:extLst>
              <a:ext uri="{FF2B5EF4-FFF2-40B4-BE49-F238E27FC236}">
                <a16:creationId xmlns:a16="http://schemas.microsoft.com/office/drawing/2014/main" id="{92AFBF86-5DAF-4D46-8786-F4C7A376C54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1" name="Freeform 6">
              <a:extLst>
                <a:ext uri="{FF2B5EF4-FFF2-40B4-BE49-F238E27FC236}">
                  <a16:creationId xmlns:a16="http://schemas.microsoft.com/office/drawing/2014/main" id="{E19B3BDB-2DCF-406C-9AA8-9E0970E1B6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2" name="Freeform 7">
              <a:extLst>
                <a:ext uri="{FF2B5EF4-FFF2-40B4-BE49-F238E27FC236}">
                  <a16:creationId xmlns:a16="http://schemas.microsoft.com/office/drawing/2014/main" id="{12B0D721-E797-4F4F-929E-7008008C87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3" name="Freeform 8">
              <a:extLst>
                <a:ext uri="{FF2B5EF4-FFF2-40B4-BE49-F238E27FC236}">
                  <a16:creationId xmlns:a16="http://schemas.microsoft.com/office/drawing/2014/main" id="{9530C853-97C0-43FB-B7C2-1E5E42A738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4" name="Freeform 9">
              <a:extLst>
                <a:ext uri="{FF2B5EF4-FFF2-40B4-BE49-F238E27FC236}">
                  <a16:creationId xmlns:a16="http://schemas.microsoft.com/office/drawing/2014/main" id="{DCAD804E-1F0F-4678-871B-39A05266F3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5" name="Freeform 10">
              <a:extLst>
                <a:ext uri="{FF2B5EF4-FFF2-40B4-BE49-F238E27FC236}">
                  <a16:creationId xmlns:a16="http://schemas.microsoft.com/office/drawing/2014/main" id="{3EE94EE6-76C6-4910-A4B6-9350547120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6" name="Freeform 11">
              <a:extLst>
                <a:ext uri="{FF2B5EF4-FFF2-40B4-BE49-F238E27FC236}">
                  <a16:creationId xmlns:a16="http://schemas.microsoft.com/office/drawing/2014/main" id="{87D2EB15-59ED-43BB-8CED-7BA0BB5D3A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1" name="Rounded Rectangle 16">
            <a:extLst>
              <a:ext uri="{FF2B5EF4-FFF2-40B4-BE49-F238E27FC236}">
                <a16:creationId xmlns:a16="http://schemas.microsoft.com/office/drawing/2014/main" id="{8C2CE3DB-200E-4445-B316-69FE3850D6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72279" y="648931"/>
            <a:ext cx="8930745"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6382176-9949-471A-ABF8-3A39FF8440BF}"/>
              </a:ext>
            </a:extLst>
          </p:cNvPr>
          <p:cNvPicPr>
            <a:picLocks noChangeAspect="1"/>
          </p:cNvPicPr>
          <p:nvPr/>
        </p:nvPicPr>
        <p:blipFill>
          <a:blip r:embed="rId3"/>
          <a:stretch>
            <a:fillRect/>
          </a:stretch>
        </p:blipFill>
        <p:spPr>
          <a:xfrm>
            <a:off x="3354742" y="1011764"/>
            <a:ext cx="7363089" cy="4627035"/>
          </a:xfrm>
          <a:prstGeom prst="rect">
            <a:avLst/>
          </a:prstGeom>
        </p:spPr>
      </p:pic>
      <p:sp>
        <p:nvSpPr>
          <p:cNvPr id="3" name="TextBox 2">
            <a:extLst>
              <a:ext uri="{FF2B5EF4-FFF2-40B4-BE49-F238E27FC236}">
                <a16:creationId xmlns:a16="http://schemas.microsoft.com/office/drawing/2014/main" id="{07F9EAC4-779B-4F5C-A410-82D9CC3F0810}"/>
              </a:ext>
            </a:extLst>
          </p:cNvPr>
          <p:cNvSpPr txBox="1"/>
          <p:nvPr/>
        </p:nvSpPr>
        <p:spPr>
          <a:xfrm>
            <a:off x="4095750" y="5981700"/>
            <a:ext cx="7407274" cy="369332"/>
          </a:xfrm>
          <a:prstGeom prst="rect">
            <a:avLst/>
          </a:prstGeom>
          <a:noFill/>
        </p:spPr>
        <p:txBody>
          <a:bodyPr wrap="square" rtlCol="0">
            <a:spAutoFit/>
          </a:bodyPr>
          <a:lstStyle/>
          <a:p>
            <a:r>
              <a:rPr lang="en-US" dirty="0"/>
              <a:t>As we can see , there are mostly positive sentiments about bitcoin.</a:t>
            </a:r>
          </a:p>
        </p:txBody>
      </p:sp>
    </p:spTree>
    <p:extLst>
      <p:ext uri="{BB962C8B-B14F-4D97-AF65-F5344CB8AC3E}">
        <p14:creationId xmlns:p14="http://schemas.microsoft.com/office/powerpoint/2010/main" val="2079805701"/>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6" name="Rectangle 15">
            <a:extLst>
              <a:ext uri="{FF2B5EF4-FFF2-40B4-BE49-F238E27FC236}">
                <a16:creationId xmlns:a16="http://schemas.microsoft.com/office/drawing/2014/main" id="{675B157A-751A-4B3B-84E6-DAD66F6593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FBC8EF01-693C-48AC-85A7-E9DECBCDB7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9" name="Freeform 6">
              <a:extLst>
                <a:ext uri="{FF2B5EF4-FFF2-40B4-BE49-F238E27FC236}">
                  <a16:creationId xmlns:a16="http://schemas.microsoft.com/office/drawing/2014/main" id="{30EDCE19-50EA-40A6-B3FD-F9E1428EC3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20" name="Freeform 7">
              <a:extLst>
                <a:ext uri="{FF2B5EF4-FFF2-40B4-BE49-F238E27FC236}">
                  <a16:creationId xmlns:a16="http://schemas.microsoft.com/office/drawing/2014/main" id="{D9779685-78AD-4FDC-B564-5CBB8ACE90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1" name="Freeform 12">
              <a:extLst>
                <a:ext uri="{FF2B5EF4-FFF2-40B4-BE49-F238E27FC236}">
                  <a16:creationId xmlns:a16="http://schemas.microsoft.com/office/drawing/2014/main" id="{D23942F2-754F-44B1-B568-D445FBF76A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2" name="Freeform 13">
              <a:extLst>
                <a:ext uri="{FF2B5EF4-FFF2-40B4-BE49-F238E27FC236}">
                  <a16:creationId xmlns:a16="http://schemas.microsoft.com/office/drawing/2014/main" id="{17E35955-774E-46C4-8A1C-AB1A0CB30E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 name="Freeform 14">
              <a:extLst>
                <a:ext uri="{FF2B5EF4-FFF2-40B4-BE49-F238E27FC236}">
                  <a16:creationId xmlns:a16="http://schemas.microsoft.com/office/drawing/2014/main" id="{72DFC3FC-F4F4-4ACF-A597-4713DB6002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15">
              <a:extLst>
                <a:ext uri="{FF2B5EF4-FFF2-40B4-BE49-F238E27FC236}">
                  <a16:creationId xmlns:a16="http://schemas.microsoft.com/office/drawing/2014/main" id="{F89BD807-BC67-40FF-8A0C-C7BA2CD2C4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26" name="Rectangle 25">
            <a:extLst>
              <a:ext uri="{FF2B5EF4-FFF2-40B4-BE49-F238E27FC236}">
                <a16:creationId xmlns:a16="http://schemas.microsoft.com/office/drawing/2014/main" id="{734F9891-918B-4907-B215-68406A700E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38704"/>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5C894BC9-C6E4-4744-BC07-783F0A485E22}"/>
              </a:ext>
            </a:extLst>
          </p:cNvPr>
          <p:cNvSpPr txBox="1">
            <a:spLocks/>
          </p:cNvSpPr>
          <p:nvPr/>
        </p:nvSpPr>
        <p:spPr>
          <a:xfrm>
            <a:off x="4976028" y="1264180"/>
            <a:ext cx="6036101" cy="432964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spcAft>
                <a:spcPts val="600"/>
              </a:spcAft>
            </a:pPr>
            <a:r>
              <a:rPr lang="en-US" sz="5400"/>
              <a:t>Classification</a:t>
            </a:r>
          </a:p>
        </p:txBody>
      </p:sp>
      <p:cxnSp>
        <p:nvCxnSpPr>
          <p:cNvPr id="28" name="Straight Connector 27">
            <a:extLst>
              <a:ext uri="{FF2B5EF4-FFF2-40B4-BE49-F238E27FC236}">
                <a16:creationId xmlns:a16="http://schemas.microsoft.com/office/drawing/2014/main" id="{ABE42DBE-98BB-40FC-9C91-3BCB67F8385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195086"/>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560B-172A-4BC1-8143-B34FC47A8D61}"/>
              </a:ext>
            </a:extLst>
          </p:cNvPr>
          <p:cNvSpPr>
            <a:spLocks noGrp="1"/>
          </p:cNvSpPr>
          <p:nvPr>
            <p:ph type="title"/>
          </p:nvPr>
        </p:nvSpPr>
        <p:spPr>
          <a:xfrm>
            <a:off x="1555333" y="1901302"/>
            <a:ext cx="10018711" cy="1694154"/>
          </a:xfrm>
        </p:spPr>
        <p:txBody>
          <a:bodyPr>
            <a:noAutofit/>
          </a:bodyPr>
          <a:lstStyle/>
          <a:p>
            <a:pPr algn="l"/>
            <a:r>
              <a:rPr lang="en-US" sz="1600" dirty="0">
                <a:latin typeface="Times New Roman" panose="02020603050405020304" pitchFamily="18" charset="0"/>
                <a:cs typeface="Times New Roman" panose="02020603050405020304" pitchFamily="18" charset="0"/>
              </a:rPr>
              <a:t>We found the following accuracy for each model created to predict number of retweets based on those elements of the dataset :</a:t>
            </a:r>
            <a:r>
              <a:rPr lang="en-US" sz="1600" dirty="0" err="1">
                <a:latin typeface="Times New Roman" panose="02020603050405020304" pitchFamily="18" charset="0"/>
                <a:cs typeface="Times New Roman" panose="02020603050405020304" pitchFamily="18" charset="0"/>
              </a:rPr>
              <a:t>created_at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screen_name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display_text_width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retweet_count</a:t>
            </a:r>
            <a:r>
              <a:rPr lang="en-US" sz="1600" dirty="0">
                <a:latin typeface="Times New Roman" panose="02020603050405020304" pitchFamily="18" charset="0"/>
                <a:cs typeface="Times New Roman" panose="02020603050405020304" pitchFamily="18" charset="0"/>
              </a:rPr>
              <a:t>, lang, protected, </a:t>
            </a:r>
            <a:r>
              <a:rPr lang="en-US" sz="1600" dirty="0" err="1">
                <a:latin typeface="Times New Roman" panose="02020603050405020304" pitchFamily="18" charset="0"/>
                <a:cs typeface="Times New Roman" panose="02020603050405020304" pitchFamily="18" charset="0"/>
              </a:rPr>
              <a:t>followers_count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friends_count</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listed_count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statuses_count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favourites_count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account_created_at</a:t>
            </a:r>
            <a:r>
              <a:rPr lang="en-US" sz="1600" dirty="0">
                <a:latin typeface="Times New Roman" panose="02020603050405020304" pitchFamily="18" charset="0"/>
                <a:cs typeface="Times New Roman" panose="02020603050405020304" pitchFamily="18" charset="0"/>
              </a:rPr>
              <a:t>, verified.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F5DCC57-9232-40F4-A214-4185F193F90E}"/>
              </a:ext>
            </a:extLst>
          </p:cNvPr>
          <p:cNvSpPr txBox="1"/>
          <p:nvPr/>
        </p:nvSpPr>
        <p:spPr>
          <a:xfrm>
            <a:off x="1653466" y="3095620"/>
            <a:ext cx="6094520" cy="830997"/>
          </a:xfrm>
          <a:prstGeom prst="rect">
            <a:avLst/>
          </a:prstGeom>
          <a:noFill/>
        </p:spPr>
        <p:txBody>
          <a:bodyPr wrap="square">
            <a:spAutoFit/>
          </a:bodyPr>
          <a:lstStyle/>
          <a:p>
            <a:pPr marL="285750" indent="-285750">
              <a:buFont typeface="Arial" panose="020B0604020202020204" pitchFamily="34" charset="0"/>
              <a:buChar char="•"/>
            </a:pPr>
            <a:r>
              <a:rPr kumimoji="0" lang="en-US" sz="1600" b="0" i="0" u="none" strike="noStrike" kern="1200" cap="none" spc="0" normalizeH="0" baseline="0" noProof="0" dirty="0">
                <a:ln w="3175" cmpd="sng">
                  <a:noFill/>
                </a:ln>
                <a:solidFill>
                  <a:prstClr val="black"/>
                </a:solidFill>
                <a:effectLst/>
                <a:uLnTx/>
                <a:uFillTx/>
                <a:latin typeface="Times New Roman" panose="02020603050405020304" pitchFamily="18" charset="0"/>
                <a:ea typeface="+mj-ea"/>
                <a:cs typeface="Times New Roman" panose="02020603050405020304" pitchFamily="18" charset="0"/>
              </a:rPr>
              <a:t>Naive Bayes Classifier Accuracy: 1</a:t>
            </a:r>
          </a:p>
          <a:p>
            <a:pPr marL="285750" indent="-285750">
              <a:buFont typeface="Arial" panose="020B0604020202020204" pitchFamily="34" charset="0"/>
              <a:buChar char="•"/>
            </a:pPr>
            <a:r>
              <a:rPr kumimoji="0" lang="en-US" sz="1600" b="0" i="0" u="none" strike="noStrike" kern="1200" cap="none" spc="0" normalizeH="0" baseline="0" noProof="0" dirty="0">
                <a:ln w="3175" cmpd="sng">
                  <a:noFill/>
                </a:ln>
                <a:solidFill>
                  <a:prstClr val="black"/>
                </a:solidFill>
                <a:effectLst/>
                <a:uLnTx/>
                <a:uFillTx/>
                <a:latin typeface="Times New Roman" panose="02020603050405020304" pitchFamily="18" charset="0"/>
                <a:ea typeface="+mj-ea"/>
                <a:cs typeface="Times New Roman" panose="02020603050405020304" pitchFamily="18" charset="0"/>
              </a:rPr>
              <a:t>LaPlace1 Accuracy: 0.07</a:t>
            </a:r>
          </a:p>
          <a:p>
            <a:pPr marL="285750" indent="-285750">
              <a:buFont typeface="Arial" panose="020B0604020202020204" pitchFamily="34" charset="0"/>
              <a:buChar char="•"/>
            </a:pPr>
            <a:r>
              <a:rPr kumimoji="0" lang="en-US" sz="1600" b="0" i="0" u="none" strike="noStrike" kern="1200" cap="none" spc="0" normalizeH="0" baseline="0" noProof="0" dirty="0">
                <a:ln w="3175" cmpd="sng">
                  <a:noFill/>
                </a:ln>
                <a:solidFill>
                  <a:prstClr val="black"/>
                </a:solidFill>
                <a:effectLst/>
                <a:uLnTx/>
                <a:uFillTx/>
                <a:latin typeface="Times New Roman" panose="02020603050405020304" pitchFamily="18" charset="0"/>
                <a:ea typeface="+mj-ea"/>
                <a:cs typeface="Times New Roman" panose="02020603050405020304" pitchFamily="18" charset="0"/>
              </a:rPr>
              <a:t>LaPlace of 3 Accuracy: 0.06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598760"/>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FD215B-F792-4E3C-8935-7201C36CB6E9}"/>
              </a:ext>
            </a:extLst>
          </p:cNvPr>
          <p:cNvSpPr>
            <a:spLocks noGrp="1"/>
          </p:cNvSpPr>
          <p:nvPr>
            <p:ph type="title"/>
          </p:nvPr>
        </p:nvSpPr>
        <p:spPr>
          <a:xfrm>
            <a:off x="1750642" y="1963446"/>
            <a:ext cx="10018711" cy="1694154"/>
          </a:xfrm>
        </p:spPr>
        <p:txBody>
          <a:bodyPr>
            <a:noAutofit/>
          </a:bodyPr>
          <a:lstStyle/>
          <a:p>
            <a:pPr algn="l"/>
            <a:r>
              <a:rPr lang="en-US" sz="1600" dirty="0">
                <a:latin typeface="Times New Roman" panose="02020603050405020304" pitchFamily="18" charset="0"/>
                <a:cs typeface="Times New Roman" panose="02020603050405020304" pitchFamily="18" charset="0"/>
              </a:rPr>
              <a:t>We found the following accuracy for each model created to predict number of retweets based on those elements of the dataset :</a:t>
            </a:r>
            <a:r>
              <a:rPr lang="en-US" sz="1600" dirty="0" err="1">
                <a:latin typeface="Times New Roman" panose="02020603050405020304" pitchFamily="18" charset="0"/>
                <a:cs typeface="Times New Roman" panose="02020603050405020304" pitchFamily="18" charset="0"/>
              </a:rPr>
              <a:t>retweet_count</a:t>
            </a:r>
            <a:r>
              <a:rPr lang="en-US" sz="1600" dirty="0">
                <a:latin typeface="Times New Roman" panose="02020603050405020304" pitchFamily="18" charset="0"/>
                <a:cs typeface="Times New Roman" panose="02020603050405020304" pitchFamily="18" charset="0"/>
              </a:rPr>
              <a:t>, protected, </a:t>
            </a:r>
            <a:r>
              <a:rPr lang="en-US" sz="1600" dirty="0" err="1">
                <a:latin typeface="Times New Roman" panose="02020603050405020304" pitchFamily="18" charset="0"/>
                <a:cs typeface="Times New Roman" panose="02020603050405020304" pitchFamily="18" charset="0"/>
              </a:rPr>
              <a:t>followers_count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friends_count</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statuses_count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favourites_count</a:t>
            </a:r>
            <a:r>
              <a:rPr lang="en-US" sz="1600" dirty="0">
                <a:latin typeface="Times New Roman" panose="02020603050405020304" pitchFamily="18" charset="0"/>
                <a:cs typeface="Times New Roman" panose="02020603050405020304" pitchFamily="18" charset="0"/>
              </a:rPr>
              <a:t>, verified.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68F54D4-F25F-4D6F-B69E-028CD2209FCE}"/>
              </a:ext>
            </a:extLst>
          </p:cNvPr>
          <p:cNvSpPr txBox="1"/>
          <p:nvPr/>
        </p:nvSpPr>
        <p:spPr>
          <a:xfrm>
            <a:off x="1848775" y="3157764"/>
            <a:ext cx="6094520" cy="584775"/>
          </a:xfrm>
          <a:prstGeom prst="rect">
            <a:avLst/>
          </a:prstGeom>
          <a:noFill/>
        </p:spPr>
        <p:txBody>
          <a:bodyPr wrap="square">
            <a:spAutoFit/>
          </a:bodyPr>
          <a:lstStyle/>
          <a:p>
            <a:pPr marL="285750" indent="-285750">
              <a:buFont typeface="Arial" panose="020B0604020202020204" pitchFamily="34" charset="0"/>
              <a:buChar char="•"/>
            </a:pPr>
            <a:r>
              <a:rPr lang="en-US" sz="1600" dirty="0">
                <a:ln w="3175" cmpd="sng">
                  <a:noFill/>
                </a:ln>
                <a:latin typeface="Times New Roman" panose="02020603050405020304" pitchFamily="18" charset="0"/>
                <a:ea typeface="+mj-ea"/>
                <a:cs typeface="Times New Roman" panose="02020603050405020304" pitchFamily="18" charset="0"/>
              </a:rPr>
              <a:t>The accuracy of the Decision tree is : 0.0884</a:t>
            </a:r>
          </a:p>
          <a:p>
            <a:pPr marL="285750" indent="-285750">
              <a:buFont typeface="Arial" panose="020B0604020202020204" pitchFamily="34" charset="0"/>
              <a:buChar char="•"/>
            </a:pPr>
            <a:endParaRPr kumimoji="0" lang="en-US" sz="1600" b="0" i="0" u="none" strike="noStrike" kern="1200" cap="none" spc="0" normalizeH="0" baseline="0" noProof="0" dirty="0">
              <a:ln w="3175" cmpd="sng">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759999795"/>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6" name="Rectangle 15">
            <a:extLst>
              <a:ext uri="{FF2B5EF4-FFF2-40B4-BE49-F238E27FC236}">
                <a16:creationId xmlns:a16="http://schemas.microsoft.com/office/drawing/2014/main" id="{675B157A-751A-4B3B-84E6-DAD66F6593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FBC8EF01-693C-48AC-85A7-E9DECBCDB7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9" name="Freeform 6">
              <a:extLst>
                <a:ext uri="{FF2B5EF4-FFF2-40B4-BE49-F238E27FC236}">
                  <a16:creationId xmlns:a16="http://schemas.microsoft.com/office/drawing/2014/main" id="{30EDCE19-50EA-40A6-B3FD-F9E1428EC3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20" name="Freeform 7">
              <a:extLst>
                <a:ext uri="{FF2B5EF4-FFF2-40B4-BE49-F238E27FC236}">
                  <a16:creationId xmlns:a16="http://schemas.microsoft.com/office/drawing/2014/main" id="{D9779685-78AD-4FDC-B564-5CBB8ACE90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1" name="Freeform 12">
              <a:extLst>
                <a:ext uri="{FF2B5EF4-FFF2-40B4-BE49-F238E27FC236}">
                  <a16:creationId xmlns:a16="http://schemas.microsoft.com/office/drawing/2014/main" id="{D23942F2-754F-44B1-B568-D445FBF76A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2" name="Freeform 13">
              <a:extLst>
                <a:ext uri="{FF2B5EF4-FFF2-40B4-BE49-F238E27FC236}">
                  <a16:creationId xmlns:a16="http://schemas.microsoft.com/office/drawing/2014/main" id="{17E35955-774E-46C4-8A1C-AB1A0CB30E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 name="Freeform 14">
              <a:extLst>
                <a:ext uri="{FF2B5EF4-FFF2-40B4-BE49-F238E27FC236}">
                  <a16:creationId xmlns:a16="http://schemas.microsoft.com/office/drawing/2014/main" id="{72DFC3FC-F4F4-4ACF-A597-4713DB6002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15">
              <a:extLst>
                <a:ext uri="{FF2B5EF4-FFF2-40B4-BE49-F238E27FC236}">
                  <a16:creationId xmlns:a16="http://schemas.microsoft.com/office/drawing/2014/main" id="{F89BD807-BC67-40FF-8A0C-C7BA2CD2C4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26" name="Rectangle 25">
            <a:extLst>
              <a:ext uri="{FF2B5EF4-FFF2-40B4-BE49-F238E27FC236}">
                <a16:creationId xmlns:a16="http://schemas.microsoft.com/office/drawing/2014/main" id="{734F9891-918B-4907-B215-68406A700E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38704"/>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5C894BC9-C6E4-4744-BC07-783F0A485E22}"/>
              </a:ext>
            </a:extLst>
          </p:cNvPr>
          <p:cNvSpPr txBox="1">
            <a:spLocks/>
          </p:cNvSpPr>
          <p:nvPr/>
        </p:nvSpPr>
        <p:spPr>
          <a:xfrm>
            <a:off x="4976028" y="1264180"/>
            <a:ext cx="6036101" cy="432964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spcAft>
                <a:spcPts val="600"/>
              </a:spcAft>
            </a:pPr>
            <a:r>
              <a:rPr lang="en-US" sz="5400"/>
              <a:t>Clustering</a:t>
            </a:r>
          </a:p>
        </p:txBody>
      </p:sp>
      <p:cxnSp>
        <p:nvCxnSpPr>
          <p:cNvPr id="28" name="Straight Connector 27">
            <a:extLst>
              <a:ext uri="{FF2B5EF4-FFF2-40B4-BE49-F238E27FC236}">
                <a16:creationId xmlns:a16="http://schemas.microsoft.com/office/drawing/2014/main" id="{ABE42DBE-98BB-40FC-9C91-3BCB67F8385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258370"/>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4525AB00-C0E6-4829-BBE4-D440AAAC7123}"/>
              </a:ext>
            </a:extLst>
          </p:cNvPr>
          <p:cNvPicPr>
            <a:picLocks noGrp="1" noChangeAspect="1"/>
          </p:cNvPicPr>
          <p:nvPr>
            <p:ph idx="1"/>
          </p:nvPr>
        </p:nvPicPr>
        <p:blipFill>
          <a:blip r:embed="rId2"/>
          <a:stretch>
            <a:fillRect/>
          </a:stretch>
        </p:blipFill>
        <p:spPr>
          <a:xfrm>
            <a:off x="1555045" y="1095374"/>
            <a:ext cx="5479080" cy="3381375"/>
          </a:xfrm>
          <a:prstGeom prst="rect">
            <a:avLst/>
          </a:prstGeom>
        </p:spPr>
      </p:pic>
      <p:sp>
        <p:nvSpPr>
          <p:cNvPr id="6" name="TextBox 5">
            <a:extLst>
              <a:ext uri="{FF2B5EF4-FFF2-40B4-BE49-F238E27FC236}">
                <a16:creationId xmlns:a16="http://schemas.microsoft.com/office/drawing/2014/main" id="{4FA5C0D6-BEAF-40CE-B1DF-673422266C72}"/>
              </a:ext>
            </a:extLst>
          </p:cNvPr>
          <p:cNvSpPr txBox="1"/>
          <p:nvPr/>
        </p:nvSpPr>
        <p:spPr>
          <a:xfrm>
            <a:off x="2095129" y="4913974"/>
            <a:ext cx="6427433"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The ideal K is 3 and the  ideal k's </a:t>
            </a:r>
            <a:r>
              <a:rPr lang="en-US" sz="1400" dirty="0" err="1">
                <a:latin typeface="Times New Roman" panose="02020603050405020304" pitchFamily="18" charset="0"/>
                <a:cs typeface="Times New Roman" panose="02020603050405020304" pitchFamily="18" charset="0"/>
              </a:rPr>
              <a:t>wss</a:t>
            </a:r>
            <a:r>
              <a:rPr lang="en-US" sz="1400" dirty="0">
                <a:latin typeface="Times New Roman" panose="02020603050405020304" pitchFamily="18" charset="0"/>
                <a:cs typeface="Times New Roman" panose="02020603050405020304" pitchFamily="18" charset="0"/>
              </a:rPr>
              <a:t> value is : 48633709843</a:t>
            </a:r>
          </a:p>
        </p:txBody>
      </p:sp>
    </p:spTree>
    <p:extLst>
      <p:ext uri="{BB962C8B-B14F-4D97-AF65-F5344CB8AC3E}">
        <p14:creationId xmlns:p14="http://schemas.microsoft.com/office/powerpoint/2010/main" val="2061817637"/>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5AE2390-BD39-4D9E-9016-F0B4676DD946}"/>
              </a:ext>
            </a:extLst>
          </p:cNvPr>
          <p:cNvSpPr>
            <a:spLocks noGrp="1"/>
          </p:cNvSpPr>
          <p:nvPr>
            <p:ph type="body" idx="1"/>
          </p:nvPr>
        </p:nvSpPr>
        <p:spPr>
          <a:xfrm>
            <a:off x="2572278" y="727969"/>
            <a:ext cx="8930748" cy="4909812"/>
          </a:xfrm>
        </p:spPr>
        <p:txBody>
          <a:bodyPr/>
          <a:lstStyle/>
          <a:p>
            <a:pPr algn="ctr"/>
            <a:r>
              <a:rPr lang="en-US" sz="3600" b="1" dirty="0"/>
              <a:t>Summary </a:t>
            </a:r>
          </a:p>
          <a:p>
            <a:pPr algn="ctr"/>
            <a:endParaRPr lang="en-US" dirty="0"/>
          </a:p>
          <a:p>
            <a:pPr marL="342900" indent="-342900" algn="l">
              <a:buFont typeface="Arial" panose="020B0604020202020204" pitchFamily="34" charset="0"/>
              <a:buChar char="•"/>
            </a:pPr>
            <a:r>
              <a:rPr lang="en-US" dirty="0"/>
              <a:t>Introduction</a:t>
            </a:r>
          </a:p>
          <a:p>
            <a:pPr marL="342900" indent="-342900" algn="l">
              <a:buFont typeface="Arial" panose="020B0604020202020204" pitchFamily="34" charset="0"/>
              <a:buChar char="•"/>
            </a:pPr>
            <a:r>
              <a:rPr lang="en-US" dirty="0"/>
              <a:t>Exploratory analysis</a:t>
            </a:r>
          </a:p>
          <a:p>
            <a:pPr marL="342900" indent="-342900" algn="l">
              <a:buFont typeface="Arial" panose="020B0604020202020204" pitchFamily="34" charset="0"/>
              <a:buChar char="•"/>
            </a:pPr>
            <a:r>
              <a:rPr lang="en-US" dirty="0"/>
              <a:t>Text Analysis</a:t>
            </a:r>
          </a:p>
          <a:p>
            <a:pPr marL="342900" indent="-342900" algn="l">
              <a:buFont typeface="Arial" panose="020B0604020202020204" pitchFamily="34" charset="0"/>
              <a:buChar char="•"/>
            </a:pPr>
            <a:r>
              <a:rPr lang="en-US" dirty="0"/>
              <a:t>Classification</a:t>
            </a:r>
          </a:p>
          <a:p>
            <a:pPr marL="342900" indent="-342900" algn="l">
              <a:buFont typeface="Arial" panose="020B0604020202020204" pitchFamily="34" charset="0"/>
              <a:buChar char="•"/>
            </a:pPr>
            <a:r>
              <a:rPr lang="en-US" dirty="0"/>
              <a:t>Clustering</a:t>
            </a:r>
          </a:p>
          <a:p>
            <a:pPr marL="342900" indent="-342900" algn="l">
              <a:buFont typeface="Arial" panose="020B0604020202020204" pitchFamily="34" charset="0"/>
              <a:buChar char="•"/>
            </a:pPr>
            <a:r>
              <a:rPr lang="en-US" dirty="0"/>
              <a:t>Conclusion</a:t>
            </a:r>
          </a:p>
          <a:p>
            <a:pPr marL="342900" indent="-342900" algn="l">
              <a:buFont typeface="Arial" panose="020B0604020202020204" pitchFamily="34" charset="0"/>
              <a:buChar char="•"/>
            </a:pPr>
            <a:r>
              <a:rPr lang="en-US" dirty="0"/>
              <a:t>Sources</a:t>
            </a:r>
          </a:p>
        </p:txBody>
      </p:sp>
    </p:spTree>
    <p:extLst>
      <p:ext uri="{BB962C8B-B14F-4D97-AF65-F5344CB8AC3E}">
        <p14:creationId xmlns:p14="http://schemas.microsoft.com/office/powerpoint/2010/main" val="2380304660"/>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1DBB-16DF-43FE-91EF-9F0037369791}"/>
              </a:ext>
            </a:extLst>
          </p:cNvPr>
          <p:cNvSpPr>
            <a:spLocks noGrp="1"/>
          </p:cNvSpPr>
          <p:nvPr>
            <p:ph type="title"/>
          </p:nvPr>
        </p:nvSpPr>
        <p:spPr>
          <a:xfrm>
            <a:off x="1179226" y="1280679"/>
            <a:ext cx="9833548" cy="1325563"/>
          </a:xfrm>
        </p:spPr>
        <p:txBody>
          <a:bodyPr anchor="b">
            <a:normAutofit/>
          </a:bodyPr>
          <a:lstStyle/>
          <a:p>
            <a:pPr algn="ctr"/>
            <a:r>
              <a:rPr lang="en-US" sz="3600" dirty="0">
                <a:solidFill>
                  <a:schemeClr val="tx2"/>
                </a:solidFill>
              </a:rPr>
              <a:t>Conclusion</a:t>
            </a:r>
          </a:p>
        </p:txBody>
      </p:sp>
      <p:sp>
        <p:nvSpPr>
          <p:cNvPr id="3" name="Content Placeholder 2">
            <a:extLst>
              <a:ext uri="{FF2B5EF4-FFF2-40B4-BE49-F238E27FC236}">
                <a16:creationId xmlns:a16="http://schemas.microsoft.com/office/drawing/2014/main" id="{60F84FB8-CF53-45F9-95EE-B0D3E5A95992}"/>
              </a:ext>
            </a:extLst>
          </p:cNvPr>
          <p:cNvSpPr>
            <a:spLocks noGrp="1"/>
          </p:cNvSpPr>
          <p:nvPr>
            <p:ph idx="1"/>
          </p:nvPr>
        </p:nvSpPr>
        <p:spPr>
          <a:xfrm>
            <a:off x="1179226" y="2606243"/>
            <a:ext cx="9833548" cy="4620180"/>
          </a:xfrm>
        </p:spPr>
        <p:txBody>
          <a:bodyPr>
            <a:normAutofit/>
          </a:bodyPr>
          <a:lstStyle/>
          <a:p>
            <a:pPr marL="0" indent="0">
              <a:buNone/>
            </a:pPr>
            <a:r>
              <a:rPr lang="en-US" sz="1800" dirty="0">
                <a:solidFill>
                  <a:schemeClr val="tx2"/>
                </a:solidFill>
              </a:rPr>
              <a:t>Considering tweets in the dataset, we can say that a little part of the population know about bitcoin. They are also aware of the risks related to it’s use, for example : its volatility and its irreversibility . Nevertheless, we will not forget the advantages of using bitcoin like the low fees and the reduced risk of fraud associated to it. Our data as shown that most of the people aware of it have positive thoughts about it.</a:t>
            </a:r>
          </a:p>
          <a:p>
            <a:pPr marL="0" indent="0">
              <a:buNone/>
            </a:pPr>
            <a:r>
              <a:rPr lang="en-US" sz="1800" dirty="0">
                <a:solidFill>
                  <a:schemeClr val="tx2"/>
                </a:solidFill>
              </a:rPr>
              <a:t>As cryptocurrencies and bitcoin are young , it will require time, efforts and awareness too for people to get to know it better. Its use will increase as more individuals get to have information about it to understand how it works and more businesses accept it as payment. </a:t>
            </a:r>
          </a:p>
          <a:p>
            <a:pPr marL="0" indent="0">
              <a:buNone/>
            </a:pPr>
            <a:endParaRPr lang="en-US" sz="1800" dirty="0">
              <a:solidFill>
                <a:schemeClr val="tx2"/>
              </a:solidFill>
            </a:endParaRPr>
          </a:p>
        </p:txBody>
      </p:sp>
    </p:spTree>
    <p:extLst>
      <p:ext uri="{BB962C8B-B14F-4D97-AF65-F5344CB8AC3E}">
        <p14:creationId xmlns:p14="http://schemas.microsoft.com/office/powerpoint/2010/main" val="2721070404"/>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D22D-C5F9-4B92-B0DC-F8CED5A59070}"/>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636D8F4F-AB51-4B1C-AB82-CF3EFAD6FEC2}"/>
              </a:ext>
            </a:extLst>
          </p:cNvPr>
          <p:cNvSpPr>
            <a:spLocks noGrp="1"/>
          </p:cNvSpPr>
          <p:nvPr>
            <p:ph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2"/>
              </a:rPr>
              <a:t>https://www.investopedia.com/terms/b/bitcoin.asp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3"/>
              </a:rPr>
              <a:t>https://www.bitcoin.com/</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033347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20" name="Picture 4">
            <a:extLst>
              <a:ext uri="{FF2B5EF4-FFF2-40B4-BE49-F238E27FC236}">
                <a16:creationId xmlns:a16="http://schemas.microsoft.com/office/drawing/2014/main" id="{3C9654F8-ACCC-4E34-89D6-7596EE39332F}"/>
              </a:ext>
            </a:extLst>
          </p:cNvPr>
          <p:cNvPicPr>
            <a:picLocks noChangeAspect="1"/>
          </p:cNvPicPr>
          <p:nvPr/>
        </p:nvPicPr>
        <p:blipFill rotWithShape="1">
          <a:blip r:embed="rId3">
            <a:duotone>
              <a:schemeClr val="bg2">
                <a:shade val="45000"/>
                <a:satMod val="135000"/>
              </a:schemeClr>
              <a:prstClr val="white"/>
            </a:duotone>
            <a:alphaModFix amt="35000"/>
          </a:blip>
          <a:srcRect t="10437" b="12509"/>
          <a:stretch/>
        </p:blipFill>
        <p:spPr>
          <a:xfrm>
            <a:off x="20" y="10"/>
            <a:ext cx="12191980" cy="6857990"/>
          </a:xfrm>
          <a:prstGeom prst="rect">
            <a:avLst/>
          </a:prstGeom>
        </p:spPr>
      </p:pic>
      <p:sp>
        <p:nvSpPr>
          <p:cNvPr id="2" name="Title 1">
            <a:extLst>
              <a:ext uri="{FF2B5EF4-FFF2-40B4-BE49-F238E27FC236}">
                <a16:creationId xmlns:a16="http://schemas.microsoft.com/office/drawing/2014/main" id="{5DD075A0-6F37-462A-AAF5-7439A2CC8BEF}"/>
              </a:ext>
            </a:extLst>
          </p:cNvPr>
          <p:cNvSpPr>
            <a:spLocks noGrp="1"/>
          </p:cNvSpPr>
          <p:nvPr>
            <p:ph type="ctrTitle"/>
          </p:nvPr>
        </p:nvSpPr>
        <p:spPr/>
        <p:txBody>
          <a:bodyPr>
            <a:normAutofit/>
          </a:bodyPr>
          <a:lstStyle/>
          <a:p>
            <a:r>
              <a:rPr lang="en-US" b="1" dirty="0"/>
              <a:t> </a:t>
            </a:r>
          </a:p>
        </p:txBody>
      </p:sp>
      <p:sp>
        <p:nvSpPr>
          <p:cNvPr id="3" name="Subtitle 2">
            <a:extLst>
              <a:ext uri="{FF2B5EF4-FFF2-40B4-BE49-F238E27FC236}">
                <a16:creationId xmlns:a16="http://schemas.microsoft.com/office/drawing/2014/main" id="{0292453B-EE91-4D83-914F-0C4680D31A2F}"/>
              </a:ext>
            </a:extLst>
          </p:cNvPr>
          <p:cNvSpPr>
            <a:spLocks noGrp="1"/>
          </p:cNvSpPr>
          <p:nvPr>
            <p:ph type="subTitle" idx="1"/>
          </p:nvPr>
        </p:nvSpPr>
        <p:spPr>
          <a:xfrm>
            <a:off x="4515378" y="1146174"/>
            <a:ext cx="6987645" cy="4565651"/>
          </a:xfrm>
        </p:spPr>
        <p:txBody>
          <a:bodyPr>
            <a:normAutofit/>
          </a:bodyPr>
          <a:lstStyle/>
          <a:p>
            <a:pPr marL="0" marR="0" algn="just">
              <a:lnSpc>
                <a:spcPct val="90000"/>
              </a:lnSpc>
              <a:spcBef>
                <a:spcPts val="0"/>
              </a:spcBef>
            </a:pPr>
            <a:r>
              <a:rPr lang="en-US" sz="1600" spc="5" dirty="0">
                <a:effectLst/>
                <a:latin typeface="Times New Roman" panose="02020603050405020304" pitchFamily="18" charset="0"/>
                <a:ea typeface="Times New Roman" panose="02020603050405020304" pitchFamily="18" charset="0"/>
              </a:rPr>
              <a:t>Bitcoin is a decentralized </a:t>
            </a:r>
            <a:r>
              <a:rPr lang="en-US" sz="1600" u="none" strike="noStrike" spc="5" dirty="0">
                <a:effectLst/>
                <a:latin typeface="Times New Roman" panose="02020603050405020304" pitchFamily="18" charset="0"/>
                <a:ea typeface="Times New Roman" panose="02020603050405020304" pitchFamily="18" charset="0"/>
              </a:rPr>
              <a:t>digital currency </a:t>
            </a:r>
            <a:r>
              <a:rPr lang="en-US" sz="1600" spc="5" dirty="0">
                <a:effectLst/>
                <a:latin typeface="Times New Roman" panose="02020603050405020304" pitchFamily="18" charset="0"/>
                <a:ea typeface="Times New Roman" panose="02020603050405020304" pitchFamily="18" charset="0"/>
              </a:rPr>
              <a:t>created in January 2009. Commonly abbreviated as BTC, it is known as a type of cryptocurrency because it uses cryptography to keep it secure. It offers the promise of lower transaction fees than traditional online payment mechanisms do, and unlike government-issued currencies, it is operated by a decentralized authority. There are no physical bitcoins, only balances kept on a public ledger that everyone has transparent access to. Bitcoin is not being </a:t>
            </a:r>
            <a:r>
              <a:rPr lang="en-US" sz="1600" u="none" strike="noStrike" spc="5" dirty="0">
                <a:effectLst/>
                <a:latin typeface="Times New Roman" panose="02020603050405020304" pitchFamily="18" charset="0"/>
                <a:ea typeface="Times New Roman" panose="02020603050405020304" pitchFamily="18" charset="0"/>
              </a:rPr>
              <a:t>recognized</a:t>
            </a:r>
            <a:r>
              <a:rPr lang="en-US" sz="1600" spc="5" dirty="0">
                <a:effectLst/>
                <a:latin typeface="Times New Roman" panose="02020603050405020304" pitchFamily="18" charset="0"/>
                <a:ea typeface="Times New Roman" panose="02020603050405020304" pitchFamily="18" charset="0"/>
              </a:rPr>
              <a:t> legally in most parts of the world, but it is still very popular. Despite its rapid growth and an increasing number of users, bitcoin is considered too volatile and because of its irreversibility, too risky. Our project is about finding what are the sentiments about bitcoins now and see if the people nowadays seem more eager to use it or not.</a:t>
            </a:r>
            <a:endParaRPr lang="en-US" sz="1600" dirty="0">
              <a:effectLst/>
              <a:latin typeface="Times New Roman" panose="02020603050405020304" pitchFamily="18" charset="0"/>
              <a:ea typeface="Times New Roman" panose="02020603050405020304" pitchFamily="18" charset="0"/>
            </a:endParaRPr>
          </a:p>
          <a:p>
            <a:pPr marL="0" marR="0" algn="just">
              <a:lnSpc>
                <a:spcPct val="90000"/>
              </a:lnSpc>
              <a:spcBef>
                <a:spcPts val="900"/>
              </a:spcBef>
              <a:spcAft>
                <a:spcPts val="0"/>
              </a:spcAft>
            </a:pPr>
            <a:r>
              <a:rPr lang="en-US" sz="1600" spc="5" dirty="0">
                <a:effectLst/>
                <a:latin typeface="Times New Roman" panose="02020603050405020304" pitchFamily="18" charset="0"/>
                <a:ea typeface="Times New Roman" panose="02020603050405020304" pitchFamily="18" charset="0"/>
              </a:rPr>
              <a:t>For that project we used </a:t>
            </a:r>
            <a:r>
              <a:rPr lang="en-US" sz="1600" dirty="0">
                <a:effectLst/>
                <a:latin typeface="Times New Roman" panose="02020603050405020304" pitchFamily="18" charset="0"/>
                <a:ea typeface="Times New Roman" panose="02020603050405020304" pitchFamily="18" charset="0"/>
              </a:rPr>
              <a:t>a Twitter Developer API account to collect data from tweeter. We considered the tweets with the words bitcoin and BTC. We did text analysis of the tweets to understand better the position of the people about bitcoins, created classification models and clusters in order to identify if bitcoin have potential of becoming a more largely used currency based on </a:t>
            </a:r>
            <a:r>
              <a:rPr lang="en-US" sz="1600" dirty="0">
                <a:latin typeface="Times New Roman" panose="02020603050405020304" pitchFamily="18" charset="0"/>
                <a:ea typeface="Times New Roman" panose="02020603050405020304" pitchFamily="18" charset="0"/>
              </a:rPr>
              <a:t>the insight given by the data</a:t>
            </a:r>
            <a:r>
              <a:rPr lang="en-US" sz="1600" dirty="0">
                <a:effectLst/>
                <a:latin typeface="Times New Roman" panose="02020603050405020304" pitchFamily="18" charset="0"/>
                <a:ea typeface="Times New Roman" panose="02020603050405020304" pitchFamily="18" charset="0"/>
              </a:rPr>
              <a:t>.</a:t>
            </a:r>
          </a:p>
          <a:p>
            <a:pPr>
              <a:lnSpc>
                <a:spcPct val="90000"/>
              </a:lnSpc>
            </a:pPr>
            <a:endParaRPr lang="en-US" sz="800" b="1" dirty="0"/>
          </a:p>
        </p:txBody>
      </p:sp>
    </p:spTree>
    <p:extLst>
      <p:ext uri="{BB962C8B-B14F-4D97-AF65-F5344CB8AC3E}">
        <p14:creationId xmlns:p14="http://schemas.microsoft.com/office/powerpoint/2010/main" val="39288970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4"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6" name="Rectangle 14">
            <a:extLst>
              <a:ext uri="{FF2B5EF4-FFF2-40B4-BE49-F238E27FC236}">
                <a16:creationId xmlns:a16="http://schemas.microsoft.com/office/drawing/2014/main" id="{675B157A-751A-4B3B-84E6-DAD66F6593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8" name="Group 16">
            <a:extLst>
              <a:ext uri="{FF2B5EF4-FFF2-40B4-BE49-F238E27FC236}">
                <a16:creationId xmlns:a16="http://schemas.microsoft.com/office/drawing/2014/main" id="{FBC8EF01-693C-48AC-85A7-E9DECBCDB7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8" name="Freeform 6">
              <a:extLst>
                <a:ext uri="{FF2B5EF4-FFF2-40B4-BE49-F238E27FC236}">
                  <a16:creationId xmlns:a16="http://schemas.microsoft.com/office/drawing/2014/main" id="{30EDCE19-50EA-40A6-B3FD-F9E1428EC3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29" name="Freeform 7">
              <a:extLst>
                <a:ext uri="{FF2B5EF4-FFF2-40B4-BE49-F238E27FC236}">
                  <a16:creationId xmlns:a16="http://schemas.microsoft.com/office/drawing/2014/main" id="{D9779685-78AD-4FDC-B564-5CBB8ACE90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0" name="Freeform 12">
              <a:extLst>
                <a:ext uri="{FF2B5EF4-FFF2-40B4-BE49-F238E27FC236}">
                  <a16:creationId xmlns:a16="http://schemas.microsoft.com/office/drawing/2014/main" id="{D23942F2-754F-44B1-B568-D445FBF76A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1" name="Freeform 13">
              <a:extLst>
                <a:ext uri="{FF2B5EF4-FFF2-40B4-BE49-F238E27FC236}">
                  <a16:creationId xmlns:a16="http://schemas.microsoft.com/office/drawing/2014/main" id="{17E35955-774E-46C4-8A1C-AB1A0CB30E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2" name="Freeform 14">
              <a:extLst>
                <a:ext uri="{FF2B5EF4-FFF2-40B4-BE49-F238E27FC236}">
                  <a16:creationId xmlns:a16="http://schemas.microsoft.com/office/drawing/2014/main" id="{72DFC3FC-F4F4-4ACF-A597-4713DB6002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3" name="Freeform 15">
              <a:extLst>
                <a:ext uri="{FF2B5EF4-FFF2-40B4-BE49-F238E27FC236}">
                  <a16:creationId xmlns:a16="http://schemas.microsoft.com/office/drawing/2014/main" id="{F89BD807-BC67-40FF-8A0C-C7BA2CD2C4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25" name="Rectangle 24">
            <a:extLst>
              <a:ext uri="{FF2B5EF4-FFF2-40B4-BE49-F238E27FC236}">
                <a16:creationId xmlns:a16="http://schemas.microsoft.com/office/drawing/2014/main" id="{734F9891-918B-4907-B215-68406A700E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38704"/>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5958BF-D71D-486D-96A2-0C4610A0F535}"/>
              </a:ext>
            </a:extLst>
          </p:cNvPr>
          <p:cNvSpPr>
            <a:spLocks noGrp="1"/>
          </p:cNvSpPr>
          <p:nvPr>
            <p:ph type="title"/>
          </p:nvPr>
        </p:nvSpPr>
        <p:spPr>
          <a:xfrm>
            <a:off x="4976028" y="1264180"/>
            <a:ext cx="6036101" cy="4329641"/>
          </a:xfrm>
        </p:spPr>
        <p:txBody>
          <a:bodyPr vert="horz" lIns="91440" tIns="45720" rIns="91440" bIns="45720" rtlCol="0" anchor="ctr">
            <a:normAutofit/>
          </a:bodyPr>
          <a:lstStyle/>
          <a:p>
            <a:pPr marL="571500" indent="-571500" algn="l"/>
            <a:r>
              <a:rPr lang="en-US" sz="5400"/>
              <a:t>Exploratory Analysis</a:t>
            </a:r>
          </a:p>
        </p:txBody>
      </p:sp>
      <p:cxnSp>
        <p:nvCxnSpPr>
          <p:cNvPr id="27" name="Straight Connector 26">
            <a:extLst>
              <a:ext uri="{FF2B5EF4-FFF2-40B4-BE49-F238E27FC236}">
                <a16:creationId xmlns:a16="http://schemas.microsoft.com/office/drawing/2014/main" id="{ABE42DBE-98BB-40FC-9C91-3BCB67F8385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759413"/>
      </p:ext>
    </p:extLst>
  </p:cSld>
  <p:clrMapOvr>
    <a:overrideClrMapping bg1="dk1" tx1="lt1" bg2="dk2" tx2="lt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502A897-12C9-4CBB-B479-309659E9F209}"/>
              </a:ext>
            </a:extLst>
          </p:cNvPr>
          <p:cNvSpPr txBox="1"/>
          <p:nvPr/>
        </p:nvSpPr>
        <p:spPr>
          <a:xfrm>
            <a:off x="8593584" y="2574524"/>
            <a:ext cx="3346882" cy="2862322"/>
          </a:xfrm>
          <a:prstGeom prst="rect">
            <a:avLst/>
          </a:prstGeom>
          <a:noFill/>
        </p:spPr>
        <p:txBody>
          <a:bodyPr wrap="square" rtlCol="0">
            <a:spAutoFit/>
          </a:bodyPr>
          <a:lstStyle/>
          <a:p>
            <a:r>
              <a:rPr lang="en-US" dirty="0"/>
              <a:t> "Most of the countries where the tweeters are located are not identified in the dataset, but we can believe that many countries are represented because we have 67 countries identified.</a:t>
            </a:r>
          </a:p>
          <a:p>
            <a:r>
              <a:rPr lang="en-US" dirty="0"/>
              <a:t>As we can see in this visualization the top 4 countries identified are : United States, Turkey, India and Canada "</a:t>
            </a:r>
          </a:p>
        </p:txBody>
      </p:sp>
      <p:pic>
        <p:nvPicPr>
          <p:cNvPr id="3" name="Picture 2">
            <a:extLst>
              <a:ext uri="{FF2B5EF4-FFF2-40B4-BE49-F238E27FC236}">
                <a16:creationId xmlns:a16="http://schemas.microsoft.com/office/drawing/2014/main" id="{296F7A04-C473-47CF-81D2-B9F1DC735860}"/>
              </a:ext>
            </a:extLst>
          </p:cNvPr>
          <p:cNvPicPr>
            <a:picLocks noChangeAspect="1"/>
          </p:cNvPicPr>
          <p:nvPr/>
        </p:nvPicPr>
        <p:blipFill>
          <a:blip r:embed="rId2"/>
          <a:stretch>
            <a:fillRect/>
          </a:stretch>
        </p:blipFill>
        <p:spPr>
          <a:xfrm>
            <a:off x="1413538" y="1481096"/>
            <a:ext cx="6979170" cy="4307145"/>
          </a:xfrm>
          <a:prstGeom prst="rect">
            <a:avLst/>
          </a:prstGeom>
        </p:spPr>
      </p:pic>
    </p:spTree>
    <p:extLst>
      <p:ext uri="{BB962C8B-B14F-4D97-AF65-F5344CB8AC3E}">
        <p14:creationId xmlns:p14="http://schemas.microsoft.com/office/powerpoint/2010/main" val="16490241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C7AF0E24-FE05-4210-8CE5-0B1CC5FB1824}"/>
              </a:ext>
            </a:extLst>
          </p:cNvPr>
          <p:cNvSpPr txBox="1"/>
          <p:nvPr/>
        </p:nvSpPr>
        <p:spPr>
          <a:xfrm>
            <a:off x="9222164" y="4527403"/>
            <a:ext cx="2665036" cy="1200329"/>
          </a:xfrm>
          <a:prstGeom prst="rect">
            <a:avLst/>
          </a:prstGeom>
          <a:noFill/>
        </p:spPr>
        <p:txBody>
          <a:bodyPr wrap="square">
            <a:spAutoFit/>
          </a:bodyPr>
          <a:lstStyle/>
          <a:p>
            <a:r>
              <a:rPr lang="en-US" dirty="0"/>
              <a:t> “We have 50 languages represented in the dataset and the top 2 are : English and Turkish“</a:t>
            </a:r>
          </a:p>
        </p:txBody>
      </p:sp>
      <p:pic>
        <p:nvPicPr>
          <p:cNvPr id="2" name="Picture 1">
            <a:extLst>
              <a:ext uri="{FF2B5EF4-FFF2-40B4-BE49-F238E27FC236}">
                <a16:creationId xmlns:a16="http://schemas.microsoft.com/office/drawing/2014/main" id="{26226D68-962B-4368-9F64-66545591805D}"/>
              </a:ext>
            </a:extLst>
          </p:cNvPr>
          <p:cNvPicPr>
            <a:picLocks noChangeAspect="1"/>
          </p:cNvPicPr>
          <p:nvPr/>
        </p:nvPicPr>
        <p:blipFill>
          <a:blip r:embed="rId2"/>
          <a:stretch>
            <a:fillRect/>
          </a:stretch>
        </p:blipFill>
        <p:spPr>
          <a:xfrm>
            <a:off x="1573336" y="1569872"/>
            <a:ext cx="7295642" cy="4502453"/>
          </a:xfrm>
          <a:prstGeom prst="rect">
            <a:avLst/>
          </a:prstGeom>
        </p:spPr>
      </p:pic>
    </p:spTree>
    <p:extLst>
      <p:ext uri="{BB962C8B-B14F-4D97-AF65-F5344CB8AC3E}">
        <p14:creationId xmlns:p14="http://schemas.microsoft.com/office/powerpoint/2010/main" val="417150159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84A309-0552-47D4-9509-E3FC78ACF4F8}"/>
              </a:ext>
            </a:extLst>
          </p:cNvPr>
          <p:cNvPicPr>
            <a:picLocks noChangeAspect="1"/>
          </p:cNvPicPr>
          <p:nvPr/>
        </p:nvPicPr>
        <p:blipFill>
          <a:blip r:embed="rId2"/>
          <a:stretch>
            <a:fillRect/>
          </a:stretch>
        </p:blipFill>
        <p:spPr>
          <a:xfrm>
            <a:off x="2657243" y="1383775"/>
            <a:ext cx="8344132" cy="5149521"/>
          </a:xfrm>
          <a:prstGeom prst="rect">
            <a:avLst/>
          </a:prstGeom>
        </p:spPr>
      </p:pic>
    </p:spTree>
    <p:extLst>
      <p:ext uri="{BB962C8B-B14F-4D97-AF65-F5344CB8AC3E}">
        <p14:creationId xmlns:p14="http://schemas.microsoft.com/office/powerpoint/2010/main" val="2873020435"/>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A520F879-2AFB-4E77-9D40-924BF9E491EC}"/>
              </a:ext>
            </a:extLst>
          </p:cNvPr>
          <p:cNvSpPr txBox="1"/>
          <p:nvPr/>
        </p:nvSpPr>
        <p:spPr>
          <a:xfrm>
            <a:off x="8460762" y="3965916"/>
            <a:ext cx="3214942" cy="923330"/>
          </a:xfrm>
          <a:prstGeom prst="rect">
            <a:avLst/>
          </a:prstGeom>
          <a:noFill/>
        </p:spPr>
        <p:txBody>
          <a:bodyPr wrap="square">
            <a:spAutoFit/>
          </a:bodyPr>
          <a:lstStyle/>
          <a:p>
            <a:r>
              <a:rPr lang="en-US" b="0" i="0" dirty="0">
                <a:effectLst/>
                <a:latin typeface="Inter"/>
              </a:rPr>
              <a:t>We have 41344 different tweeters, and this visualization shows the top 5.</a:t>
            </a:r>
            <a:endParaRPr lang="en-US" dirty="0"/>
          </a:p>
        </p:txBody>
      </p:sp>
      <p:pic>
        <p:nvPicPr>
          <p:cNvPr id="4" name="Picture 3">
            <a:extLst>
              <a:ext uri="{FF2B5EF4-FFF2-40B4-BE49-F238E27FC236}">
                <a16:creationId xmlns:a16="http://schemas.microsoft.com/office/drawing/2014/main" id="{DE996E8A-DC34-4990-A068-EA808410EF2D}"/>
              </a:ext>
            </a:extLst>
          </p:cNvPr>
          <p:cNvPicPr>
            <a:picLocks noChangeAspect="1"/>
          </p:cNvPicPr>
          <p:nvPr/>
        </p:nvPicPr>
        <p:blipFill>
          <a:blip r:embed="rId2"/>
          <a:stretch>
            <a:fillRect/>
          </a:stretch>
        </p:blipFill>
        <p:spPr>
          <a:xfrm>
            <a:off x="1380893" y="1544812"/>
            <a:ext cx="7004194" cy="4322588"/>
          </a:xfrm>
          <a:prstGeom prst="rect">
            <a:avLst/>
          </a:prstGeom>
        </p:spPr>
      </p:pic>
    </p:spTree>
    <p:extLst>
      <p:ext uri="{BB962C8B-B14F-4D97-AF65-F5344CB8AC3E}">
        <p14:creationId xmlns:p14="http://schemas.microsoft.com/office/powerpoint/2010/main" val="1033087015"/>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0A81E509-934C-43FE-AC9F-CAC315C2BF4C}"/>
              </a:ext>
            </a:extLst>
          </p:cNvPr>
          <p:cNvSpPr txBox="1"/>
          <p:nvPr/>
        </p:nvSpPr>
        <p:spPr>
          <a:xfrm>
            <a:off x="9242343" y="3713967"/>
            <a:ext cx="2336054" cy="1754326"/>
          </a:xfrm>
          <a:prstGeom prst="rect">
            <a:avLst/>
          </a:prstGeom>
          <a:noFill/>
        </p:spPr>
        <p:txBody>
          <a:bodyPr wrap="square">
            <a:spAutoFit/>
          </a:bodyPr>
          <a:lstStyle/>
          <a:p>
            <a:r>
              <a:rPr lang="en-US" dirty="0"/>
              <a:t>“The 3 tweeters account with more retweets are : </a:t>
            </a:r>
            <a:r>
              <a:rPr lang="en-US" dirty="0" err="1"/>
              <a:t>airdropinspect</a:t>
            </a:r>
            <a:r>
              <a:rPr lang="en-US" dirty="0"/>
              <a:t> , </a:t>
            </a:r>
            <a:r>
              <a:rPr lang="en-US" dirty="0" err="1"/>
              <a:t>AirdropStario</a:t>
            </a:r>
            <a:r>
              <a:rPr lang="en-US" dirty="0"/>
              <a:t> and </a:t>
            </a:r>
            <a:r>
              <a:rPr lang="en-US" dirty="0" err="1"/>
              <a:t>nayibbukele</a:t>
            </a:r>
            <a:r>
              <a:rPr lang="en-US" dirty="0"/>
              <a:t> "</a:t>
            </a:r>
          </a:p>
        </p:txBody>
      </p:sp>
      <p:sp>
        <p:nvSpPr>
          <p:cNvPr id="6" name="AutoShape 2">
            <a:extLst>
              <a:ext uri="{FF2B5EF4-FFF2-40B4-BE49-F238E27FC236}">
                <a16:creationId xmlns:a16="http://schemas.microsoft.com/office/drawing/2014/main" id="{138C679D-8AB1-429C-8629-D63D3C82806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8952C23F-D236-4454-B362-A28372E69044}"/>
              </a:ext>
            </a:extLst>
          </p:cNvPr>
          <p:cNvPicPr>
            <a:picLocks noChangeAspect="1"/>
          </p:cNvPicPr>
          <p:nvPr/>
        </p:nvPicPr>
        <p:blipFill>
          <a:blip r:embed="rId2"/>
          <a:stretch>
            <a:fillRect/>
          </a:stretch>
        </p:blipFill>
        <p:spPr>
          <a:xfrm>
            <a:off x="1715379" y="1166696"/>
            <a:ext cx="6837650" cy="4219807"/>
          </a:xfrm>
          <a:prstGeom prst="rect">
            <a:avLst/>
          </a:prstGeom>
        </p:spPr>
      </p:pic>
    </p:spTree>
    <p:extLst>
      <p:ext uri="{BB962C8B-B14F-4D97-AF65-F5344CB8AC3E}">
        <p14:creationId xmlns:p14="http://schemas.microsoft.com/office/powerpoint/2010/main" val="365134043"/>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947</TotalTime>
  <Words>760</Words>
  <Application>Microsoft Office PowerPoint</Application>
  <PresentationFormat>Widescreen</PresentationFormat>
  <Paragraphs>57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Corbel</vt:lpstr>
      <vt:lpstr>Inter</vt:lpstr>
      <vt:lpstr>Times New Roman</vt:lpstr>
      <vt:lpstr>Wingdings</vt:lpstr>
      <vt:lpstr>Parallax</vt:lpstr>
      <vt:lpstr>Bitcoin Text Analysis</vt:lpstr>
      <vt:lpstr>PowerPoint Presentation</vt:lpstr>
      <vt:lpstr> </vt:lpstr>
      <vt:lpstr>Exploratory Analysis</vt:lpstr>
      <vt:lpstr>PowerPoint Presentation</vt:lpstr>
      <vt:lpstr>PowerPoint Presentation</vt:lpstr>
      <vt:lpstr>PowerPoint Presentation</vt:lpstr>
      <vt:lpstr>PowerPoint Presentation</vt:lpstr>
      <vt:lpstr>PowerPoint Presentation</vt:lpstr>
      <vt:lpstr>PowerPoint Presentation</vt:lpstr>
      <vt:lpstr>Text Analysis</vt:lpstr>
      <vt:lpstr>PowerPoint Presentation</vt:lpstr>
      <vt:lpstr>PowerPoint Presentation</vt:lpstr>
      <vt:lpstr>PowerPoint Presentation</vt:lpstr>
      <vt:lpstr>PowerPoint Presentation</vt:lpstr>
      <vt:lpstr>We found the following accuracy for each model created to predict number of retweets based on those elements of the dataset :created_at, screen_name, display_text_width, retweet_count, lang, protected, followers_count, friends_count , listed_count, statuses_count, favourites_count, account_created_at, verified.    </vt:lpstr>
      <vt:lpstr>We found the following accuracy for each model created to predict number of retweets based on those elements of the dataset :retweet_count, protected, followers_count, friends_count , statuses_count, favourites_count, verified.    </vt:lpstr>
      <vt:lpstr>PowerPoint Presentation</vt:lpstr>
      <vt:lpstr>PowerPoint Presentation</vt:lpstr>
      <vt:lpstr>Conclusion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Lise Jean Francois</dc:creator>
  <cp:lastModifiedBy>Sithole, Agnes</cp:lastModifiedBy>
  <cp:revision>10</cp:revision>
  <dcterms:created xsi:type="dcterms:W3CDTF">2021-10-10T16:36:06Z</dcterms:created>
  <dcterms:modified xsi:type="dcterms:W3CDTF">2021-12-08T00:56:45Z</dcterms:modified>
</cp:coreProperties>
</file>