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3" r:id="rId3"/>
    <p:sldId id="264" r:id="rId4"/>
    <p:sldId id="270" r:id="rId5"/>
    <p:sldId id="266" r:id="rId6"/>
    <p:sldId id="267" r:id="rId7"/>
    <p:sldId id="268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ARSITEKTUR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SISTEM TEKNOLOGI INFORMASI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9312F5-1884-43D7-AC87-85517E5ED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2" t="28435" r="16105" b="32715"/>
          <a:stretch/>
        </p:blipFill>
        <p:spPr bwMode="auto">
          <a:xfrm>
            <a:off x="717452" y="4923691"/>
            <a:ext cx="1828800" cy="106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7404D6-AB25-43CC-8AFB-D0DF0D95A371}"/>
              </a:ext>
            </a:extLst>
          </p:cNvPr>
          <p:cNvSpPr txBox="1"/>
          <p:nvPr/>
        </p:nvSpPr>
        <p:spPr>
          <a:xfrm>
            <a:off x="5064370" y="2754927"/>
            <a:ext cx="16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PERTEMUAN : 2</a:t>
            </a:r>
            <a:endParaRPr lang="en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ABF1-7C3B-4B90-AC0F-FEC32DFD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ARCHITECTURE  PLANNING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0457F-6C0B-4E3B-BFD7-19B3515F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(framework) yang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b="1" dirty="0" err="1"/>
              <a:t>Spewak</a:t>
            </a:r>
            <a:r>
              <a:rPr lang="en-ID" dirty="0"/>
              <a:t>(1992)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</a:t>
            </a:r>
            <a:r>
              <a:rPr lang="en-ID" b="1" dirty="0" err="1"/>
              <a:t>arsitektur</a:t>
            </a:r>
            <a:r>
              <a:rPr lang="en-ID" b="1" dirty="0"/>
              <a:t> enterprise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dorongan</a:t>
            </a:r>
            <a:r>
              <a:rPr lang="en-ID" dirty="0"/>
              <a:t> </a:t>
            </a:r>
            <a:r>
              <a:rPr lang="en-ID" b="1" dirty="0"/>
              <a:t>data</a:t>
            </a:r>
            <a:r>
              <a:rPr lang="en-ID" dirty="0"/>
              <a:t> dan </a:t>
            </a:r>
            <a:r>
              <a:rPr lang="en-ID" dirty="0" err="1"/>
              <a:t>dorongan</a:t>
            </a:r>
            <a:r>
              <a:rPr lang="en-ID" dirty="0"/>
              <a:t> </a:t>
            </a:r>
            <a:r>
              <a:rPr lang="en-ID" b="1" dirty="0" err="1"/>
              <a:t>bisnis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22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9829-A451-4BF2-B76C-E9980699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pada EAP</a:t>
            </a:r>
            <a:endParaRPr lang="en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0F2A2C6-D9A9-4C24-9BC1-B755B083F1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3212" y="1830139"/>
            <a:ext cx="9791114" cy="4816845"/>
          </a:xfrm>
          <a:noFill/>
        </p:spPr>
      </p:pic>
    </p:spTree>
    <p:extLst>
      <p:ext uri="{BB962C8B-B14F-4D97-AF65-F5344CB8AC3E}">
        <p14:creationId xmlns:p14="http://schemas.microsoft.com/office/powerpoint/2010/main" val="82210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9829-A451-4BF2-B76C-E9980699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endParaRPr lang="en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0F2A2C6-D9A9-4C24-9BC1-B755B083F1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97"/>
          <a:stretch/>
        </p:blipFill>
        <p:spPr>
          <a:xfrm>
            <a:off x="1083212" y="1830139"/>
            <a:ext cx="6893170" cy="4816845"/>
          </a:xfr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43A9FA-2B9B-4C12-A728-B9F45D0F06B0}"/>
              </a:ext>
            </a:extLst>
          </p:cNvPr>
          <p:cNvSpPr txBox="1"/>
          <p:nvPr/>
        </p:nvSpPr>
        <p:spPr>
          <a:xfrm>
            <a:off x="8117058" y="1941341"/>
            <a:ext cx="382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Pizza </a:t>
            </a:r>
            <a:r>
              <a:rPr lang="en-US" dirty="0" err="1"/>
              <a:t>seharga</a:t>
            </a:r>
            <a:r>
              <a:rPr lang="en-US" dirty="0"/>
              <a:t> Rp 80.000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DB85C-DAF2-42B4-871B-56BCC7660AF1}"/>
              </a:ext>
            </a:extLst>
          </p:cNvPr>
          <p:cNvSpPr txBox="1"/>
          <p:nvPr/>
        </p:nvSpPr>
        <p:spPr>
          <a:xfrm>
            <a:off x="8117058" y="3059668"/>
            <a:ext cx="29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Uang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Rp 20.000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377E-EEDB-4732-9464-FF13DC2C68FA}"/>
              </a:ext>
            </a:extLst>
          </p:cNvPr>
          <p:cNvSpPr txBox="1"/>
          <p:nvPr/>
        </p:nvSpPr>
        <p:spPr>
          <a:xfrm>
            <a:off x="8117058" y="4448852"/>
            <a:ext cx="3446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uang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Pizza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712EA-15D4-4104-AFA0-F338522B8265}"/>
              </a:ext>
            </a:extLst>
          </p:cNvPr>
          <p:cNvSpPr txBox="1"/>
          <p:nvPr/>
        </p:nvSpPr>
        <p:spPr>
          <a:xfrm>
            <a:off x="8140504" y="5524975"/>
            <a:ext cx="3560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Cari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sambil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Harus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Jadwalkan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tsb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7463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9B97B6-90C6-40EA-8ADF-5FBA8756D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694009"/>
              </p:ext>
            </p:extLst>
          </p:nvPr>
        </p:nvGraphicFramePr>
        <p:xfrm>
          <a:off x="838200" y="1481139"/>
          <a:ext cx="10683240" cy="367823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3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9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0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35">
                <a:tc rowSpan="7">
                  <a:txBody>
                    <a:bodyPr/>
                    <a:lstStyle/>
                    <a:p>
                      <a:r>
                        <a:rPr lang="en-US" sz="1800" b="1" dirty="0" err="1"/>
                        <a:t>Tahap</a:t>
                      </a:r>
                      <a:endParaRPr lang="en-US" sz="1800" b="1" dirty="0"/>
                    </a:p>
                    <a:p>
                      <a:r>
                        <a:rPr lang="en-US" sz="1800" b="1" dirty="0"/>
                        <a:t> 1</a:t>
                      </a:r>
                    </a:p>
                  </a:txBody>
                  <a:tcPr marT="45724" marB="45724"/>
                </a:tc>
                <a:tc rowSpan="7">
                  <a:txBody>
                    <a:bodyPr/>
                    <a:lstStyle/>
                    <a:p>
                      <a:r>
                        <a:rPr lang="en-US" sz="1800" b="1" dirty="0" err="1"/>
                        <a:t>Inisiasi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baseline="0" dirty="0" err="1"/>
                        <a:t>Perencanaan</a:t>
                      </a:r>
                      <a:endParaRPr lang="en-US" sz="1800" b="1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b="0" dirty="0" err="1"/>
                        <a:t>Tentukan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Lingkup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dan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Tujuan</a:t>
                      </a:r>
                      <a:r>
                        <a:rPr lang="en-US" sz="1800" b="0" dirty="0"/>
                        <a:t> EAP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Lingkup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dan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0" dirty="0" err="1"/>
                        <a:t>Tujuan</a:t>
                      </a:r>
                      <a:endParaRPr lang="en-US" sz="1800" b="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Buat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Visi</a:t>
                      </a:r>
                      <a:endParaRPr 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Visi</a:t>
                      </a:r>
                      <a:endParaRPr lang="en-US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Adaptasi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metodologi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perencanaan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Metodologi</a:t>
                      </a:r>
                      <a:endParaRPr lang="en-US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Persiapkan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atur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untuk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sumber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daya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komputer</a:t>
                      </a:r>
                      <a:endParaRPr 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Alokasi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Komputer</a:t>
                      </a:r>
                      <a:endParaRPr lang="en-US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Bangun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tim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perencana</a:t>
                      </a:r>
                      <a:endParaRPr 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Tim </a:t>
                      </a:r>
                      <a:r>
                        <a:rPr lang="en-US" sz="1800" dirty="0" err="1"/>
                        <a:t>Perencana</a:t>
                      </a:r>
                      <a:endParaRPr lang="en-US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Siapkan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rencana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kerja</a:t>
                      </a:r>
                      <a:r>
                        <a:rPr lang="en-US" sz="1800" baseline="0" dirty="0"/>
                        <a:t> EAP</a:t>
                      </a:r>
                      <a:endParaRPr 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Rencana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kerja</a:t>
                      </a:r>
                      <a:endParaRPr lang="en-US" sz="1800" baseline="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7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Dapatkan</a:t>
                      </a:r>
                      <a:r>
                        <a:rPr lang="en-US" sz="1800" dirty="0"/>
                        <a:t>/</a:t>
                      </a:r>
                      <a:r>
                        <a:rPr lang="en-US" sz="1800" dirty="0" err="1"/>
                        <a:t>konfirmasikan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komitmen</a:t>
                      </a:r>
                      <a:r>
                        <a:rPr lang="en-US" sz="1800" baseline="0" dirty="0"/>
                        <a:t> &amp; </a:t>
                      </a:r>
                      <a:r>
                        <a:rPr lang="en-US" sz="1800" baseline="0" dirty="0" err="1"/>
                        <a:t>pendanaan</a:t>
                      </a:r>
                      <a:endParaRPr 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Materi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presentasi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4B52565-BA7A-4680-AB7F-8A937C90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9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 err="1"/>
              <a:t>Tahap</a:t>
            </a:r>
            <a:r>
              <a:rPr lang="en-US" sz="3600" dirty="0"/>
              <a:t>, </a:t>
            </a:r>
            <a:r>
              <a:rPr lang="en-US" sz="3600" dirty="0" err="1"/>
              <a:t>Langkah</a:t>
            </a:r>
            <a:r>
              <a:rPr lang="en-US" sz="3600" dirty="0"/>
              <a:t>, </a:t>
            </a:r>
            <a:r>
              <a:rPr lang="en-US" sz="3600" dirty="0" err="1"/>
              <a:t>Tugas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Artifak</a:t>
            </a:r>
            <a:r>
              <a:rPr lang="en-US" sz="3600" dirty="0"/>
              <a:t> </a:t>
            </a:r>
            <a:r>
              <a:rPr lang="en-US" sz="3600" dirty="0" err="1"/>
              <a:t>Arsitektur</a:t>
            </a:r>
            <a:r>
              <a:rPr lang="en-US" sz="3600" dirty="0"/>
              <a:t> </a:t>
            </a:r>
            <a:r>
              <a:rPr lang="en-US" sz="3600" i="1" dirty="0"/>
              <a:t>Enterprise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EAP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C06FE9-4F89-45B7-AAE2-A0ED6108A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649298"/>
              </p:ext>
            </p:extLst>
          </p:nvPr>
        </p:nvGraphicFramePr>
        <p:xfrm>
          <a:off x="942535" y="1481138"/>
          <a:ext cx="10515600" cy="46404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0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0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5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326">
                <a:tc rowSpan="14">
                  <a:txBody>
                    <a:bodyPr/>
                    <a:lstStyle/>
                    <a:p>
                      <a:r>
                        <a:rPr lang="en-US" sz="1400" dirty="0" err="1"/>
                        <a:t>Tahap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   2</a:t>
                      </a:r>
                    </a:p>
                  </a:txBody>
                  <a:tcPr marT="45713" marB="45713"/>
                </a:tc>
                <a:tc rowSpan="3">
                  <a:txBody>
                    <a:bodyPr/>
                    <a:lstStyle/>
                    <a:p>
                      <a:r>
                        <a:rPr lang="en-US" sz="1400" dirty="0" err="1"/>
                        <a:t>Pemodelan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Bisnis</a:t>
                      </a:r>
                      <a:endParaRPr lang="en-US" sz="1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Dokumentasikan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struktur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organisasi</a:t>
                      </a:r>
                      <a:endParaRPr lang="en-US" sz="1400" b="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b="0" dirty="0" err="1"/>
                        <a:t>Struktur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Organisasi</a:t>
                      </a:r>
                      <a:endParaRPr lang="en-US" sz="1400" b="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Identifikasi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err="1"/>
                        <a:t>dan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err="1"/>
                        <a:t>definisikan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err="1"/>
                        <a:t>fungsi-fungsi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err="1"/>
                        <a:t>bisnis</a:t>
                      </a:r>
                      <a:endParaRPr lang="en-US" sz="1400" b="0" dirty="0"/>
                    </a:p>
                  </a:txBody>
                  <a:tcPr marT="45713" marB="45713"/>
                </a:tc>
                <a:tc rowSpan="2"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b="0" dirty="0"/>
                        <a:t>Model </a:t>
                      </a:r>
                      <a:r>
                        <a:rPr lang="en-US" sz="1400" b="0" dirty="0" err="1"/>
                        <a:t>bisnis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fungsional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awal</a:t>
                      </a:r>
                      <a:endParaRPr lang="en-US" sz="1400" b="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Dokumentasikan</a:t>
                      </a:r>
                      <a:r>
                        <a:rPr lang="en-US" sz="1400" b="0" dirty="0"/>
                        <a:t>  model </a:t>
                      </a:r>
                      <a:r>
                        <a:rPr lang="en-US" sz="1400" b="0" dirty="0" err="1"/>
                        <a:t>bisnis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awal</a:t>
                      </a:r>
                      <a:endParaRPr lang="en-US" sz="1400" b="0" dirty="0"/>
                    </a:p>
                  </a:txBody>
                  <a:tcPr marT="45713" marB="45713"/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400" b="1" dirty="0"/>
                        <a:t>Survey</a:t>
                      </a:r>
                      <a:r>
                        <a:rPr lang="en-US" sz="1400" b="1" baseline="0" dirty="0"/>
                        <a:t> Enterprise</a:t>
                      </a:r>
                      <a:endParaRPr lang="en-US" sz="1400" b="1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Jadwalkan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err="1"/>
                        <a:t>Wawancara</a:t>
                      </a:r>
                      <a:endParaRPr lang="en-US" sz="1400" b="0" dirty="0"/>
                    </a:p>
                  </a:txBody>
                  <a:tcPr marT="45713" marB="45713"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b="0" dirty="0"/>
                        <a:t>Model </a:t>
                      </a:r>
                      <a:r>
                        <a:rPr lang="en-US" sz="1400" b="0" dirty="0" err="1"/>
                        <a:t>bisnis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fungsional</a:t>
                      </a:r>
                      <a:r>
                        <a:rPr lang="en-US" sz="1400" b="0" dirty="0"/>
                        <a:t> yang </a:t>
                      </a:r>
                      <a:r>
                        <a:rPr lang="en-US" sz="1400" b="0" dirty="0" err="1"/>
                        <a:t>lengkap</a:t>
                      </a:r>
                      <a:endParaRPr lang="en-US" sz="1400" b="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400" b="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Persiapkan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Wawancara</a:t>
                      </a:r>
                      <a:endParaRPr lang="en-US" sz="1400" b="0" dirty="0"/>
                    </a:p>
                  </a:txBody>
                  <a:tcPr marT="45713" marB="45713"/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Lakukan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Wawancara</a:t>
                      </a:r>
                      <a:endParaRPr lang="en-US" sz="1400" b="0" dirty="0"/>
                    </a:p>
                  </a:txBody>
                  <a:tcPr marT="45713" marB="45713"/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en-US" sz="1400" b="1" dirty="0" err="1"/>
                        <a:t>Sistem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Saat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ini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dan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Teknologi</a:t>
                      </a:r>
                      <a:endParaRPr lang="en-US" sz="1400" b="1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Tentukan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lingkup</a:t>
                      </a:r>
                      <a:r>
                        <a:rPr lang="en-US" sz="1400" b="0" dirty="0"/>
                        <a:t>, </a:t>
                      </a:r>
                      <a:r>
                        <a:rPr lang="en-US" sz="1400" b="0" dirty="0" err="1"/>
                        <a:t>tujuan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dan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rencana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kerja</a:t>
                      </a:r>
                      <a:r>
                        <a:rPr lang="en-US" sz="1400" b="0" dirty="0"/>
                        <a:t> IRC</a:t>
                      </a:r>
                    </a:p>
                  </a:txBody>
                  <a:tcPr marT="45713" marB="45713"/>
                </a:tc>
                <a:tc rowSpan="5"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b="0" dirty="0" err="1"/>
                        <a:t>Katalog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Sumber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Daya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Informasi</a:t>
                      </a:r>
                      <a:r>
                        <a:rPr lang="en-US" sz="1400" b="0" dirty="0"/>
                        <a:t> (Information Resource</a:t>
                      </a:r>
                      <a:r>
                        <a:rPr lang="en-US" sz="1400" b="0" baseline="0" dirty="0"/>
                        <a:t> Catalog, IRC)</a:t>
                      </a:r>
                      <a:endParaRPr lang="en-US" sz="1400" b="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3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Persiapkan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untuk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pengumpulan</a:t>
                      </a:r>
                      <a:r>
                        <a:rPr lang="en-US" sz="1400" b="0" dirty="0"/>
                        <a:t> data</a:t>
                      </a:r>
                    </a:p>
                  </a:txBody>
                  <a:tcPr marT="45713" marB="45713"/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Kumpulkan</a:t>
                      </a:r>
                      <a:r>
                        <a:rPr lang="en-US" sz="1400" b="0" dirty="0"/>
                        <a:t> data IRC</a:t>
                      </a:r>
                    </a:p>
                  </a:txBody>
                  <a:tcPr marT="45713" marB="45713"/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Masukkan</a:t>
                      </a:r>
                      <a:r>
                        <a:rPr lang="en-US" sz="1400" b="0" baseline="0" dirty="0"/>
                        <a:t> data</a:t>
                      </a:r>
                      <a:endParaRPr lang="en-US" sz="1400" b="0" dirty="0"/>
                    </a:p>
                  </a:txBody>
                  <a:tcPr marT="45713" marB="45713"/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Validasi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err="1"/>
                        <a:t>dan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err="1"/>
                        <a:t>tinjau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err="1"/>
                        <a:t>ulang</a:t>
                      </a:r>
                      <a:r>
                        <a:rPr lang="en-US" sz="1400" b="0" baseline="0" dirty="0"/>
                        <a:t> draft IRC</a:t>
                      </a:r>
                      <a:endParaRPr lang="en-US" sz="1400" b="0" dirty="0"/>
                    </a:p>
                  </a:txBody>
                  <a:tcPr marT="45713" marB="45713"/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Gambar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skematik</a:t>
                      </a:r>
                      <a:endParaRPr lang="en-US" sz="1400" b="0" dirty="0"/>
                    </a:p>
                  </a:txBody>
                  <a:tcPr marT="45713" marB="45713"/>
                </a:tc>
                <a:tc rowSpan="3"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b="0" dirty="0" err="1"/>
                        <a:t>Skematik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Sistem</a:t>
                      </a:r>
                      <a:endParaRPr lang="en-US" sz="1400" b="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Distribusikan</a:t>
                      </a:r>
                      <a:r>
                        <a:rPr lang="en-US" sz="1400" b="0" baseline="0" dirty="0"/>
                        <a:t> IRC</a:t>
                      </a:r>
                      <a:endParaRPr lang="en-US" sz="1400" b="0" dirty="0"/>
                    </a:p>
                  </a:txBody>
                  <a:tcPr marT="45713" marB="45713"/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3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Kelola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dan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Pelihara</a:t>
                      </a:r>
                      <a:r>
                        <a:rPr lang="en-US" sz="1400" b="0" dirty="0"/>
                        <a:t> IRC</a:t>
                      </a:r>
                    </a:p>
                  </a:txBody>
                  <a:tcPr marT="45713" marB="45713"/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7198521-AF72-496B-BD5A-FD893165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60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 err="1"/>
              <a:t>Tahap</a:t>
            </a:r>
            <a:r>
              <a:rPr lang="en-US" sz="3600" dirty="0"/>
              <a:t>, </a:t>
            </a:r>
            <a:r>
              <a:rPr lang="en-US" sz="3600" dirty="0" err="1"/>
              <a:t>Langkah</a:t>
            </a:r>
            <a:r>
              <a:rPr lang="en-US" sz="3600" dirty="0"/>
              <a:t>, </a:t>
            </a:r>
            <a:r>
              <a:rPr lang="en-US" sz="3600" dirty="0" err="1"/>
              <a:t>Tugas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Artifak</a:t>
            </a:r>
            <a:r>
              <a:rPr lang="en-US" sz="3600" dirty="0"/>
              <a:t> </a:t>
            </a:r>
            <a:r>
              <a:rPr lang="en-US" sz="3600" dirty="0" err="1"/>
              <a:t>Arsitektur</a:t>
            </a:r>
            <a:r>
              <a:rPr lang="en-US" sz="3600" dirty="0"/>
              <a:t> </a:t>
            </a:r>
            <a:r>
              <a:rPr lang="en-US" sz="3600" i="1" dirty="0"/>
              <a:t>Enterprise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EAP (2)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0813E5-BF51-4278-8B99-B2D232AAD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356433"/>
              </p:ext>
            </p:extLst>
          </p:nvPr>
        </p:nvGraphicFramePr>
        <p:xfrm>
          <a:off x="675249" y="1481138"/>
          <a:ext cx="10902462" cy="48209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9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9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8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5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13">
                  <a:txBody>
                    <a:bodyPr/>
                    <a:lstStyle/>
                    <a:p>
                      <a:r>
                        <a:rPr lang="en-US" sz="1400" dirty="0" err="1"/>
                        <a:t>Tahap</a:t>
                      </a:r>
                      <a:r>
                        <a:rPr lang="en-US" sz="1400" dirty="0"/>
                        <a:t>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b="1" dirty="0" err="1"/>
                        <a:t>Arsitektur</a:t>
                      </a:r>
                      <a:r>
                        <a:rPr lang="en-US" sz="1400" b="1" dirty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Daftarkan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Kandidat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Entitas</a:t>
                      </a:r>
                      <a:r>
                        <a:rPr lang="en-US" sz="1400" b="0" baseline="0" dirty="0"/>
                        <a:t> Data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b="0" dirty="0" err="1"/>
                        <a:t>Definisi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Entitas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Definisikan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Entitas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atribut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hubungannya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dirty="0"/>
                        <a:t>Diagram Entity</a:t>
                      </a:r>
                      <a:r>
                        <a:rPr lang="en-US" sz="1400" baseline="0" dirty="0"/>
                        <a:t> Relationship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Hubungkan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entitas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fungsi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bisnis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dirty="0" err="1"/>
                        <a:t>Matriks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Entitas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fungsi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Distribusikan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arsitektur</a:t>
                      </a:r>
                      <a:r>
                        <a:rPr lang="en-US" sz="1400" dirty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dirty="0" err="1"/>
                        <a:t>Arsitektur</a:t>
                      </a:r>
                      <a:r>
                        <a:rPr lang="en-US" sz="1400" baseline="0" dirty="0"/>
                        <a:t> Data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400" b="1" dirty="0" err="1"/>
                        <a:t>Arsitektur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Aplikasi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Daftarkan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kandidat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aplikasi</a:t>
                      </a:r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err="1"/>
                        <a:t>Definisi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Aplikasi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Definisikan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aplikasi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Hubungkan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aplikasi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fungsi</a:t>
                      </a:r>
                      <a:r>
                        <a:rPr lang="en-US" sz="1400" dirty="0"/>
                        <a:t>  </a:t>
                      </a:r>
                      <a:r>
                        <a:rPr lang="en-US" sz="1400" dirty="0" err="1"/>
                        <a:t>bisnis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Matriks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Aplikasi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Analisis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dampak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terhadap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aplikasi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saat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Analisis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Dampak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Distribusikan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arsitektur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aplikasi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Arsitektur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aplikasi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b="1" dirty="0" err="1"/>
                        <a:t>Arsitektur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Teknologi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Identifikasi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prinsip-prinsip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landasan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teknologi</a:t>
                      </a:r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err="1"/>
                        <a:t>Distribusi</a:t>
                      </a:r>
                      <a:r>
                        <a:rPr lang="en-US" sz="1400" dirty="0"/>
                        <a:t> data </a:t>
                      </a:r>
                      <a:r>
                        <a:rPr lang="en-US" sz="1400" dirty="0" err="1"/>
                        <a:t>dan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aplikasi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Definisikan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landasan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distribusi</a:t>
                      </a:r>
                      <a:r>
                        <a:rPr lang="en-US" sz="1400" dirty="0"/>
                        <a:t> data </a:t>
                      </a:r>
                      <a:r>
                        <a:rPr lang="en-US" sz="1400" dirty="0" err="1"/>
                        <a:t>dan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aplikasi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Hubungkan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landasan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teknologi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dengan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aplikasi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fungsi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bisnis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err="1"/>
                        <a:t>Arsitektur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Teknologi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Distribusikan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arsitektur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teknologi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C467403-44B1-407D-8767-40F70B6E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 err="1"/>
              <a:t>Tahap</a:t>
            </a:r>
            <a:r>
              <a:rPr lang="en-US" sz="3600" dirty="0"/>
              <a:t>, </a:t>
            </a:r>
            <a:r>
              <a:rPr lang="en-US" sz="3600" dirty="0" err="1"/>
              <a:t>Langkah</a:t>
            </a:r>
            <a:r>
              <a:rPr lang="en-US" sz="3600" dirty="0"/>
              <a:t>, </a:t>
            </a:r>
            <a:r>
              <a:rPr lang="en-US" sz="3600" dirty="0" err="1"/>
              <a:t>Tugas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Artifak</a:t>
            </a:r>
            <a:r>
              <a:rPr lang="en-US" sz="3600" dirty="0"/>
              <a:t> </a:t>
            </a:r>
            <a:r>
              <a:rPr lang="en-US" sz="3600" dirty="0" err="1"/>
              <a:t>Arsitektur</a:t>
            </a:r>
            <a:r>
              <a:rPr lang="en-US" sz="3600" dirty="0"/>
              <a:t> </a:t>
            </a:r>
            <a:r>
              <a:rPr lang="en-US" sz="3600" i="1" dirty="0"/>
              <a:t>Enterprise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EAP (3)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09BDF6-E8A4-4BBC-862F-15CEFB5C0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452907"/>
              </p:ext>
            </p:extLst>
          </p:nvPr>
        </p:nvGraphicFramePr>
        <p:xfrm>
          <a:off x="604910" y="1481139"/>
          <a:ext cx="11015002" cy="513617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3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63">
                <a:tc rowSpan="12">
                  <a:txBody>
                    <a:bodyPr/>
                    <a:lstStyle/>
                    <a:p>
                      <a:r>
                        <a:rPr lang="en-US" sz="1400" dirty="0" err="1"/>
                        <a:t>Tahap</a:t>
                      </a:r>
                      <a:endParaRPr lang="en-US" sz="1400" dirty="0"/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4</a:t>
                      </a:r>
                    </a:p>
                  </a:txBody>
                  <a:tcPr marT="45723" marB="45723"/>
                </a:tc>
                <a:tc rowSpan="5">
                  <a:txBody>
                    <a:bodyPr/>
                    <a:lstStyle/>
                    <a:p>
                      <a:r>
                        <a:rPr lang="en-US" sz="1400" dirty="0" err="1"/>
                        <a:t>Rencana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Implementasi</a:t>
                      </a:r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Urutkan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err="1"/>
                        <a:t>Aplikasi-aplikasi</a:t>
                      </a:r>
                      <a:endParaRPr lang="en-US" sz="1400" b="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b="0" dirty="0" err="1"/>
                        <a:t>Urutan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aplikasi</a:t>
                      </a:r>
                      <a:endParaRPr lang="en-US" sz="1400" b="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Estimasikan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upaya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sumber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daya</a:t>
                      </a:r>
                      <a:r>
                        <a:rPr lang="en-US" sz="1400" baseline="0" dirty="0"/>
                        <a:t> yang </a:t>
                      </a:r>
                      <a:r>
                        <a:rPr lang="en-US" sz="1400" baseline="0" dirty="0" err="1"/>
                        <a:t>diperlukan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serta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buat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jadwal</a:t>
                      </a:r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dirty="0" err="1"/>
                        <a:t>Rencana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migrasi</a:t>
                      </a:r>
                      <a:endParaRPr lang="en-US" sz="14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Estimasikan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biaya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keuntungan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rencana</a:t>
                      </a:r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dirty="0" err="1"/>
                        <a:t>Biaya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keuntungan</a:t>
                      </a:r>
                      <a:r>
                        <a:rPr lang="en-US" sz="1400" dirty="0"/>
                        <a:t>  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err="1"/>
                        <a:t>Tentukan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faktor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kesuksesan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buat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rekomendasi</a:t>
                      </a:r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dirty="0" err="1"/>
                        <a:t>Faktor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kesuksesan</a:t>
                      </a:r>
                      <a:r>
                        <a:rPr lang="en-US" sz="1400" dirty="0"/>
                        <a:t> 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dirty="0" err="1"/>
                        <a:t>Rekomendasi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US" sz="1400" b="1" dirty="0" err="1"/>
                        <a:t>Transisi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ke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Implementasi</a:t>
                      </a:r>
                      <a:endParaRPr lang="en-US" sz="14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Rencanakan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transisi</a:t>
                      </a:r>
                      <a:endParaRPr lang="en-US" sz="1400" dirty="0"/>
                    </a:p>
                  </a:txBody>
                  <a:tcPr marT="45723" marB="45723"/>
                </a:tc>
                <a:tc rowSpan="7"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dirty="0" err="1"/>
                        <a:t>Peningkatan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bagi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kebijakan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organisasi</a:t>
                      </a:r>
                      <a:endParaRPr lang="en-US" sz="1400" dirty="0"/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400" dirty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dirty="0" err="1"/>
                        <a:t>Standar</a:t>
                      </a:r>
                      <a:r>
                        <a:rPr lang="en-US" sz="1400" dirty="0"/>
                        <a:t>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400" dirty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dirty="0" err="1"/>
                        <a:t>Prosedur</a:t>
                      </a:r>
                      <a:r>
                        <a:rPr lang="en-US" sz="1400" dirty="0"/>
                        <a:t>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400" dirty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dirty="0" err="1"/>
                        <a:t>Rencana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proyek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terperinci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Adaptasi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pendekatan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pengembangan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sistem</a:t>
                      </a:r>
                      <a:endParaRPr lang="en-US" sz="1400" dirty="0"/>
                    </a:p>
                  </a:txBody>
                  <a:tcPr marT="45723" marB="45723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siapkan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sumber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daya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komputer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 marT="45723" marB="45723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Perbaiki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arsitektur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seperlunya</a:t>
                      </a:r>
                      <a:endParaRPr lang="en-US" sz="1400" dirty="0"/>
                    </a:p>
                  </a:txBody>
                  <a:tcPr marT="45723" marB="45723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Institusikan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perubahan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organisasional</a:t>
                      </a:r>
                      <a:endParaRPr lang="en-US" sz="1400" dirty="0"/>
                    </a:p>
                  </a:txBody>
                  <a:tcPr marT="45723" marB="45723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230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Rekrut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personil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sediakan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pelatihan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siapkan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standar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pemrograman</a:t>
                      </a:r>
                      <a:r>
                        <a:rPr lang="en-US" sz="1400" baseline="0" dirty="0"/>
                        <a:t>, </a:t>
                      </a:r>
                      <a:r>
                        <a:rPr lang="en-US" sz="1400" baseline="0" dirty="0" err="1"/>
                        <a:t>kembangkan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jadwal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terperinci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untuk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seperangkat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aplikasi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pertama</a:t>
                      </a:r>
                      <a:endParaRPr lang="en-US" sz="1400" dirty="0"/>
                    </a:p>
                  </a:txBody>
                  <a:tcPr marT="45723" marB="45723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Konfirmasikan</a:t>
                      </a:r>
                      <a:r>
                        <a:rPr lang="en-US" sz="1400" baseline="0" dirty="0"/>
                        <a:t>  </a:t>
                      </a:r>
                      <a:r>
                        <a:rPr lang="en-US" sz="1400" baseline="0" dirty="0" err="1"/>
                        <a:t>selesainya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transisi</a:t>
                      </a:r>
                      <a:endParaRPr lang="en-US" sz="1400" dirty="0"/>
                    </a:p>
                  </a:txBody>
                  <a:tcPr marT="45723" marB="45723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B372EF6-7370-4D96-9027-BA6E68B15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 err="1"/>
              <a:t>Tahap</a:t>
            </a:r>
            <a:r>
              <a:rPr lang="en-US" sz="3600" dirty="0"/>
              <a:t>, </a:t>
            </a:r>
            <a:r>
              <a:rPr lang="en-US" sz="3600" dirty="0" err="1"/>
              <a:t>Langkah</a:t>
            </a:r>
            <a:r>
              <a:rPr lang="en-US" sz="3600" dirty="0"/>
              <a:t>, </a:t>
            </a:r>
            <a:r>
              <a:rPr lang="en-US" sz="3600" dirty="0" err="1"/>
              <a:t>Tugas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Artifak</a:t>
            </a:r>
            <a:r>
              <a:rPr lang="en-US" sz="3600" dirty="0"/>
              <a:t> </a:t>
            </a:r>
            <a:r>
              <a:rPr lang="en-US" sz="3600" dirty="0" err="1"/>
              <a:t>Arsitektur</a:t>
            </a:r>
            <a:r>
              <a:rPr lang="en-US" sz="3600" dirty="0"/>
              <a:t> </a:t>
            </a:r>
            <a:r>
              <a:rPr lang="en-US" sz="3600" i="1" dirty="0"/>
              <a:t>Enterprise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EAP (4)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</TotalTime>
  <Words>460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ARSITEKTUR  SISTEM TEKNOLOGI INFORMASI</vt:lpstr>
      <vt:lpstr>ENTERPRISE ARCHITECTURE  PLANNING</vt:lpstr>
      <vt:lpstr>Tahapan Perencanaan pada EAP</vt:lpstr>
      <vt:lpstr>Contoh kehidupan sehari-hari</vt:lpstr>
      <vt:lpstr>Tahap, Langkah, Tugas dan Artifak Arsitektur Enterprise dalam EAP</vt:lpstr>
      <vt:lpstr>Tahap, Langkah, Tugas dan Artifak Arsitektur Enterprise dalam EAP (2)</vt:lpstr>
      <vt:lpstr>Tahap, Langkah, Tugas dan Artifak Arsitektur Enterprise dalam EAP (3)</vt:lpstr>
      <vt:lpstr>Tahap, Langkah, Tugas dan Artifak Arsitektur Enterprise dalam EAP (4)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200</cp:revision>
  <dcterms:created xsi:type="dcterms:W3CDTF">2021-02-01T13:45:08Z</dcterms:created>
  <dcterms:modified xsi:type="dcterms:W3CDTF">2021-03-24T15:36:26Z</dcterms:modified>
</cp:coreProperties>
</file>