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76" r:id="rId3"/>
    <p:sldId id="264" r:id="rId4"/>
    <p:sldId id="282" r:id="rId5"/>
    <p:sldId id="283" r:id="rId6"/>
    <p:sldId id="285" r:id="rId7"/>
    <p:sldId id="257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8" r:id="rId16"/>
    <p:sldId id="263" r:id="rId17"/>
    <p:sldId id="273" r:id="rId18"/>
    <p:sldId id="274" r:id="rId19"/>
    <p:sldId id="275" r:id="rId20"/>
    <p:sldId id="279" r:id="rId21"/>
    <p:sldId id="280" r:id="rId22"/>
    <p:sldId id="281" r:id="rId23"/>
    <p:sldId id="277" r:id="rId24"/>
    <p:sldId id="278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W0_DPi0PmF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8Ox6H64yu8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ARSITEKTUR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SISTEM TEKNOLOGI INFORMASI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9312F5-1884-43D7-AC87-85517E5ED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7452" y="4923691"/>
            <a:ext cx="1828800" cy="106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404D6-AB25-43CC-8AFB-D0DF0D95A371}"/>
              </a:ext>
            </a:extLst>
          </p:cNvPr>
          <p:cNvSpPr txBox="1"/>
          <p:nvPr/>
        </p:nvSpPr>
        <p:spPr>
          <a:xfrm>
            <a:off x="5064370" y="2754927"/>
            <a:ext cx="16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PERTEMUAN </a:t>
            </a:r>
            <a:r>
              <a:rPr lang="en-US" b="1">
                <a:solidFill>
                  <a:srgbClr val="FF0000"/>
                </a:solidFill>
              </a:rPr>
              <a:t>: 6</a:t>
            </a:r>
            <a:endParaRPr lang="en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977A-F199-4F90-91BF-DBE1D5A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Cabang AI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83E1-3B4D-48B5-BDD3-AE1E7669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Expert System </a:t>
            </a:r>
            <a:r>
              <a:rPr lang="en-US"/>
              <a:t>= mengambil keputusan</a:t>
            </a:r>
            <a:endParaRPr lang="en-ID"/>
          </a:p>
        </p:txBody>
      </p:sp>
      <p:pic>
        <p:nvPicPr>
          <p:cNvPr id="11266" name="Picture 2" descr="Terminologi Pengambilan Keputusan Tahap per Tahap - SelaiHox">
            <a:extLst>
              <a:ext uri="{FF2B5EF4-FFF2-40B4-BE49-F238E27FC236}">
                <a16:creationId xmlns:a16="http://schemas.microsoft.com/office/drawing/2014/main" id="{76C8AD7E-C90B-4A23-8525-71C9DE84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9935" y="2482850"/>
            <a:ext cx="47053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02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977A-F199-4F90-91BF-DBE1D5A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Cabang AI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83E1-3B4D-48B5-BDD3-AE1E7669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Speech</a:t>
            </a:r>
            <a:r>
              <a:rPr lang="en-US"/>
              <a:t> = mendengar (</a:t>
            </a:r>
            <a:r>
              <a:rPr lang="en-US" b="1"/>
              <a:t>telinga</a:t>
            </a:r>
            <a:r>
              <a:rPr lang="en-US"/>
              <a:t>) dan berbicara (</a:t>
            </a:r>
            <a:r>
              <a:rPr lang="en-US" b="1"/>
              <a:t>mulut</a:t>
            </a:r>
            <a:r>
              <a:rPr lang="en-US"/>
              <a:t>)</a:t>
            </a:r>
            <a:endParaRPr lang="en-ID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7C0AF4-AFEE-4835-919E-F60877EC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522" y="2849845"/>
            <a:ext cx="4762500" cy="31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81C935C-1153-47EA-BB42-8BAB3EF8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6728" y="3159125"/>
            <a:ext cx="56197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9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977A-F199-4F90-91BF-DBE1D5A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Cabang AI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83E1-3B4D-48B5-BDD3-AE1E7669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Vision</a:t>
            </a:r>
            <a:r>
              <a:rPr lang="en-US"/>
              <a:t>  = Melihat (</a:t>
            </a:r>
            <a:r>
              <a:rPr lang="en-US" b="1"/>
              <a:t>mata</a:t>
            </a:r>
            <a:r>
              <a:rPr lang="en-US"/>
              <a:t>)</a:t>
            </a:r>
            <a:endParaRPr lang="en-ID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6D613C-5D2E-4FA7-822E-72B80F17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359" y="2636738"/>
            <a:ext cx="5094637" cy="35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EC26DE5-8193-4C73-BEA5-D075894C6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4893" y="2636738"/>
            <a:ext cx="6044051" cy="341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6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977A-F199-4F90-91BF-DBE1D5A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Cabang AI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83E1-3B4D-48B5-BDD3-AE1E7669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Planning</a:t>
            </a:r>
            <a:r>
              <a:rPr lang="en-US"/>
              <a:t> = membuat rencana (</a:t>
            </a:r>
            <a:r>
              <a:rPr lang="en-US" b="1"/>
              <a:t>ambisi</a:t>
            </a:r>
            <a:r>
              <a:rPr lang="en-US"/>
              <a:t>)</a:t>
            </a:r>
            <a:endParaRPr lang="en-ID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581ECD4-6048-43F6-A971-7D5D13C7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6180" y="2626737"/>
            <a:ext cx="4586833" cy="36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23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977A-F199-4F90-91BF-DBE1D5A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Cabang AI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83E1-3B4D-48B5-BDD3-AE1E76691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825625"/>
            <a:ext cx="11493304" cy="4351338"/>
          </a:xfrm>
        </p:spPr>
        <p:txBody>
          <a:bodyPr/>
          <a:lstStyle/>
          <a:p>
            <a:r>
              <a:rPr lang="en-US" b="1"/>
              <a:t>Robotic</a:t>
            </a:r>
            <a:r>
              <a:rPr lang="en-US"/>
              <a:t> = melakukan Gerakan layaknya manusia / hewan / alat (</a:t>
            </a:r>
            <a:r>
              <a:rPr lang="en-US" b="1"/>
              <a:t>tubuh</a:t>
            </a:r>
            <a:r>
              <a:rPr lang="en-US"/>
              <a:t>)</a:t>
            </a:r>
            <a:endParaRPr lang="en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DE7C0D-50DE-4E1A-B904-FE1910069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6297" y="2406530"/>
            <a:ext cx="58098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EDD6A2-0A09-49E1-920B-79EE498C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3290" y="2847682"/>
            <a:ext cx="4346416" cy="26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82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C4DF-8BA2-4D6B-AA88-1B5E6A16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 – Jenis AI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4FF7-24D3-48F6-9D1A-C41B3E69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AI Khusus / Stupid </a:t>
            </a:r>
            <a:r>
              <a:rPr lang="en-US"/>
              <a:t>= AI yg dirancang untuk menyelesaikan hanya 1 masalah saja.</a:t>
            </a:r>
          </a:p>
          <a:p>
            <a:endParaRPr lang="en-US"/>
          </a:p>
          <a:p>
            <a:r>
              <a:rPr lang="en-US" b="1"/>
              <a:t>AI Super Intelligent </a:t>
            </a:r>
            <a:r>
              <a:rPr lang="en-US"/>
              <a:t>= AI yg dirancang untuk menyelesaikan berbagai masalah. </a:t>
            </a:r>
          </a:p>
          <a:p>
            <a:pPr marL="457200" lvl="1" indent="0">
              <a:buNone/>
            </a:pPr>
            <a:r>
              <a:rPr lang="en-US"/>
              <a:t>(bisa </a:t>
            </a:r>
            <a:r>
              <a:rPr lang="en-US" b="1"/>
              <a:t>berpikir</a:t>
            </a:r>
            <a:r>
              <a:rPr lang="en-US"/>
              <a:t> dan </a:t>
            </a:r>
            <a:r>
              <a:rPr lang="en-US" b="1"/>
              <a:t>bertindak</a:t>
            </a:r>
            <a:r>
              <a:rPr lang="en-US"/>
              <a:t> seperti manusia, bahkan bisa melebihi manusia).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76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16DB-8252-438F-8069-AE832B22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Super Intelligent</a:t>
            </a:r>
            <a:endParaRPr lang="en-ID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83462F-F83C-43B8-9EF4-6D65B3D09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2234" y="1420837"/>
            <a:ext cx="7891976" cy="526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11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F605-6A72-4320-908B-E4D1DE19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Super Intelligent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7D4F-9F41-4E11-8705-F7847DA5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ALPHA GO </a:t>
            </a:r>
            <a:endParaRPr lang="en-ID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FD908-F228-4364-837E-D349457A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992" y="2091323"/>
            <a:ext cx="3028950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20732-C48F-4272-8BA8-73E68BE9AB4D}"/>
              </a:ext>
            </a:extLst>
          </p:cNvPr>
          <p:cNvSpPr txBox="1"/>
          <p:nvPr/>
        </p:nvSpPr>
        <p:spPr>
          <a:xfrm>
            <a:off x="717453" y="3123028"/>
            <a:ext cx="700571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Dikasih data 100.000 Pertandingan untuk dia pelajari sebagai </a:t>
            </a:r>
            <a:r>
              <a:rPr lang="en-US" sz="2400" b="1"/>
              <a:t>input</a:t>
            </a:r>
            <a:r>
              <a:rPr lang="en-US" sz="240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Kemudian melawan dirinya sendiri berulang kali (jutaan kali).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Lalu melawan juara dunia GO (Lee Sedol) dan kemudian menang.</a:t>
            </a:r>
            <a:endParaRPr lang="en-US" sz="2000"/>
          </a:p>
          <a:p>
            <a:pPr marL="457200" indent="-457200">
              <a:buFontTx/>
              <a:buChar char="-"/>
            </a:pPr>
            <a:endParaRPr lang="en-ID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3021E1-F23C-4315-9D61-F49F585DF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245" y="3123028"/>
            <a:ext cx="3790950" cy="314325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9502A86-756A-425C-88E1-E1843946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8350" y="140493"/>
            <a:ext cx="2737592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1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5A53-B3F1-464D-B209-155DB137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Super Intelligent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C5A8-2C1F-47B3-B218-A37DB950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39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ALPHA GO  - ZERO</a:t>
            </a:r>
            <a:endParaRPr lang="en-ID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4140E-4284-4C81-B9BB-DF07A6527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1980370"/>
            <a:ext cx="3629025" cy="76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BB4D3-6795-4852-84D4-615E3FF50AF4}"/>
              </a:ext>
            </a:extLst>
          </p:cNvPr>
          <p:cNvSpPr txBox="1"/>
          <p:nvPr/>
        </p:nvSpPr>
        <p:spPr>
          <a:xfrm>
            <a:off x="717453" y="3123028"/>
            <a:ext cx="700571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Tidak Dikasih data Pertandingan apapun untuk dia pelajari sebagai </a:t>
            </a:r>
            <a:r>
              <a:rPr lang="en-US" sz="2400" b="1"/>
              <a:t>input</a:t>
            </a:r>
            <a:r>
              <a:rPr lang="en-US" sz="2400"/>
              <a:t>. Namun </a:t>
            </a:r>
            <a:r>
              <a:rPr lang="en-US" sz="2400" b="1"/>
              <a:t>mencari</a:t>
            </a:r>
            <a:r>
              <a:rPr lang="en-US" sz="2400"/>
              <a:t> cara sendiri utk menaklukkan permainan GO.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Dalam 3 hari Sudah mampu membuat </a:t>
            </a:r>
            <a:r>
              <a:rPr lang="en-US" sz="2400" b="1"/>
              <a:t>Strategi</a:t>
            </a:r>
            <a:r>
              <a:rPr lang="en-US" sz="2400"/>
              <a:t> sendiri untuk bermain GO (sudah punya </a:t>
            </a:r>
            <a:r>
              <a:rPr lang="en-US" sz="2400" b="1"/>
              <a:t>planning)</a:t>
            </a:r>
            <a:r>
              <a:rPr lang="en-US" sz="240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/>
          </a:p>
          <a:p>
            <a:pPr marL="457200" indent="-457200">
              <a:buFontTx/>
              <a:buChar char="-"/>
            </a:pPr>
            <a:endParaRPr lang="en-ID" sz="200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6A55FA-1977-4E40-9193-E94539CE6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9261" y="3487836"/>
            <a:ext cx="3756074" cy="187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49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9A5F-E6E6-4B35-98A3-087683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Elon Musk vs Mark Zuckerberg</a:t>
            </a:r>
            <a:endParaRPr lang="en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8DDEE7-3C7F-4126-9C6D-DD7AC3FEB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9381" y="1690688"/>
            <a:ext cx="8685628" cy="45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F743-0271-4EED-913D-10F71B0F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Inteligence</a:t>
            </a:r>
            <a:endParaRPr lang="en-ID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C52E64-185A-4290-85ED-0F0E908E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809" y="1530815"/>
            <a:ext cx="98869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94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E656-B6D9-4FFF-8274-F2DCECCD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 Sophia</a:t>
            </a:r>
            <a:endParaRPr lang="en-ID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F5014E9D-C320-468B-92C2-8FCE0FFE696A}"/>
              </a:ext>
            </a:extLst>
          </p:cNvPr>
          <p:cNvSpPr txBox="1"/>
          <p:nvPr/>
        </p:nvSpPr>
        <p:spPr>
          <a:xfrm>
            <a:off x="3370385" y="581085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https://www.youtube.com/watch?v=W0_DPi0PmF0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46C3A1-F8E7-4DFF-B7DD-4B74CD3B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523" y="2061929"/>
            <a:ext cx="7086600" cy="3562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CD002-5531-4E6B-BADD-D5D86D5FC408}"/>
              </a:ext>
            </a:extLst>
          </p:cNvPr>
          <p:cNvSpPr txBox="1"/>
          <p:nvPr/>
        </p:nvSpPr>
        <p:spPr>
          <a:xfrm>
            <a:off x="3953022" y="1690688"/>
            <a:ext cx="383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I WILL DESTROY HUMAN</a:t>
            </a:r>
            <a:endParaRPr lang="en-ID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5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E656-B6D9-4FFF-8274-F2DCECCD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 Sophia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C64A4-BA0C-45AC-886F-C8017551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09" y="1690688"/>
            <a:ext cx="7029450" cy="4010025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F7746F90-FED4-41C1-B06C-703A0E5EFAB0}"/>
              </a:ext>
            </a:extLst>
          </p:cNvPr>
          <p:cNvSpPr txBox="1"/>
          <p:nvPr/>
        </p:nvSpPr>
        <p:spPr>
          <a:xfrm>
            <a:off x="3362178" y="5880295"/>
            <a:ext cx="497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/>
              <a:t>https://www.youtube.com/watch?v=E8Ox6H64yu8</a:t>
            </a:r>
          </a:p>
        </p:txBody>
      </p:sp>
    </p:spTree>
    <p:extLst>
      <p:ext uri="{BB962C8B-B14F-4D97-AF65-F5344CB8AC3E}">
        <p14:creationId xmlns:p14="http://schemas.microsoft.com/office/powerpoint/2010/main" val="150914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E656-B6D9-4FFF-8274-F2DCECCD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 Sophia</a:t>
            </a:r>
            <a:endParaRPr lang="en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0ABD7C-789B-4CBB-A246-AF268C187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4791" y="1690688"/>
            <a:ext cx="6667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855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0C71-AA1F-4018-85E8-70D5900B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PRINTER 3D</a:t>
            </a:r>
            <a:endParaRPr lang="en-ID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BE219E-9A9A-4B8A-ABE3-B30B6159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8921" y="1507369"/>
            <a:ext cx="8516797" cy="479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48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892E-2741-42A3-953B-939F6556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PRINTER 3D</a:t>
            </a:r>
            <a:endParaRPr lang="en-ID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81D722-BB56-4993-8A43-24D64236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5020" y="1690688"/>
            <a:ext cx="7571349" cy="45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26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3075-05FA-4045-BBD4-72BB2E8B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Inteligence??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BD82-F25D-4EBF-9775-A0BACAE0A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Artificial Inteligence = kecerdasan buatan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Siapa yg buat </a:t>
            </a:r>
            <a:r>
              <a:rPr lang="en-US" i="1"/>
              <a:t>kecerdasan buatan </a:t>
            </a:r>
            <a:r>
              <a:rPr lang="en-US"/>
              <a:t>itu ??   yaitu manusia (</a:t>
            </a:r>
            <a:r>
              <a:rPr lang="en-US" b="1"/>
              <a:t>programmer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  <a:p>
            <a:endParaRPr lang="en-ID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B7CCEC-2275-4785-885C-39656579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0253" y="4001294"/>
            <a:ext cx="2565766" cy="231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3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20B8-F7F4-490E-B720-FD6B7454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Inteligence??</a:t>
            </a:r>
            <a:endParaRPr lang="en-ID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F0AD71D-761B-4F12-BF3E-4159EAD5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4496" y="1690688"/>
            <a:ext cx="7643007" cy="46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3A44-C5F9-4004-B343-4D659274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Komponen AI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BEC6BF-AC71-4033-9CB3-815C1F362B1B}"/>
              </a:ext>
            </a:extLst>
          </p:cNvPr>
          <p:cNvSpPr/>
          <p:nvPr/>
        </p:nvSpPr>
        <p:spPr>
          <a:xfrm>
            <a:off x="4677507" y="2096087"/>
            <a:ext cx="2522806" cy="11359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STATISTIK</a:t>
            </a: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6D6916-6E06-41F0-9F49-9D7DB4C30F85}"/>
              </a:ext>
            </a:extLst>
          </p:cNvPr>
          <p:cNvSpPr/>
          <p:nvPr/>
        </p:nvSpPr>
        <p:spPr>
          <a:xfrm>
            <a:off x="8283526" y="2096087"/>
            <a:ext cx="2522806" cy="11359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PEMROGRAMAN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2AF0F-3CF8-43F0-8023-2E6A76950D99}"/>
              </a:ext>
            </a:extLst>
          </p:cNvPr>
          <p:cNvSpPr/>
          <p:nvPr/>
        </p:nvSpPr>
        <p:spPr>
          <a:xfrm>
            <a:off x="1071488" y="2096087"/>
            <a:ext cx="2522806" cy="1135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MATEMATIKA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346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9C30-CE64-4512-A277-C5878B56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Analogi AI</a:t>
            </a:r>
            <a:endParaRPr lang="en-ID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3E9EA7-CB7F-4BE6-B829-0E53C07FA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17167" y="1889540"/>
            <a:ext cx="4712677" cy="414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3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763F-C939-48CA-818B-206DF280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Cabang AI</a:t>
            </a:r>
            <a:endParaRPr lang="en-ID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06D627-9F6A-4E05-A2DB-97B4E73CB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1189" y="1333939"/>
            <a:ext cx="8939580" cy="544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64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977A-F199-4F90-91BF-DBE1D5A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Cabang AI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83E1-3B4D-48B5-BDD3-AE1E7669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Machine Learning </a:t>
            </a:r>
            <a:r>
              <a:rPr lang="en-US"/>
              <a:t>= bisa belajar sendiri (</a:t>
            </a:r>
            <a:r>
              <a:rPr lang="en-US" b="1"/>
              <a:t>otak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ID"/>
              <a:t>membahas bagaimana program bisa belajar dari </a:t>
            </a:r>
            <a:r>
              <a:rPr lang="en-ID" b="1"/>
              <a:t>data set </a:t>
            </a:r>
            <a:r>
              <a:rPr lang="en-ID"/>
              <a:t>yang ada, sehingga bisa menentukan langkah-langkah berikutnya tanpa harus diatur oleh programmer.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55D8FA-31AE-41B5-BDDD-CEE19823C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1754" y="3844973"/>
            <a:ext cx="3620087" cy="271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37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977A-F199-4F90-91BF-DBE1D5A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Cabang AI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83E1-3B4D-48B5-BDD3-AE1E7669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Natural language Processing </a:t>
            </a:r>
            <a:r>
              <a:rPr lang="en-US"/>
              <a:t>= memahami Bahasa (</a:t>
            </a:r>
            <a:r>
              <a:rPr lang="en-US" b="1"/>
              <a:t>komunikasi</a:t>
            </a:r>
            <a:r>
              <a:rPr lang="en-US"/>
              <a:t>)</a:t>
            </a:r>
          </a:p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D4440F-7EE8-4018-8F0B-EBFDB472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787" y="2491521"/>
            <a:ext cx="5713525" cy="368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8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318</Words>
  <Application>Microsoft Office PowerPoint</Application>
  <PresentationFormat>Widescreen</PresentationFormat>
  <Paragraphs>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ARSITEKTUR  SISTEM TEKNOLOGI INFORMASI</vt:lpstr>
      <vt:lpstr>Artificial Inteligence</vt:lpstr>
      <vt:lpstr>Artificial Inteligence??</vt:lpstr>
      <vt:lpstr>Artificial Inteligence??</vt:lpstr>
      <vt:lpstr>Komponen AI</vt:lpstr>
      <vt:lpstr>Analogi AI</vt:lpstr>
      <vt:lpstr>Cabang AI</vt:lpstr>
      <vt:lpstr>Cabang AI</vt:lpstr>
      <vt:lpstr>Cabang AI</vt:lpstr>
      <vt:lpstr>Cabang AI</vt:lpstr>
      <vt:lpstr>Cabang AI</vt:lpstr>
      <vt:lpstr>Cabang AI</vt:lpstr>
      <vt:lpstr>Cabang AI</vt:lpstr>
      <vt:lpstr>Cabang AI</vt:lpstr>
      <vt:lpstr>Jenis – Jenis AI</vt:lpstr>
      <vt:lpstr>AI Super Intelligent</vt:lpstr>
      <vt:lpstr>AI Super Intelligent</vt:lpstr>
      <vt:lpstr>AI Super Intelligent</vt:lpstr>
      <vt:lpstr>Elon Musk vs Mark Zuckerberg</vt:lpstr>
      <vt:lpstr>Robot Sophia</vt:lpstr>
      <vt:lpstr>Robot Sophia</vt:lpstr>
      <vt:lpstr>Robot Sophia</vt:lpstr>
      <vt:lpstr>PRINTER 3D</vt:lpstr>
      <vt:lpstr>PRINTER 3D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190</cp:revision>
  <dcterms:created xsi:type="dcterms:W3CDTF">2021-02-01T13:45:08Z</dcterms:created>
  <dcterms:modified xsi:type="dcterms:W3CDTF">2021-04-17T07:39:27Z</dcterms:modified>
</cp:coreProperties>
</file>