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8" r:id="rId2"/>
    <p:sldId id="260" r:id="rId3"/>
    <p:sldId id="263" r:id="rId4"/>
    <p:sldId id="270" r:id="rId5"/>
    <p:sldId id="266" r:id="rId6"/>
    <p:sldId id="275" r:id="rId7"/>
    <p:sldId id="271" r:id="rId8"/>
    <p:sldId id="273" r:id="rId9"/>
    <p:sldId id="272" r:id="rId10"/>
    <p:sldId id="274" r:id="rId11"/>
    <p:sldId id="276" r:id="rId12"/>
    <p:sldId id="277" r:id="rId13"/>
    <p:sldId id="278" r:id="rId14"/>
    <p:sldId id="279" r:id="rId15"/>
    <p:sldId id="280" r:id="rId16"/>
    <p:sldId id="282" r:id="rId17"/>
    <p:sldId id="281" r:id="rId18"/>
    <p:sldId id="283" r:id="rId19"/>
    <p:sldId id="284" r:id="rId20"/>
    <p:sldId id="28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2" autoAdjust="0"/>
    <p:restoredTop sz="94660"/>
  </p:normalViewPr>
  <p:slideViewPr>
    <p:cSldViewPr snapToGrid="0">
      <p:cViewPr>
        <p:scale>
          <a:sx n="60" d="100"/>
          <a:sy n="60" d="100"/>
        </p:scale>
        <p:origin x="1236" y="216"/>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9055CF-8DEB-4A02-949A-DE72B6AC5D37}" type="doc">
      <dgm:prSet loTypeId="urn:microsoft.com/office/officeart/2005/8/layout/hList6" loCatId="list" qsTypeId="urn:microsoft.com/office/officeart/2005/8/quickstyle/simple3" qsCatId="simple" csTypeId="urn:microsoft.com/office/officeart/2005/8/colors/accent1_2" csCatId="accent1" phldr="1"/>
      <dgm:spPr/>
      <dgm:t>
        <a:bodyPr/>
        <a:lstStyle/>
        <a:p>
          <a:endParaRPr lang="en-US"/>
        </a:p>
      </dgm:t>
    </dgm:pt>
    <dgm:pt modelId="{082E8A29-955A-4C7C-A174-3E9DCD4DC89B}">
      <dgm:prSet phldrT="[Text]"/>
      <dgm:spPr/>
      <dgm:t>
        <a:bodyPr/>
        <a:lstStyle/>
        <a:p>
          <a:r>
            <a:rPr lang="id-ID" dirty="0" smtClean="0"/>
            <a:t>Data telah mencapai jumlah dan ukuran yang sangat besar</a:t>
          </a:r>
          <a:endParaRPr lang="en-US" dirty="0"/>
        </a:p>
      </dgm:t>
    </dgm:pt>
    <dgm:pt modelId="{BA7938E6-8DFA-40B7-B4C4-EACC6D85FC31}" type="parTrans" cxnId="{2986897A-7787-444F-B6C8-41F3823EF3C1}">
      <dgm:prSet/>
      <dgm:spPr/>
      <dgm:t>
        <a:bodyPr/>
        <a:lstStyle/>
        <a:p>
          <a:endParaRPr lang="en-US"/>
        </a:p>
      </dgm:t>
    </dgm:pt>
    <dgm:pt modelId="{C2176686-D23E-48EB-9D1B-1A1B46236638}" type="sibTrans" cxnId="{2986897A-7787-444F-B6C8-41F3823EF3C1}">
      <dgm:prSet/>
      <dgm:spPr/>
      <dgm:t>
        <a:bodyPr/>
        <a:lstStyle/>
        <a:p>
          <a:endParaRPr lang="en-US"/>
        </a:p>
      </dgm:t>
    </dgm:pt>
    <dgm:pt modelId="{B6E26FFC-9977-4BBC-BEC7-3D6B63754E52}">
      <dgm:prSet phldrT="[Text]"/>
      <dgm:spPr/>
      <dgm:t>
        <a:bodyPr/>
        <a:lstStyle/>
        <a:p>
          <a:r>
            <a:rPr lang="id-ID" dirty="0" smtClean="0"/>
            <a:t>Telah dilakukan proses data warehousing</a:t>
          </a:r>
          <a:endParaRPr lang="en-US" dirty="0"/>
        </a:p>
      </dgm:t>
    </dgm:pt>
    <dgm:pt modelId="{5CEFBD89-2F4F-4B51-A98A-0F3C86494166}" type="parTrans" cxnId="{17E73148-9C08-4999-B21E-F3C5A0E3FC0C}">
      <dgm:prSet/>
      <dgm:spPr/>
      <dgm:t>
        <a:bodyPr/>
        <a:lstStyle/>
        <a:p>
          <a:endParaRPr lang="en-US"/>
        </a:p>
      </dgm:t>
    </dgm:pt>
    <dgm:pt modelId="{48634C00-2335-4923-9072-EB7482323D9C}" type="sibTrans" cxnId="{17E73148-9C08-4999-B21E-F3C5A0E3FC0C}">
      <dgm:prSet/>
      <dgm:spPr/>
      <dgm:t>
        <a:bodyPr/>
        <a:lstStyle/>
        <a:p>
          <a:endParaRPr lang="en-US"/>
        </a:p>
      </dgm:t>
    </dgm:pt>
    <dgm:pt modelId="{6D0E5D9F-7263-4526-A227-51301233F549}">
      <dgm:prSet phldrT="[Text]"/>
      <dgm:spPr/>
      <dgm:t>
        <a:bodyPr/>
        <a:lstStyle/>
        <a:p>
          <a:r>
            <a:rPr lang="id-ID" dirty="0" smtClean="0"/>
            <a:t>Kemampuan Komputasi yang semakin terjangkau</a:t>
          </a:r>
          <a:endParaRPr lang="en-US" dirty="0"/>
        </a:p>
      </dgm:t>
    </dgm:pt>
    <dgm:pt modelId="{23416D07-25F8-426C-BC65-639E6BCF4D6D}" type="parTrans" cxnId="{C8C462C6-33A3-4E8B-91FE-36DBE92F1C4A}">
      <dgm:prSet/>
      <dgm:spPr/>
      <dgm:t>
        <a:bodyPr/>
        <a:lstStyle/>
        <a:p>
          <a:endParaRPr lang="en-US"/>
        </a:p>
      </dgm:t>
    </dgm:pt>
    <dgm:pt modelId="{DE289E29-1989-4D8E-8AA6-F030105B3F13}" type="sibTrans" cxnId="{C8C462C6-33A3-4E8B-91FE-36DBE92F1C4A}">
      <dgm:prSet/>
      <dgm:spPr/>
      <dgm:t>
        <a:bodyPr/>
        <a:lstStyle/>
        <a:p>
          <a:endParaRPr lang="en-US"/>
        </a:p>
      </dgm:t>
    </dgm:pt>
    <dgm:pt modelId="{E5E95E82-EF79-43CA-AA86-43B0E1CBCD3F}">
      <dgm:prSet phldrT="[Text]"/>
      <dgm:spPr/>
      <dgm:t>
        <a:bodyPr/>
        <a:lstStyle/>
        <a:p>
          <a:r>
            <a:rPr lang="id-ID" dirty="0" smtClean="0"/>
            <a:t>Persaingan bisnis yang semakin ketat</a:t>
          </a:r>
          <a:endParaRPr lang="en-US" dirty="0"/>
        </a:p>
      </dgm:t>
    </dgm:pt>
    <dgm:pt modelId="{FD76A3AE-1B6C-45A0-8E84-63160283749F}" type="parTrans" cxnId="{A76240AD-13F6-40C0-BD9B-102D5EC0AE51}">
      <dgm:prSet/>
      <dgm:spPr/>
      <dgm:t>
        <a:bodyPr/>
        <a:lstStyle/>
        <a:p>
          <a:endParaRPr lang="en-US"/>
        </a:p>
      </dgm:t>
    </dgm:pt>
    <dgm:pt modelId="{BF76010C-5523-4E13-B3E7-886DCE6AEBD4}" type="sibTrans" cxnId="{A76240AD-13F6-40C0-BD9B-102D5EC0AE51}">
      <dgm:prSet/>
      <dgm:spPr/>
      <dgm:t>
        <a:bodyPr/>
        <a:lstStyle/>
        <a:p>
          <a:endParaRPr lang="en-US"/>
        </a:p>
      </dgm:t>
    </dgm:pt>
    <dgm:pt modelId="{6F1872F4-A030-4D64-A17C-72EA1ABBD62E}" type="pres">
      <dgm:prSet presAssocID="{CF9055CF-8DEB-4A02-949A-DE72B6AC5D37}" presName="Name0" presStyleCnt="0">
        <dgm:presLayoutVars>
          <dgm:dir/>
          <dgm:resizeHandles val="exact"/>
        </dgm:presLayoutVars>
      </dgm:prSet>
      <dgm:spPr/>
      <dgm:t>
        <a:bodyPr/>
        <a:lstStyle/>
        <a:p>
          <a:endParaRPr lang="en-US"/>
        </a:p>
      </dgm:t>
    </dgm:pt>
    <dgm:pt modelId="{98302F07-D6A9-46A5-9807-EBF6C9F5B2DD}" type="pres">
      <dgm:prSet presAssocID="{082E8A29-955A-4C7C-A174-3E9DCD4DC89B}" presName="node" presStyleLbl="node1" presStyleIdx="0" presStyleCnt="4">
        <dgm:presLayoutVars>
          <dgm:bulletEnabled val="1"/>
        </dgm:presLayoutVars>
      </dgm:prSet>
      <dgm:spPr/>
      <dgm:t>
        <a:bodyPr/>
        <a:lstStyle/>
        <a:p>
          <a:endParaRPr lang="en-US"/>
        </a:p>
      </dgm:t>
    </dgm:pt>
    <dgm:pt modelId="{6681DF6F-8E98-430C-9A87-14BEC6C3269E}" type="pres">
      <dgm:prSet presAssocID="{C2176686-D23E-48EB-9D1B-1A1B46236638}" presName="sibTrans" presStyleCnt="0"/>
      <dgm:spPr/>
    </dgm:pt>
    <dgm:pt modelId="{DAD9059A-916A-4916-A2A8-B42491568DD3}" type="pres">
      <dgm:prSet presAssocID="{B6E26FFC-9977-4BBC-BEC7-3D6B63754E52}" presName="node" presStyleLbl="node1" presStyleIdx="1" presStyleCnt="4">
        <dgm:presLayoutVars>
          <dgm:bulletEnabled val="1"/>
        </dgm:presLayoutVars>
      </dgm:prSet>
      <dgm:spPr/>
      <dgm:t>
        <a:bodyPr/>
        <a:lstStyle/>
        <a:p>
          <a:endParaRPr lang="en-US"/>
        </a:p>
      </dgm:t>
    </dgm:pt>
    <dgm:pt modelId="{39AEACD1-F8CF-4528-8379-DAA829B3790B}" type="pres">
      <dgm:prSet presAssocID="{48634C00-2335-4923-9072-EB7482323D9C}" presName="sibTrans" presStyleCnt="0"/>
      <dgm:spPr/>
    </dgm:pt>
    <dgm:pt modelId="{25A33852-3C4B-4406-8856-3A4D6201948C}" type="pres">
      <dgm:prSet presAssocID="{6D0E5D9F-7263-4526-A227-51301233F549}" presName="node" presStyleLbl="node1" presStyleIdx="2" presStyleCnt="4">
        <dgm:presLayoutVars>
          <dgm:bulletEnabled val="1"/>
        </dgm:presLayoutVars>
      </dgm:prSet>
      <dgm:spPr/>
      <dgm:t>
        <a:bodyPr/>
        <a:lstStyle/>
        <a:p>
          <a:endParaRPr lang="en-US"/>
        </a:p>
      </dgm:t>
    </dgm:pt>
    <dgm:pt modelId="{562EDDC3-60FD-463F-A6DB-A597D604B642}" type="pres">
      <dgm:prSet presAssocID="{DE289E29-1989-4D8E-8AA6-F030105B3F13}" presName="sibTrans" presStyleCnt="0"/>
      <dgm:spPr/>
    </dgm:pt>
    <dgm:pt modelId="{86146B22-5360-4D1B-AC91-3378F10134EE}" type="pres">
      <dgm:prSet presAssocID="{E5E95E82-EF79-43CA-AA86-43B0E1CBCD3F}" presName="node" presStyleLbl="node1" presStyleIdx="3" presStyleCnt="4">
        <dgm:presLayoutVars>
          <dgm:bulletEnabled val="1"/>
        </dgm:presLayoutVars>
      </dgm:prSet>
      <dgm:spPr/>
      <dgm:t>
        <a:bodyPr/>
        <a:lstStyle/>
        <a:p>
          <a:endParaRPr lang="en-US"/>
        </a:p>
      </dgm:t>
    </dgm:pt>
  </dgm:ptLst>
  <dgm:cxnLst>
    <dgm:cxn modelId="{24179AE2-AA7E-4702-A358-E95F80152CCA}" type="presOf" srcId="{CF9055CF-8DEB-4A02-949A-DE72B6AC5D37}" destId="{6F1872F4-A030-4D64-A17C-72EA1ABBD62E}" srcOrd="0" destOrd="0" presId="urn:microsoft.com/office/officeart/2005/8/layout/hList6"/>
    <dgm:cxn modelId="{A76240AD-13F6-40C0-BD9B-102D5EC0AE51}" srcId="{CF9055CF-8DEB-4A02-949A-DE72B6AC5D37}" destId="{E5E95E82-EF79-43CA-AA86-43B0E1CBCD3F}" srcOrd="3" destOrd="0" parTransId="{FD76A3AE-1B6C-45A0-8E84-63160283749F}" sibTransId="{BF76010C-5523-4E13-B3E7-886DCE6AEBD4}"/>
    <dgm:cxn modelId="{2FA258D4-5B38-426D-B0D7-CD8F217A1137}" type="presOf" srcId="{E5E95E82-EF79-43CA-AA86-43B0E1CBCD3F}" destId="{86146B22-5360-4D1B-AC91-3378F10134EE}" srcOrd="0" destOrd="0" presId="urn:microsoft.com/office/officeart/2005/8/layout/hList6"/>
    <dgm:cxn modelId="{77BD0D2D-7C4E-49B3-9A72-0FD33F32D294}" type="presOf" srcId="{6D0E5D9F-7263-4526-A227-51301233F549}" destId="{25A33852-3C4B-4406-8856-3A4D6201948C}" srcOrd="0" destOrd="0" presId="urn:microsoft.com/office/officeart/2005/8/layout/hList6"/>
    <dgm:cxn modelId="{5351B217-259B-4E6A-85F5-2E408BEB0764}" type="presOf" srcId="{082E8A29-955A-4C7C-A174-3E9DCD4DC89B}" destId="{98302F07-D6A9-46A5-9807-EBF6C9F5B2DD}" srcOrd="0" destOrd="0" presId="urn:microsoft.com/office/officeart/2005/8/layout/hList6"/>
    <dgm:cxn modelId="{2986897A-7787-444F-B6C8-41F3823EF3C1}" srcId="{CF9055CF-8DEB-4A02-949A-DE72B6AC5D37}" destId="{082E8A29-955A-4C7C-A174-3E9DCD4DC89B}" srcOrd="0" destOrd="0" parTransId="{BA7938E6-8DFA-40B7-B4C4-EACC6D85FC31}" sibTransId="{C2176686-D23E-48EB-9D1B-1A1B46236638}"/>
    <dgm:cxn modelId="{0676BA07-1135-49D0-993A-27A9F99FC0CD}" type="presOf" srcId="{B6E26FFC-9977-4BBC-BEC7-3D6B63754E52}" destId="{DAD9059A-916A-4916-A2A8-B42491568DD3}" srcOrd="0" destOrd="0" presId="urn:microsoft.com/office/officeart/2005/8/layout/hList6"/>
    <dgm:cxn modelId="{C8C462C6-33A3-4E8B-91FE-36DBE92F1C4A}" srcId="{CF9055CF-8DEB-4A02-949A-DE72B6AC5D37}" destId="{6D0E5D9F-7263-4526-A227-51301233F549}" srcOrd="2" destOrd="0" parTransId="{23416D07-25F8-426C-BC65-639E6BCF4D6D}" sibTransId="{DE289E29-1989-4D8E-8AA6-F030105B3F13}"/>
    <dgm:cxn modelId="{17E73148-9C08-4999-B21E-F3C5A0E3FC0C}" srcId="{CF9055CF-8DEB-4A02-949A-DE72B6AC5D37}" destId="{B6E26FFC-9977-4BBC-BEC7-3D6B63754E52}" srcOrd="1" destOrd="0" parTransId="{5CEFBD89-2F4F-4B51-A98A-0F3C86494166}" sibTransId="{48634C00-2335-4923-9072-EB7482323D9C}"/>
    <dgm:cxn modelId="{D4055BC1-25B1-4CD1-BF08-20C154FADF73}" type="presParOf" srcId="{6F1872F4-A030-4D64-A17C-72EA1ABBD62E}" destId="{98302F07-D6A9-46A5-9807-EBF6C9F5B2DD}" srcOrd="0" destOrd="0" presId="urn:microsoft.com/office/officeart/2005/8/layout/hList6"/>
    <dgm:cxn modelId="{584E2F3E-994B-49B2-AD46-0E8D6E4A468B}" type="presParOf" srcId="{6F1872F4-A030-4D64-A17C-72EA1ABBD62E}" destId="{6681DF6F-8E98-430C-9A87-14BEC6C3269E}" srcOrd="1" destOrd="0" presId="urn:microsoft.com/office/officeart/2005/8/layout/hList6"/>
    <dgm:cxn modelId="{FD54A181-98DF-439C-9CA4-93CD1333DEC4}" type="presParOf" srcId="{6F1872F4-A030-4D64-A17C-72EA1ABBD62E}" destId="{DAD9059A-916A-4916-A2A8-B42491568DD3}" srcOrd="2" destOrd="0" presId="urn:microsoft.com/office/officeart/2005/8/layout/hList6"/>
    <dgm:cxn modelId="{B910F504-589D-4168-B820-FECB0EF26955}" type="presParOf" srcId="{6F1872F4-A030-4D64-A17C-72EA1ABBD62E}" destId="{39AEACD1-F8CF-4528-8379-DAA829B3790B}" srcOrd="3" destOrd="0" presId="urn:microsoft.com/office/officeart/2005/8/layout/hList6"/>
    <dgm:cxn modelId="{AEDC4C6E-DC7C-4364-8563-E748313EFA17}" type="presParOf" srcId="{6F1872F4-A030-4D64-A17C-72EA1ABBD62E}" destId="{25A33852-3C4B-4406-8856-3A4D6201948C}" srcOrd="4" destOrd="0" presId="urn:microsoft.com/office/officeart/2005/8/layout/hList6"/>
    <dgm:cxn modelId="{CBF7D188-2B16-4153-AEAE-C484C833188A}" type="presParOf" srcId="{6F1872F4-A030-4D64-A17C-72EA1ABBD62E}" destId="{562EDDC3-60FD-463F-A6DB-A597D604B642}" srcOrd="5" destOrd="0" presId="urn:microsoft.com/office/officeart/2005/8/layout/hList6"/>
    <dgm:cxn modelId="{A7220034-7FD2-4082-91F9-5EDDE0F524D0}" type="presParOf" srcId="{6F1872F4-A030-4D64-A17C-72EA1ABBD62E}" destId="{86146B22-5360-4D1B-AC91-3378F10134EE}"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97D32E-B4C3-4D6D-AE6E-A20C54079892}" type="doc">
      <dgm:prSet loTypeId="urn:microsoft.com/office/officeart/2005/8/layout/default" loCatId="list" qsTypeId="urn:microsoft.com/office/officeart/2005/8/quickstyle/simple3" qsCatId="simple" csTypeId="urn:microsoft.com/office/officeart/2005/8/colors/accent1_2" csCatId="accent1" phldr="1"/>
      <dgm:spPr/>
      <dgm:t>
        <a:bodyPr/>
        <a:lstStyle/>
        <a:p>
          <a:endParaRPr lang="en-US"/>
        </a:p>
      </dgm:t>
    </dgm:pt>
    <dgm:pt modelId="{43D606A9-B417-477B-BB30-03C42D4EFE2F}">
      <dgm:prSet phldrT="[Text]"/>
      <dgm:spPr/>
      <dgm:t>
        <a:bodyPr/>
        <a:lstStyle/>
        <a:p>
          <a:r>
            <a:rPr lang="en-US" smtClean="0"/>
            <a:t>Klasifikasi</a:t>
          </a:r>
          <a:endParaRPr lang="en-US" dirty="0"/>
        </a:p>
      </dgm:t>
    </dgm:pt>
    <dgm:pt modelId="{CC43328E-C550-4BB5-ADBB-00165D74A59E}" type="parTrans" cxnId="{23826D0C-AB73-4941-A140-3571EB9F7D8B}">
      <dgm:prSet/>
      <dgm:spPr/>
      <dgm:t>
        <a:bodyPr/>
        <a:lstStyle/>
        <a:p>
          <a:endParaRPr lang="en-US"/>
        </a:p>
      </dgm:t>
    </dgm:pt>
    <dgm:pt modelId="{81E1930A-B423-4ED5-A934-0EE4A9453AE2}" type="sibTrans" cxnId="{23826D0C-AB73-4941-A140-3571EB9F7D8B}">
      <dgm:prSet/>
      <dgm:spPr/>
      <dgm:t>
        <a:bodyPr/>
        <a:lstStyle/>
        <a:p>
          <a:endParaRPr lang="en-US"/>
        </a:p>
      </dgm:t>
    </dgm:pt>
    <dgm:pt modelId="{D687FB0C-2D3C-4096-8558-B04043D2BB7B}">
      <dgm:prSet phldrT="[Text]"/>
      <dgm:spPr/>
      <dgm:t>
        <a:bodyPr/>
        <a:lstStyle/>
        <a:p>
          <a:r>
            <a:rPr lang="en-US" smtClean="0"/>
            <a:t>Clustering</a:t>
          </a:r>
          <a:endParaRPr lang="en-US" dirty="0"/>
        </a:p>
      </dgm:t>
    </dgm:pt>
    <dgm:pt modelId="{AFEDBFC4-7237-4692-B208-3BFF149F997A}" type="parTrans" cxnId="{798C21A5-F4B7-483E-B63B-0956C54E0EDA}">
      <dgm:prSet/>
      <dgm:spPr/>
      <dgm:t>
        <a:bodyPr/>
        <a:lstStyle/>
        <a:p>
          <a:endParaRPr lang="en-US"/>
        </a:p>
      </dgm:t>
    </dgm:pt>
    <dgm:pt modelId="{320B9126-2750-4FBD-B1FD-94C56B6C03AD}" type="sibTrans" cxnId="{798C21A5-F4B7-483E-B63B-0956C54E0EDA}">
      <dgm:prSet/>
      <dgm:spPr/>
      <dgm:t>
        <a:bodyPr/>
        <a:lstStyle/>
        <a:p>
          <a:endParaRPr lang="en-US"/>
        </a:p>
      </dgm:t>
    </dgm:pt>
    <dgm:pt modelId="{8BA7371E-ED18-4E14-8B81-0E32281DBEA8}">
      <dgm:prSet phldrT="[Text]"/>
      <dgm:spPr/>
      <dgm:t>
        <a:bodyPr/>
        <a:lstStyle/>
        <a:p>
          <a:r>
            <a:rPr lang="id-ID" smtClean="0"/>
            <a:t>Association Rules</a:t>
          </a:r>
          <a:endParaRPr lang="en-US" dirty="0"/>
        </a:p>
      </dgm:t>
    </dgm:pt>
    <dgm:pt modelId="{3AAF6934-E329-4D3D-8C9A-C1F32CF4EC03}" type="parTrans" cxnId="{A70AA19E-818F-4204-BE7C-A28548E34125}">
      <dgm:prSet/>
      <dgm:spPr/>
      <dgm:t>
        <a:bodyPr/>
        <a:lstStyle/>
        <a:p>
          <a:endParaRPr lang="en-US"/>
        </a:p>
      </dgm:t>
    </dgm:pt>
    <dgm:pt modelId="{2DBBAE9D-AF2F-46CC-A9CD-476E5B907C11}" type="sibTrans" cxnId="{A70AA19E-818F-4204-BE7C-A28548E34125}">
      <dgm:prSet/>
      <dgm:spPr/>
      <dgm:t>
        <a:bodyPr/>
        <a:lstStyle/>
        <a:p>
          <a:endParaRPr lang="en-US"/>
        </a:p>
      </dgm:t>
    </dgm:pt>
    <dgm:pt modelId="{420117EA-B299-4F75-95F6-324DEC92AD60}">
      <dgm:prSet phldrT="[Text]"/>
      <dgm:spPr/>
      <dgm:t>
        <a:bodyPr/>
        <a:lstStyle/>
        <a:p>
          <a:r>
            <a:rPr lang="id-ID" smtClean="0"/>
            <a:t>Attribute Importance </a:t>
          </a:r>
          <a:endParaRPr lang="en-US" dirty="0"/>
        </a:p>
      </dgm:t>
    </dgm:pt>
    <dgm:pt modelId="{CCB1E7E0-37E1-417D-802C-4252912FFB2B}" type="parTrans" cxnId="{1BC2B0B3-D206-46E6-B581-5899C5F69665}">
      <dgm:prSet/>
      <dgm:spPr/>
      <dgm:t>
        <a:bodyPr/>
        <a:lstStyle/>
        <a:p>
          <a:endParaRPr lang="en-US"/>
        </a:p>
      </dgm:t>
    </dgm:pt>
    <dgm:pt modelId="{17F119B4-B80F-4F08-888B-001EEE119AD8}" type="sibTrans" cxnId="{1BC2B0B3-D206-46E6-B581-5899C5F69665}">
      <dgm:prSet/>
      <dgm:spPr/>
      <dgm:t>
        <a:bodyPr/>
        <a:lstStyle/>
        <a:p>
          <a:endParaRPr lang="en-US"/>
        </a:p>
      </dgm:t>
    </dgm:pt>
    <dgm:pt modelId="{CE8E1073-9BDB-4EF0-A523-8B57231F08F9}" type="pres">
      <dgm:prSet presAssocID="{1897D32E-B4C3-4D6D-AE6E-A20C54079892}" presName="diagram" presStyleCnt="0">
        <dgm:presLayoutVars>
          <dgm:dir/>
          <dgm:resizeHandles val="exact"/>
        </dgm:presLayoutVars>
      </dgm:prSet>
      <dgm:spPr/>
    </dgm:pt>
    <dgm:pt modelId="{A4802DBF-15FF-4486-906E-643AC10DCA7C}" type="pres">
      <dgm:prSet presAssocID="{43D606A9-B417-477B-BB30-03C42D4EFE2F}" presName="node" presStyleLbl="node1" presStyleIdx="0" presStyleCnt="4">
        <dgm:presLayoutVars>
          <dgm:bulletEnabled val="1"/>
        </dgm:presLayoutVars>
      </dgm:prSet>
      <dgm:spPr/>
    </dgm:pt>
    <dgm:pt modelId="{4560C9F7-7D5B-4098-8456-E7C7594F558B}" type="pres">
      <dgm:prSet presAssocID="{81E1930A-B423-4ED5-A934-0EE4A9453AE2}" presName="sibTrans" presStyleCnt="0"/>
      <dgm:spPr/>
    </dgm:pt>
    <dgm:pt modelId="{05E986CD-055A-4427-997D-CBBC5C1CAFCD}" type="pres">
      <dgm:prSet presAssocID="{D687FB0C-2D3C-4096-8558-B04043D2BB7B}" presName="node" presStyleLbl="node1" presStyleIdx="1" presStyleCnt="4">
        <dgm:presLayoutVars>
          <dgm:bulletEnabled val="1"/>
        </dgm:presLayoutVars>
      </dgm:prSet>
      <dgm:spPr/>
    </dgm:pt>
    <dgm:pt modelId="{03CA5C3C-2817-4F7E-A251-0448C7903749}" type="pres">
      <dgm:prSet presAssocID="{320B9126-2750-4FBD-B1FD-94C56B6C03AD}" presName="sibTrans" presStyleCnt="0"/>
      <dgm:spPr/>
    </dgm:pt>
    <dgm:pt modelId="{B8EB8260-E4E4-47A0-8D36-342C728C5407}" type="pres">
      <dgm:prSet presAssocID="{8BA7371E-ED18-4E14-8B81-0E32281DBEA8}" presName="node" presStyleLbl="node1" presStyleIdx="2" presStyleCnt="4">
        <dgm:presLayoutVars>
          <dgm:bulletEnabled val="1"/>
        </dgm:presLayoutVars>
      </dgm:prSet>
      <dgm:spPr/>
      <dgm:t>
        <a:bodyPr/>
        <a:lstStyle/>
        <a:p>
          <a:endParaRPr lang="en-US"/>
        </a:p>
      </dgm:t>
    </dgm:pt>
    <dgm:pt modelId="{F827CBBA-C213-4D8C-B940-599A2C425B35}" type="pres">
      <dgm:prSet presAssocID="{2DBBAE9D-AF2F-46CC-A9CD-476E5B907C11}" presName="sibTrans" presStyleCnt="0"/>
      <dgm:spPr/>
    </dgm:pt>
    <dgm:pt modelId="{9BB3A50A-DEED-4759-84FF-4C100E45E320}" type="pres">
      <dgm:prSet presAssocID="{420117EA-B299-4F75-95F6-324DEC92AD60}" presName="node" presStyleLbl="node1" presStyleIdx="3" presStyleCnt="4">
        <dgm:presLayoutVars>
          <dgm:bulletEnabled val="1"/>
        </dgm:presLayoutVars>
      </dgm:prSet>
      <dgm:spPr/>
      <dgm:t>
        <a:bodyPr/>
        <a:lstStyle/>
        <a:p>
          <a:endParaRPr lang="en-US"/>
        </a:p>
      </dgm:t>
    </dgm:pt>
  </dgm:ptLst>
  <dgm:cxnLst>
    <dgm:cxn modelId="{5BE52D56-2F23-4507-9112-A751C0877D1F}" type="presOf" srcId="{8BA7371E-ED18-4E14-8B81-0E32281DBEA8}" destId="{B8EB8260-E4E4-47A0-8D36-342C728C5407}" srcOrd="0" destOrd="0" presId="urn:microsoft.com/office/officeart/2005/8/layout/default"/>
    <dgm:cxn modelId="{C958BB79-4EB8-43C4-BDD4-BEE0D24A9091}" type="presOf" srcId="{420117EA-B299-4F75-95F6-324DEC92AD60}" destId="{9BB3A50A-DEED-4759-84FF-4C100E45E320}" srcOrd="0" destOrd="0" presId="urn:microsoft.com/office/officeart/2005/8/layout/default"/>
    <dgm:cxn modelId="{798C21A5-F4B7-483E-B63B-0956C54E0EDA}" srcId="{1897D32E-B4C3-4D6D-AE6E-A20C54079892}" destId="{D687FB0C-2D3C-4096-8558-B04043D2BB7B}" srcOrd="1" destOrd="0" parTransId="{AFEDBFC4-7237-4692-B208-3BFF149F997A}" sibTransId="{320B9126-2750-4FBD-B1FD-94C56B6C03AD}"/>
    <dgm:cxn modelId="{1BC2B0B3-D206-46E6-B581-5899C5F69665}" srcId="{1897D32E-B4C3-4D6D-AE6E-A20C54079892}" destId="{420117EA-B299-4F75-95F6-324DEC92AD60}" srcOrd="3" destOrd="0" parTransId="{CCB1E7E0-37E1-417D-802C-4252912FFB2B}" sibTransId="{17F119B4-B80F-4F08-888B-001EEE119AD8}"/>
    <dgm:cxn modelId="{D5921230-7AAE-44C4-A4A7-AC640AF1DE79}" type="presOf" srcId="{1897D32E-B4C3-4D6D-AE6E-A20C54079892}" destId="{CE8E1073-9BDB-4EF0-A523-8B57231F08F9}" srcOrd="0" destOrd="0" presId="urn:microsoft.com/office/officeart/2005/8/layout/default"/>
    <dgm:cxn modelId="{23826D0C-AB73-4941-A140-3571EB9F7D8B}" srcId="{1897D32E-B4C3-4D6D-AE6E-A20C54079892}" destId="{43D606A9-B417-477B-BB30-03C42D4EFE2F}" srcOrd="0" destOrd="0" parTransId="{CC43328E-C550-4BB5-ADBB-00165D74A59E}" sibTransId="{81E1930A-B423-4ED5-A934-0EE4A9453AE2}"/>
    <dgm:cxn modelId="{8FBEAFE0-CC98-4DBC-8717-17581AFFD662}" type="presOf" srcId="{43D606A9-B417-477B-BB30-03C42D4EFE2F}" destId="{A4802DBF-15FF-4486-906E-643AC10DCA7C}" srcOrd="0" destOrd="0" presId="urn:microsoft.com/office/officeart/2005/8/layout/default"/>
    <dgm:cxn modelId="{A70AA19E-818F-4204-BE7C-A28548E34125}" srcId="{1897D32E-B4C3-4D6D-AE6E-A20C54079892}" destId="{8BA7371E-ED18-4E14-8B81-0E32281DBEA8}" srcOrd="2" destOrd="0" parTransId="{3AAF6934-E329-4D3D-8C9A-C1F32CF4EC03}" sibTransId="{2DBBAE9D-AF2F-46CC-A9CD-476E5B907C11}"/>
    <dgm:cxn modelId="{609AAA9C-68F7-43FB-B0CB-468A061BDFB4}" type="presOf" srcId="{D687FB0C-2D3C-4096-8558-B04043D2BB7B}" destId="{05E986CD-055A-4427-997D-CBBC5C1CAFCD}" srcOrd="0" destOrd="0" presId="urn:microsoft.com/office/officeart/2005/8/layout/default"/>
    <dgm:cxn modelId="{C4181B73-1BDC-41E5-BBD9-9EC4F262196C}" type="presParOf" srcId="{CE8E1073-9BDB-4EF0-A523-8B57231F08F9}" destId="{A4802DBF-15FF-4486-906E-643AC10DCA7C}" srcOrd="0" destOrd="0" presId="urn:microsoft.com/office/officeart/2005/8/layout/default"/>
    <dgm:cxn modelId="{9C229F66-9FB7-4F79-9EFF-6A197BF9182E}" type="presParOf" srcId="{CE8E1073-9BDB-4EF0-A523-8B57231F08F9}" destId="{4560C9F7-7D5B-4098-8456-E7C7594F558B}" srcOrd="1" destOrd="0" presId="urn:microsoft.com/office/officeart/2005/8/layout/default"/>
    <dgm:cxn modelId="{A6DE517B-8780-4815-B365-23AC58C51BF7}" type="presParOf" srcId="{CE8E1073-9BDB-4EF0-A523-8B57231F08F9}" destId="{05E986CD-055A-4427-997D-CBBC5C1CAFCD}" srcOrd="2" destOrd="0" presId="urn:microsoft.com/office/officeart/2005/8/layout/default"/>
    <dgm:cxn modelId="{C930B299-694C-4C8D-9C9A-8AEED9B15C74}" type="presParOf" srcId="{CE8E1073-9BDB-4EF0-A523-8B57231F08F9}" destId="{03CA5C3C-2817-4F7E-A251-0448C7903749}" srcOrd="3" destOrd="0" presId="urn:microsoft.com/office/officeart/2005/8/layout/default"/>
    <dgm:cxn modelId="{EFCF9F24-B648-4DD0-9AA4-2F79F015F9C1}" type="presParOf" srcId="{CE8E1073-9BDB-4EF0-A523-8B57231F08F9}" destId="{B8EB8260-E4E4-47A0-8D36-342C728C5407}" srcOrd="4" destOrd="0" presId="urn:microsoft.com/office/officeart/2005/8/layout/default"/>
    <dgm:cxn modelId="{68C267E9-FD30-40E2-AA4B-A7B904BE3108}" type="presParOf" srcId="{CE8E1073-9BDB-4EF0-A523-8B57231F08F9}" destId="{F827CBBA-C213-4D8C-B940-599A2C425B35}" srcOrd="5" destOrd="0" presId="urn:microsoft.com/office/officeart/2005/8/layout/default"/>
    <dgm:cxn modelId="{86C9141A-C3D1-4AA3-97EF-8CDA77C70688}" type="presParOf" srcId="{CE8E1073-9BDB-4EF0-A523-8B57231F08F9}" destId="{9BB3A50A-DEED-4759-84FF-4C100E45E320}"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302F07-D6A9-46A5-9807-EBF6C9F5B2DD}">
      <dsp:nvSpPr>
        <dsp:cNvPr id="0" name=""/>
        <dsp:cNvSpPr/>
      </dsp:nvSpPr>
      <dsp:spPr>
        <a:xfrm rot="16200000">
          <a:off x="-851716" y="854037"/>
          <a:ext cx="3986213" cy="2278137"/>
        </a:xfrm>
        <a:prstGeom prst="flowChartManualOperati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0" tIns="0" rIns="180703" bIns="0" numCol="1" spcCol="1270" anchor="ctr" anchorCtr="0">
          <a:noAutofit/>
        </a:bodyPr>
        <a:lstStyle/>
        <a:p>
          <a:pPr lvl="0" algn="ctr" defTabSz="1244600">
            <a:lnSpc>
              <a:spcPct val="90000"/>
            </a:lnSpc>
            <a:spcBef>
              <a:spcPct val="0"/>
            </a:spcBef>
            <a:spcAft>
              <a:spcPct val="35000"/>
            </a:spcAft>
          </a:pPr>
          <a:r>
            <a:rPr lang="id-ID" sz="2800" kern="1200" dirty="0" smtClean="0"/>
            <a:t>Data telah mencapai jumlah dan ukuran yang sangat besar</a:t>
          </a:r>
          <a:endParaRPr lang="en-US" sz="2800" kern="1200" dirty="0"/>
        </a:p>
      </dsp:txBody>
      <dsp:txXfrm rot="5400000">
        <a:off x="2322" y="797242"/>
        <a:ext cx="2278137" cy="2391727"/>
      </dsp:txXfrm>
    </dsp:sp>
    <dsp:sp modelId="{DAD9059A-916A-4916-A2A8-B42491568DD3}">
      <dsp:nvSpPr>
        <dsp:cNvPr id="0" name=""/>
        <dsp:cNvSpPr/>
      </dsp:nvSpPr>
      <dsp:spPr>
        <a:xfrm rot="16200000">
          <a:off x="1597281" y="854037"/>
          <a:ext cx="3986213" cy="2278137"/>
        </a:xfrm>
        <a:prstGeom prst="flowChartManualOperati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0" tIns="0" rIns="180703" bIns="0" numCol="1" spcCol="1270" anchor="ctr" anchorCtr="0">
          <a:noAutofit/>
        </a:bodyPr>
        <a:lstStyle/>
        <a:p>
          <a:pPr lvl="0" algn="ctr" defTabSz="1244600">
            <a:lnSpc>
              <a:spcPct val="90000"/>
            </a:lnSpc>
            <a:spcBef>
              <a:spcPct val="0"/>
            </a:spcBef>
            <a:spcAft>
              <a:spcPct val="35000"/>
            </a:spcAft>
          </a:pPr>
          <a:r>
            <a:rPr lang="id-ID" sz="2800" kern="1200" dirty="0" smtClean="0"/>
            <a:t>Telah dilakukan proses data warehousing</a:t>
          </a:r>
          <a:endParaRPr lang="en-US" sz="2800" kern="1200" dirty="0"/>
        </a:p>
      </dsp:txBody>
      <dsp:txXfrm rot="5400000">
        <a:off x="2451319" y="797242"/>
        <a:ext cx="2278137" cy="2391727"/>
      </dsp:txXfrm>
    </dsp:sp>
    <dsp:sp modelId="{25A33852-3C4B-4406-8856-3A4D6201948C}">
      <dsp:nvSpPr>
        <dsp:cNvPr id="0" name=""/>
        <dsp:cNvSpPr/>
      </dsp:nvSpPr>
      <dsp:spPr>
        <a:xfrm rot="16200000">
          <a:off x="4046280" y="854037"/>
          <a:ext cx="3986213" cy="2278137"/>
        </a:xfrm>
        <a:prstGeom prst="flowChartManualOperati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0" tIns="0" rIns="180703" bIns="0" numCol="1" spcCol="1270" anchor="ctr" anchorCtr="0">
          <a:noAutofit/>
        </a:bodyPr>
        <a:lstStyle/>
        <a:p>
          <a:pPr lvl="0" algn="ctr" defTabSz="1244600">
            <a:lnSpc>
              <a:spcPct val="90000"/>
            </a:lnSpc>
            <a:spcBef>
              <a:spcPct val="0"/>
            </a:spcBef>
            <a:spcAft>
              <a:spcPct val="35000"/>
            </a:spcAft>
          </a:pPr>
          <a:r>
            <a:rPr lang="id-ID" sz="2800" kern="1200" dirty="0" smtClean="0"/>
            <a:t>Kemampuan Komputasi yang semakin terjangkau</a:t>
          </a:r>
          <a:endParaRPr lang="en-US" sz="2800" kern="1200" dirty="0"/>
        </a:p>
      </dsp:txBody>
      <dsp:txXfrm rot="5400000">
        <a:off x="4900318" y="797242"/>
        <a:ext cx="2278137" cy="2391727"/>
      </dsp:txXfrm>
    </dsp:sp>
    <dsp:sp modelId="{86146B22-5360-4D1B-AC91-3378F10134EE}">
      <dsp:nvSpPr>
        <dsp:cNvPr id="0" name=""/>
        <dsp:cNvSpPr/>
      </dsp:nvSpPr>
      <dsp:spPr>
        <a:xfrm rot="16200000">
          <a:off x="6495278" y="854037"/>
          <a:ext cx="3986213" cy="2278137"/>
        </a:xfrm>
        <a:prstGeom prst="flowChartManualOperati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0" tIns="0" rIns="180703" bIns="0" numCol="1" spcCol="1270" anchor="ctr" anchorCtr="0">
          <a:noAutofit/>
        </a:bodyPr>
        <a:lstStyle/>
        <a:p>
          <a:pPr lvl="0" algn="ctr" defTabSz="1244600">
            <a:lnSpc>
              <a:spcPct val="90000"/>
            </a:lnSpc>
            <a:spcBef>
              <a:spcPct val="0"/>
            </a:spcBef>
            <a:spcAft>
              <a:spcPct val="35000"/>
            </a:spcAft>
          </a:pPr>
          <a:r>
            <a:rPr lang="id-ID" sz="2800" kern="1200" dirty="0" smtClean="0"/>
            <a:t>Persaingan bisnis yang semakin ketat</a:t>
          </a:r>
          <a:endParaRPr lang="en-US" sz="2800" kern="1200" dirty="0"/>
        </a:p>
      </dsp:txBody>
      <dsp:txXfrm rot="5400000">
        <a:off x="7349316" y="797242"/>
        <a:ext cx="2278137" cy="23917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802DBF-15FF-4486-906E-643AC10DCA7C}">
      <dsp:nvSpPr>
        <dsp:cNvPr id="0" name=""/>
        <dsp:cNvSpPr/>
      </dsp:nvSpPr>
      <dsp:spPr>
        <a:xfrm>
          <a:off x="81292" y="892"/>
          <a:ext cx="3171741" cy="1903045"/>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n-US" sz="4700" kern="1200" smtClean="0"/>
            <a:t>Klasifikasi</a:t>
          </a:r>
          <a:endParaRPr lang="en-US" sz="4700" kern="1200" dirty="0"/>
        </a:p>
      </dsp:txBody>
      <dsp:txXfrm>
        <a:off x="81292" y="892"/>
        <a:ext cx="3171741" cy="1903045"/>
      </dsp:txXfrm>
    </dsp:sp>
    <dsp:sp modelId="{05E986CD-055A-4427-997D-CBBC5C1CAFCD}">
      <dsp:nvSpPr>
        <dsp:cNvPr id="0" name=""/>
        <dsp:cNvSpPr/>
      </dsp:nvSpPr>
      <dsp:spPr>
        <a:xfrm>
          <a:off x="3570208" y="892"/>
          <a:ext cx="3171741" cy="1903045"/>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n-US" sz="4700" kern="1200" smtClean="0"/>
            <a:t>Clustering</a:t>
          </a:r>
          <a:endParaRPr lang="en-US" sz="4700" kern="1200" dirty="0"/>
        </a:p>
      </dsp:txBody>
      <dsp:txXfrm>
        <a:off x="3570208" y="892"/>
        <a:ext cx="3171741" cy="1903045"/>
      </dsp:txXfrm>
    </dsp:sp>
    <dsp:sp modelId="{B8EB8260-E4E4-47A0-8D36-342C728C5407}">
      <dsp:nvSpPr>
        <dsp:cNvPr id="0" name=""/>
        <dsp:cNvSpPr/>
      </dsp:nvSpPr>
      <dsp:spPr>
        <a:xfrm>
          <a:off x="81292" y="2221111"/>
          <a:ext cx="3171741" cy="1903045"/>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id-ID" sz="4700" kern="1200" smtClean="0"/>
            <a:t>Association Rules</a:t>
          </a:r>
          <a:endParaRPr lang="en-US" sz="4700" kern="1200" dirty="0"/>
        </a:p>
      </dsp:txBody>
      <dsp:txXfrm>
        <a:off x="81292" y="2221111"/>
        <a:ext cx="3171741" cy="1903045"/>
      </dsp:txXfrm>
    </dsp:sp>
    <dsp:sp modelId="{9BB3A50A-DEED-4759-84FF-4C100E45E320}">
      <dsp:nvSpPr>
        <dsp:cNvPr id="0" name=""/>
        <dsp:cNvSpPr/>
      </dsp:nvSpPr>
      <dsp:spPr>
        <a:xfrm>
          <a:off x="3570208" y="2221111"/>
          <a:ext cx="3171741" cy="1903045"/>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id-ID" sz="4700" kern="1200" smtClean="0"/>
            <a:t>Attribute Importance </a:t>
          </a:r>
          <a:endParaRPr lang="en-US" sz="4700" kern="1200" dirty="0"/>
        </a:p>
      </dsp:txBody>
      <dsp:txXfrm>
        <a:off x="3570208" y="2221111"/>
        <a:ext cx="3171741" cy="1903045"/>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t>5/19/2021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t>‹#›</a:t>
            </a:fld>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F6C43-988E-4257-9A1C-C162EF036D58}" type="datetimeFigureOut">
              <a:rPr lang="en-US"/>
              <a:t>5/19/2021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491D0-8E1B-49C7-849B-A28568D94497}" type="slidenum">
              <a:rPr/>
              <a:t>‹#›</a:t>
            </a:fld>
            <a:endParaRPr/>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dirty="0" smtClean="0">
                <a:solidFill>
                  <a:schemeClr val="tx1"/>
                </a:solidFill>
                <a:effectLst/>
                <a:latin typeface="+mn-lt"/>
                <a:ea typeface="+mn-ea"/>
                <a:cs typeface="+mn-cs"/>
              </a:rPr>
              <a:t>data mining berhubungan erat dengan analisa data dan penggunaan perangkat lunak untuk mencari pola dan kesamaan dalam sekumpulan data</a:t>
            </a:r>
            <a:endParaRPr lang="en-US"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Analisa data mining berjalan pada data yang cenderung terus membesar dan teknik terbaik yang digunakan kemudian beorientasi kepada data beukuran sangat besar untuk mendapatkn kesimpulan dan keputusan paling layak</a:t>
            </a:r>
            <a:endParaRPr lang="en-US" dirty="0"/>
          </a:p>
        </p:txBody>
      </p:sp>
      <p:sp>
        <p:nvSpPr>
          <p:cNvPr id="4" name="Slide Number Placeholder 3"/>
          <p:cNvSpPr>
            <a:spLocks noGrp="1"/>
          </p:cNvSpPr>
          <p:nvPr>
            <p:ph type="sldNum" sz="quarter" idx="10"/>
          </p:nvPr>
        </p:nvSpPr>
        <p:spPr/>
        <p:txBody>
          <a:bodyPr/>
          <a:lstStyle/>
          <a:p>
            <a:fld id="{DED491D0-8E1B-49C7-849B-A28568D94497}" type="slidenum">
              <a:rPr lang="en-US" smtClean="0"/>
              <a:t>2</a:t>
            </a:fld>
            <a:endParaRPr lang="en-US"/>
          </a:p>
        </p:txBody>
      </p:sp>
    </p:spTree>
    <p:extLst>
      <p:ext uri="{BB962C8B-B14F-4D97-AF65-F5344CB8AC3E}">
        <p14:creationId xmlns:p14="http://schemas.microsoft.com/office/powerpoint/2010/main" val="89593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D491D0-8E1B-49C7-849B-A28568D94497}" type="slidenum">
              <a:rPr lang="en-US" smtClean="0"/>
              <a:t>13</a:t>
            </a:fld>
            <a:endParaRPr lang="en-US"/>
          </a:p>
        </p:txBody>
      </p:sp>
    </p:spTree>
    <p:extLst>
      <p:ext uri="{BB962C8B-B14F-4D97-AF65-F5344CB8AC3E}">
        <p14:creationId xmlns:p14="http://schemas.microsoft.com/office/powerpoint/2010/main" val="3354236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D491D0-8E1B-49C7-849B-A28568D94497}" type="slidenum">
              <a:rPr lang="en-US" smtClean="0"/>
              <a:t>14</a:t>
            </a:fld>
            <a:endParaRPr lang="en-US"/>
          </a:p>
        </p:txBody>
      </p:sp>
    </p:spTree>
    <p:extLst>
      <p:ext uri="{BB962C8B-B14F-4D97-AF65-F5344CB8AC3E}">
        <p14:creationId xmlns:p14="http://schemas.microsoft.com/office/powerpoint/2010/main" val="1489534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D491D0-8E1B-49C7-849B-A28568D94497}" type="slidenum">
              <a:rPr lang="en-US" smtClean="0"/>
              <a:t>15</a:t>
            </a:fld>
            <a:endParaRPr lang="en-US"/>
          </a:p>
        </p:txBody>
      </p:sp>
    </p:spTree>
    <p:extLst>
      <p:ext uri="{BB962C8B-B14F-4D97-AF65-F5344CB8AC3E}">
        <p14:creationId xmlns:p14="http://schemas.microsoft.com/office/powerpoint/2010/main" val="3052068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 Tiap instan data berisi banyak atribut, dimana masing-masing atribut memiliki satu dari beberapa kemungkinan nilai. Hanya satu atribut diantara banyak atribut tersebut yang disebut dengan atribut target, sedangkan atribut yang lain disebut sebagai atribut prediktor. Tiap kemungkinan nilai yang dimiliki oleh atribut target menunjukkan class yang diprediksi berdasarkan nilai-nilai dari atribut prediktor.</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Klasifikasi digunakan untuk segmentasi customer, pemodelan bisnis, analisa kartu kredit, dan banyak aplikasi yang lain. Sebagai contoh, perusahaan kartu kredit ingin memprediksi customer berdasarkan tipe pembayaran.</a:t>
            </a: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D491D0-8E1B-49C7-849B-A28568D94497}" type="slidenum">
              <a:rPr lang="en-US" smtClean="0"/>
              <a:t>16</a:t>
            </a:fld>
            <a:endParaRPr lang="en-US"/>
          </a:p>
        </p:txBody>
      </p:sp>
    </p:spTree>
    <p:extLst>
      <p:ext uri="{BB962C8B-B14F-4D97-AF65-F5344CB8AC3E}">
        <p14:creationId xmlns:p14="http://schemas.microsoft.com/office/powerpoint/2010/main" val="64673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D491D0-8E1B-49C7-849B-A28568D94497}" type="slidenum">
              <a:rPr lang="en-US" smtClean="0"/>
              <a:t>17</a:t>
            </a:fld>
            <a:endParaRPr lang="en-US"/>
          </a:p>
        </p:txBody>
      </p:sp>
    </p:spTree>
    <p:extLst>
      <p:ext uri="{BB962C8B-B14F-4D97-AF65-F5344CB8AC3E}">
        <p14:creationId xmlns:p14="http://schemas.microsoft.com/office/powerpoint/2010/main" val="1124677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dirty="0" smtClean="0">
                <a:solidFill>
                  <a:schemeClr val="tx1"/>
                </a:solidFill>
                <a:effectLst/>
                <a:latin typeface="+mn-lt"/>
                <a:ea typeface="+mn-ea"/>
                <a:cs typeface="+mn-cs"/>
              </a:rPr>
              <a:t>Aturan asosiasi mengcapture item atau kejadian dalam data berukuran besar yang berisi data transaksi.</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D491D0-8E1B-49C7-849B-A28568D94497}" type="slidenum">
              <a:rPr lang="en-US" smtClean="0"/>
              <a:t>18</a:t>
            </a:fld>
            <a:endParaRPr lang="en-US"/>
          </a:p>
        </p:txBody>
      </p:sp>
    </p:spTree>
    <p:extLst>
      <p:ext uri="{BB962C8B-B14F-4D97-AF65-F5344CB8AC3E}">
        <p14:creationId xmlns:p14="http://schemas.microsoft.com/office/powerpoint/2010/main" val="2122951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D491D0-8E1B-49C7-849B-A28568D94497}" type="slidenum">
              <a:rPr lang="en-US" smtClean="0"/>
              <a:t>19</a:t>
            </a:fld>
            <a:endParaRPr lang="en-US"/>
          </a:p>
        </p:txBody>
      </p:sp>
    </p:spTree>
    <p:extLst>
      <p:ext uri="{BB962C8B-B14F-4D97-AF65-F5344CB8AC3E}">
        <p14:creationId xmlns:p14="http://schemas.microsoft.com/office/powerpoint/2010/main" val="1395245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Perkembangan data dalam hal jumlah dan ukuran telah mencapai kecepatan yang sangat cepat, sehingga ukuran basis data yang dimiliki oleh sebuah perusahaan bisa mencapai kisaran gigabyte atau bahkan terabyte.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ED491D0-8E1B-49C7-849B-A28568D94497}" type="slidenum">
              <a:rPr lang="en-US" smtClean="0"/>
              <a:t>4</a:t>
            </a:fld>
            <a:endParaRPr lang="en-US"/>
          </a:p>
        </p:txBody>
      </p:sp>
    </p:spTree>
    <p:extLst>
      <p:ext uri="{BB962C8B-B14F-4D97-AF65-F5344CB8AC3E}">
        <p14:creationId xmlns:p14="http://schemas.microsoft.com/office/powerpoint/2010/main" val="64969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Oleh karena itu maka disarankan perlunya proses data warehousing untuk menjaga konsistensi, memberikan prespektif yang lebih baik terhadap data dan menjaga integritas data.</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ED491D0-8E1B-49C7-849B-A28568D94497}" type="slidenum">
              <a:rPr lang="en-US" smtClean="0"/>
              <a:t>5</a:t>
            </a:fld>
            <a:endParaRPr lang="en-US"/>
          </a:p>
        </p:txBody>
      </p:sp>
    </p:spTree>
    <p:extLst>
      <p:ext uri="{BB962C8B-B14F-4D97-AF65-F5344CB8AC3E}">
        <p14:creationId xmlns:p14="http://schemas.microsoft.com/office/powerpoint/2010/main" val="1859617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dirty="0" smtClean="0">
                <a:solidFill>
                  <a:schemeClr val="tx1"/>
                </a:solidFill>
                <a:effectLst/>
                <a:latin typeface="+mn-lt"/>
                <a:ea typeface="+mn-ea"/>
                <a:cs typeface="+mn-cs"/>
              </a:rPr>
              <a:t>Penurunan harga yang cukup cepat terhadap perangkat keras computer serta semakin tingginya kinerja yang berhasil dicapai oleh perangkat computer maupun teknologi pengolahan data seperti teknologi pararel proses saat ini, menjadikan proses saat ini, menjadikan proses data mining suduh cukup layak untuk dilakukan secara komersial.</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D491D0-8E1B-49C7-849B-A28568D94497}" type="slidenum">
              <a:rPr lang="en-US" smtClean="0"/>
              <a:t>6</a:t>
            </a:fld>
            <a:endParaRPr lang="en-US"/>
          </a:p>
        </p:txBody>
      </p:sp>
    </p:spTree>
    <p:extLst>
      <p:ext uri="{BB962C8B-B14F-4D97-AF65-F5344CB8AC3E}">
        <p14:creationId xmlns:p14="http://schemas.microsoft.com/office/powerpoint/2010/main" val="1634242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D491D0-8E1B-49C7-849B-A28568D94497}" type="slidenum">
              <a:rPr lang="en-US" smtClean="0"/>
              <a:t>7</a:t>
            </a:fld>
            <a:endParaRPr lang="en-US"/>
          </a:p>
        </p:txBody>
      </p:sp>
    </p:spTree>
    <p:extLst>
      <p:ext uri="{BB962C8B-B14F-4D97-AF65-F5344CB8AC3E}">
        <p14:creationId xmlns:p14="http://schemas.microsoft.com/office/powerpoint/2010/main" val="3664931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200" b="0" i="0" kern="1200" dirty="0" smtClean="0">
                <a:solidFill>
                  <a:schemeClr val="tx1"/>
                </a:solidFill>
                <a:effectLst/>
                <a:latin typeface="+mn-lt"/>
                <a:ea typeface="+mn-ea"/>
                <a:cs typeface="+mn-cs"/>
              </a:rPr>
              <a:t>keseluruhan proses non-trivial untuk mencari dan mengidentifikasi pola (pattern) dalam data, dimana pola yang ditemukan bersifat sah, baru, dapat bermanfaat dan dapat dimengerti.</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D491D0-8E1B-49C7-849B-A28568D94497}" type="slidenum">
              <a:rPr lang="en-US" smtClean="0"/>
              <a:t>8</a:t>
            </a:fld>
            <a:endParaRPr lang="en-US"/>
          </a:p>
        </p:txBody>
      </p:sp>
    </p:spTree>
    <p:extLst>
      <p:ext uri="{BB962C8B-B14F-4D97-AF65-F5344CB8AC3E}">
        <p14:creationId xmlns:p14="http://schemas.microsoft.com/office/powerpoint/2010/main" val="2825361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200" b="0" i="0" kern="1200" dirty="0" smtClean="0">
                <a:solidFill>
                  <a:schemeClr val="tx1"/>
                </a:solidFill>
                <a:effectLst/>
                <a:latin typeface="+mn-lt"/>
                <a:ea typeface="+mn-ea"/>
                <a:cs typeface="+mn-cs"/>
              </a:rPr>
              <a:t>keseluruhan proses non-trivial untuk mencari dan mengidentifikasi pola (pattern) dalam data, dimana pola yang ditemukan bersifat sah, baru, dapat bermanfaat dan dapat dimengerti.</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D491D0-8E1B-49C7-849B-A28568D94497}" type="slidenum">
              <a:rPr lang="en-US" smtClean="0"/>
              <a:t>10</a:t>
            </a:fld>
            <a:endParaRPr lang="en-US"/>
          </a:p>
        </p:txBody>
      </p:sp>
    </p:spTree>
    <p:extLst>
      <p:ext uri="{BB962C8B-B14F-4D97-AF65-F5344CB8AC3E}">
        <p14:creationId xmlns:p14="http://schemas.microsoft.com/office/powerpoint/2010/main" val="197623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dirty="0" smtClean="0">
                <a:solidFill>
                  <a:schemeClr val="tx1"/>
                </a:solidFill>
                <a:effectLst/>
                <a:latin typeface="+mn-lt"/>
                <a:ea typeface="+mn-ea"/>
                <a:cs typeface="+mn-cs"/>
              </a:rPr>
              <a:t>Juga dilakukan proses enrichment, yaitu proses “memperkaya” data yang sudah ada dengan data atau informasi lain yang relevan dan diperlukan untuk KDD, seperti data atau informasi eksternal</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D491D0-8E1B-49C7-849B-A28568D94497}" type="slidenum">
              <a:rPr lang="en-US" smtClean="0"/>
              <a:t>11</a:t>
            </a:fld>
            <a:endParaRPr lang="en-US"/>
          </a:p>
        </p:txBody>
      </p:sp>
    </p:spTree>
    <p:extLst>
      <p:ext uri="{BB962C8B-B14F-4D97-AF65-F5344CB8AC3E}">
        <p14:creationId xmlns:p14="http://schemas.microsoft.com/office/powerpoint/2010/main" val="1113819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dirty="0" smtClean="0">
                <a:solidFill>
                  <a:schemeClr val="tx1"/>
                </a:solidFill>
                <a:effectLst/>
                <a:latin typeface="+mn-lt"/>
                <a:ea typeface="+mn-ea"/>
                <a:cs typeface="+mn-cs"/>
              </a:rPr>
              <a:t>Proses coding dalam KDD merupakan proses kreatif dan sangat tergantung pada jenis atau pola informasi yang akan dicari dalam basis data</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D491D0-8E1B-49C7-849B-A28568D94497}" type="slidenum">
              <a:rPr lang="en-US" smtClean="0"/>
              <a:t>12</a:t>
            </a:fld>
            <a:endParaRPr lang="en-US"/>
          </a:p>
        </p:txBody>
      </p:sp>
    </p:spTree>
    <p:extLst>
      <p:ext uri="{BB962C8B-B14F-4D97-AF65-F5344CB8AC3E}">
        <p14:creationId xmlns:p14="http://schemas.microsoft.com/office/powerpoint/2010/main" val="30618278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2832533" y="1371600"/>
            <a:ext cx="9359467"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2832533" y="4462272"/>
            <a:ext cx="9359467" cy="1033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bwMode="black">
          <a:xfrm>
            <a:off x="3175199" y="1943842"/>
            <a:ext cx="8500062" cy="2387600"/>
          </a:xfrm>
        </p:spPr>
        <p:txBody>
          <a:bodyPr anchor="b"/>
          <a:lstStyle>
            <a:lvl1pPr algn="l">
              <a:lnSpc>
                <a:spcPct val="90000"/>
              </a:lnSpc>
              <a:defRPr sz="6000" b="1">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3175199" y="4538659"/>
            <a:ext cx="8500062" cy="865321"/>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1" name="Date Placeholder 3"/>
          <p:cNvSpPr>
            <a:spLocks noGrp="1"/>
          </p:cNvSpPr>
          <p:nvPr>
            <p:ph type="dt" sz="half" idx="10"/>
          </p:nvPr>
        </p:nvSpPr>
        <p:spPr/>
        <p:txBody>
          <a:bodyPr/>
          <a:lstStyle>
            <a:lvl1pPr>
              <a:defRPr>
                <a:solidFill>
                  <a:schemeClr val="bg2"/>
                </a:solidFill>
              </a:defRPr>
            </a:lvl1pPr>
          </a:lstStyle>
          <a:p>
            <a:fld id="{2CCFE9AC-F15C-4FA0-A6F1-298829FA691D}" type="datetimeFigureOut">
              <a:rPr lang="en-US" smtClean="0"/>
              <a:pPr/>
              <a:t>5/19/2021</a:t>
            </a:fld>
            <a:endParaRPr lang="en-US" dirty="0"/>
          </a:p>
        </p:txBody>
      </p:sp>
      <p:sp>
        <p:nvSpPr>
          <p:cNvPr id="12" name="Footer Placeholder 4"/>
          <p:cNvSpPr>
            <a:spLocks noGrp="1"/>
          </p:cNvSpPr>
          <p:nvPr>
            <p:ph type="ftr" sz="quarter" idx="11"/>
          </p:nvPr>
        </p:nvSpPr>
        <p:spPr/>
        <p:txBody>
          <a:bodyPr/>
          <a:lstStyle>
            <a:lvl1pPr>
              <a:defRPr>
                <a:solidFill>
                  <a:schemeClr val="bg2"/>
                </a:solidFill>
              </a:defRPr>
            </a:lvl1pPr>
          </a:lstStyle>
          <a:p>
            <a:endParaRPr lang="en-US"/>
          </a:p>
        </p:txBody>
      </p:sp>
      <p:sp>
        <p:nvSpPr>
          <p:cNvPr id="13" name="Slide Number Placeholder 5"/>
          <p:cNvSpPr>
            <a:spLocks noGrp="1"/>
          </p:cNvSpPr>
          <p:nvPr>
            <p:ph type="sldNum" sz="quarter" idx="12"/>
          </p:nvPr>
        </p:nvSpPr>
        <p:spPr/>
        <p:txBody>
          <a:bodyPr/>
          <a:lstStyle>
            <a:lvl1pPr>
              <a:defRPr>
                <a:solidFill>
                  <a:schemeClr val="bg2"/>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CCFE9AC-F15C-4FA0-A6F1-298829FA691D}" type="datetimeFigureOut">
              <a:rPr lang="en-US"/>
              <a:t>5/19/2021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266440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p:cNvSpPr/>
          <p:nvPr/>
        </p:nvSpPr>
        <p:spPr>
          <a:xfrm rot="5400000">
            <a:off x="8267671" y="3370131"/>
            <a:ext cx="6858000"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rot="5400000">
            <a:off x="7523375" y="2743540"/>
            <a:ext cx="6857433" cy="1371487"/>
          </a:xfrm>
          <a:prstGeom prst="rect">
            <a:avLst/>
          </a:prstGeom>
        </p:spPr>
      </p:pic>
      <p:sp>
        <p:nvSpPr>
          <p:cNvPr id="2" name="Vertical Title 1"/>
          <p:cNvSpPr>
            <a:spLocks noGrp="1"/>
          </p:cNvSpPr>
          <p:nvPr>
            <p:ph type="title" orient="vert"/>
          </p:nvPr>
        </p:nvSpPr>
        <p:spPr>
          <a:xfrm>
            <a:off x="10266348" y="462249"/>
            <a:ext cx="1370886" cy="5714714"/>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78199" y="462249"/>
            <a:ext cx="9693088" cy="571471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378199" y="6356350"/>
            <a:ext cx="1971947" cy="365125"/>
          </a:xfrm>
        </p:spPr>
        <p:txBody>
          <a:bodyPr/>
          <a:lstStyle/>
          <a:p>
            <a:fld id="{2CCFE9AC-F15C-4FA0-A6F1-298829FA691D}" type="datetimeFigureOut">
              <a:rPr lang="en-US"/>
              <a:t>5/19/2021</a:t>
            </a:fld>
            <a:endParaRPr/>
          </a:p>
        </p:txBody>
      </p:sp>
      <p:sp>
        <p:nvSpPr>
          <p:cNvPr id="5" name="Footer Placeholder 4"/>
          <p:cNvSpPr>
            <a:spLocks noGrp="1"/>
          </p:cNvSpPr>
          <p:nvPr>
            <p:ph type="ftr" sz="quarter" idx="11"/>
          </p:nvPr>
        </p:nvSpPr>
        <p:spPr>
          <a:xfrm>
            <a:off x="2382374" y="6356350"/>
            <a:ext cx="5687786" cy="365125"/>
          </a:xfrm>
        </p:spPr>
        <p:txBody>
          <a:bodyPr/>
          <a:lstStyle/>
          <a:p>
            <a:endParaRPr/>
          </a:p>
        </p:txBody>
      </p:sp>
      <p:sp>
        <p:nvSpPr>
          <p:cNvPr id="6" name="Slide Number Placeholder 5"/>
          <p:cNvSpPr>
            <a:spLocks noGrp="1"/>
          </p:cNvSpPr>
          <p:nvPr>
            <p:ph type="sldNum" sz="quarter" idx="12"/>
          </p:nvPr>
        </p:nvSpPr>
        <p:spPr>
          <a:xfrm>
            <a:off x="8102389" y="6356350"/>
            <a:ext cx="1968898" cy="365125"/>
          </a:xfrm>
        </p:spPr>
        <p:txBody>
          <a:bodyPr/>
          <a:lstStyle/>
          <a:p>
            <a:fld id="{BD266BE7-899D-4075-917F-DBDE33B6B692}" type="slidenum">
              <a:rPr/>
              <a:t>‹#›</a:t>
            </a:fld>
            <a:endParaRPr/>
          </a:p>
        </p:txBody>
      </p:sp>
    </p:spTree>
    <p:extLst>
      <p:ext uri="{BB962C8B-B14F-4D97-AF65-F5344CB8AC3E}">
        <p14:creationId xmlns:p14="http://schemas.microsoft.com/office/powerpoint/2010/main" val="302941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CCFE9AC-F15C-4FA0-A6F1-298829FA691D}" type="datetimeFigureOut">
              <a:rPr lang="en-US"/>
              <a:t>5/19/2021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3502152" y="-20637"/>
            <a:ext cx="7315200" cy="434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3502152" y="4462272"/>
            <a:ext cx="7315200" cy="1719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bwMode="black">
          <a:xfrm>
            <a:off x="3838015" y="658346"/>
            <a:ext cx="6597464" cy="3664417"/>
          </a:xfrm>
        </p:spPr>
        <p:txBody>
          <a:bodyPr anchor="b">
            <a:normAutofit/>
          </a:bodyPr>
          <a:lstStyle>
            <a:lvl1pPr>
              <a:lnSpc>
                <a:spcPct val="90000"/>
              </a:lnSpc>
              <a:defRPr sz="5000" b="1">
                <a:solidFill>
                  <a:schemeClr val="tx1"/>
                </a:solidFill>
              </a:defRPr>
            </a:lvl1pPr>
          </a:lstStyle>
          <a:p>
            <a:r>
              <a:rPr lang="en-US" smtClean="0"/>
              <a:t>Click to edit Master title style</a:t>
            </a:r>
            <a:endParaRPr/>
          </a:p>
        </p:txBody>
      </p:sp>
      <p:sp>
        <p:nvSpPr>
          <p:cNvPr id="3" name="Text Placeholder 2"/>
          <p:cNvSpPr>
            <a:spLocks noGrp="1"/>
          </p:cNvSpPr>
          <p:nvPr>
            <p:ph type="body" idx="1"/>
          </p:nvPr>
        </p:nvSpPr>
        <p:spPr>
          <a:xfrm>
            <a:off x="3838014" y="4589463"/>
            <a:ext cx="6597465" cy="1500187"/>
          </a:xfrm>
        </p:spPr>
        <p:txBody>
          <a:bodyPr/>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bg2"/>
                </a:solidFill>
              </a:defRPr>
            </a:lvl1pPr>
          </a:lstStyle>
          <a:p>
            <a:fld id="{2CCFE9AC-F15C-4FA0-A6F1-298829FA691D}" type="datetimeFigureOut">
              <a:rPr lang="en-US" smtClean="0"/>
              <a:pPr/>
              <a:t>5/19/2021</a:t>
            </a:fld>
            <a:endParaRPr lang="en-US"/>
          </a:p>
        </p:txBody>
      </p:sp>
      <p:sp>
        <p:nvSpPr>
          <p:cNvPr id="5" name="Footer Placeholder 4"/>
          <p:cNvSpPr>
            <a:spLocks noGrp="1"/>
          </p:cNvSpPr>
          <p:nvPr>
            <p:ph type="ftr" sz="quarter" idx="11"/>
          </p:nvPr>
        </p:nvSpPr>
        <p:spPr/>
        <p:txBody>
          <a:bodyPr/>
          <a:lstStyle>
            <a:lvl1pPr>
              <a:defRPr>
                <a:solidFill>
                  <a:schemeClr val="bg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4282452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80160" y="2194560"/>
            <a:ext cx="4489704" cy="3986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415368" y="2194560"/>
            <a:ext cx="4493424" cy="3986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2CCFE9AC-F15C-4FA0-A6F1-298829FA691D}" type="datetimeFigureOut">
              <a:rPr lang="en-US"/>
              <a:t>5/19/2021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280160" y="1828456"/>
            <a:ext cx="4489704" cy="8306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80160" y="2743194"/>
            <a:ext cx="4489704" cy="343376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19088" y="1828456"/>
            <a:ext cx="4489704" cy="8306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9088" y="2743194"/>
            <a:ext cx="4489704" cy="343376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2CCFE9AC-F15C-4FA0-A6F1-298829FA691D}" type="datetimeFigureOut">
              <a:rPr lang="en-US"/>
              <a:t>5/19/2021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CCFE9AC-F15C-4FA0-A6F1-298829FA691D}" type="datetimeFigureOut">
              <a:rPr lang="en-US"/>
              <a:t>5/19/2021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FE9AC-F15C-4FA0-A6F1-298829FA691D}" type="datetimeFigureOut">
              <a:rPr lang="en-US"/>
              <a:t>5/19/2021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smtClean="0"/>
              <a:t>Click to edit Master title style</a:t>
            </a:r>
            <a:endParaRPr/>
          </a:p>
        </p:txBody>
      </p:sp>
      <p:sp>
        <p:nvSpPr>
          <p:cNvPr id="4" name="Text Placeholder 2"/>
          <p:cNvSpPr>
            <a:spLocks noGrp="1"/>
          </p:cNvSpPr>
          <p:nvPr>
            <p:ph type="body" sz="half" idx="2"/>
          </p:nvPr>
        </p:nvSpPr>
        <p:spPr>
          <a:xfrm>
            <a:off x="1291818" y="2465294"/>
            <a:ext cx="3834874" cy="3711669"/>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3" name="Content Placeholder 3"/>
          <p:cNvSpPr>
            <a:spLocks noGrp="1"/>
          </p:cNvSpPr>
          <p:nvPr>
            <p:ph idx="1"/>
          </p:nvPr>
        </p:nvSpPr>
        <p:spPr>
          <a:xfrm>
            <a:off x="5518897" y="2465294"/>
            <a:ext cx="5174504" cy="3711669"/>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2CCFE9AC-F15C-4FA0-A6F1-298829FA691D}" type="datetimeFigureOut">
              <a:rPr lang="en-US"/>
              <a:t>5/19/2021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smtClean="0"/>
              <a:t>Click to edit Master title style</a:t>
            </a:r>
            <a:endParaRPr/>
          </a:p>
        </p:txBody>
      </p:sp>
      <p:sp>
        <p:nvSpPr>
          <p:cNvPr id="4" name="Text Placeholder 3"/>
          <p:cNvSpPr>
            <a:spLocks noGrp="1"/>
          </p:cNvSpPr>
          <p:nvPr>
            <p:ph type="body" sz="half" idx="2"/>
          </p:nvPr>
        </p:nvSpPr>
        <p:spPr>
          <a:xfrm>
            <a:off x="1291819" y="2465293"/>
            <a:ext cx="3834874" cy="3711669"/>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518896" y="1828456"/>
            <a:ext cx="5389895" cy="5029544"/>
          </a:xfrm>
        </p:spPr>
        <p:txBody>
          <a:bodyPr tIns="13716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p:txBody>
          <a:bodyPr/>
          <a:lstStyle/>
          <a:p>
            <a:fld id="{2CCFE9AC-F15C-4FA0-A6F1-298829FA691D}" type="datetimeFigureOut">
              <a:rPr lang="en-US"/>
              <a:t>5/19/2021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161366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347472"/>
            <a:ext cx="12188952"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invGray">
          <a:xfrm>
            <a:off x="0" y="457200"/>
            <a:ext cx="12188952" cy="1371257"/>
          </a:xfrm>
          <a:prstGeom prst="rect">
            <a:avLst/>
          </a:prstGeom>
        </p:spPr>
      </p:pic>
      <p:sp>
        <p:nvSpPr>
          <p:cNvPr id="2" name="Title Placeholder 1"/>
          <p:cNvSpPr>
            <a:spLocks noGrp="1"/>
          </p:cNvSpPr>
          <p:nvPr>
            <p:ph type="title"/>
          </p:nvPr>
        </p:nvSpPr>
        <p:spPr bwMode="black">
          <a:xfrm>
            <a:off x="1280160" y="466343"/>
            <a:ext cx="9628632" cy="1362113"/>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1280160" y="2190749"/>
            <a:ext cx="9628632" cy="398621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1280160" y="6356350"/>
            <a:ext cx="1971947" cy="365125"/>
          </a:xfrm>
          <a:prstGeom prst="rect">
            <a:avLst/>
          </a:prstGeom>
        </p:spPr>
        <p:txBody>
          <a:bodyPr vert="horz" lIns="91440" tIns="45720" rIns="91440" bIns="45720" rtlCol="0" anchor="ctr"/>
          <a:lstStyle>
            <a:lvl1pPr algn="l">
              <a:defRPr sz="1200" baseline="0">
                <a:solidFill>
                  <a:schemeClr val="tx1"/>
                </a:solidFill>
              </a:defRPr>
            </a:lvl1pPr>
          </a:lstStyle>
          <a:p>
            <a:fld id="{2CCFE9AC-F15C-4FA0-A6F1-298829FA691D}" type="datetimeFigureOut">
              <a:rPr lang="en-US" smtClean="0"/>
              <a:pPr/>
              <a:t>5/19/2021</a:t>
            </a:fld>
            <a:endParaRPr lang="en-US" dirty="0"/>
          </a:p>
        </p:txBody>
      </p:sp>
      <p:sp>
        <p:nvSpPr>
          <p:cNvPr id="5" name="Footer Placeholder 4"/>
          <p:cNvSpPr>
            <a:spLocks noGrp="1"/>
          </p:cNvSpPr>
          <p:nvPr>
            <p:ph type="ftr" sz="quarter" idx="3"/>
          </p:nvPr>
        </p:nvSpPr>
        <p:spPr>
          <a:xfrm>
            <a:off x="3252107" y="6356350"/>
            <a:ext cx="5687786" cy="365125"/>
          </a:xfrm>
          <a:prstGeom prst="rect">
            <a:avLst/>
          </a:prstGeom>
        </p:spPr>
        <p:txBody>
          <a:bodyPr vert="horz" lIns="91440" tIns="45720" rIns="91440" bIns="45720" rtlCol="0" anchor="ctr"/>
          <a:lstStyle>
            <a:lvl1pPr algn="ctr">
              <a:defRPr sz="1200" baseline="0">
                <a:solidFill>
                  <a:schemeClr val="tx1"/>
                </a:solidFill>
              </a:defRPr>
            </a:lvl1pPr>
          </a:lstStyle>
          <a:p>
            <a:endParaRPr lang="en-US"/>
          </a:p>
        </p:txBody>
      </p:sp>
      <p:sp>
        <p:nvSpPr>
          <p:cNvPr id="6" name="Slide Number Placeholder 5"/>
          <p:cNvSpPr>
            <a:spLocks noGrp="1"/>
          </p:cNvSpPr>
          <p:nvPr>
            <p:ph type="sldNum" sz="quarter" idx="4"/>
          </p:nvPr>
        </p:nvSpPr>
        <p:spPr>
          <a:xfrm>
            <a:off x="8939894" y="6356350"/>
            <a:ext cx="1968898" cy="365125"/>
          </a:xfrm>
          <a:prstGeom prst="rect">
            <a:avLst/>
          </a:prstGeom>
        </p:spPr>
        <p:txBody>
          <a:bodyPr vert="horz" lIns="91440" tIns="45720" rIns="91440" bIns="45720" rtlCol="0" anchor="ctr"/>
          <a:lstStyle>
            <a:lvl1pPr algn="r">
              <a:defRPr sz="1200" baseline="0">
                <a:solidFill>
                  <a:schemeClr val="tx1"/>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Mining</a:t>
            </a:r>
            <a:endParaRPr lang="en-US" dirty="0"/>
          </a:p>
        </p:txBody>
      </p:sp>
      <p:sp>
        <p:nvSpPr>
          <p:cNvPr id="3" name="Subtitle 2"/>
          <p:cNvSpPr>
            <a:spLocks noGrp="1"/>
          </p:cNvSpPr>
          <p:nvPr>
            <p:ph type="subTitle" idx="1"/>
          </p:nvPr>
        </p:nvSpPr>
        <p:spPr/>
        <p:txBody>
          <a:bodyPr/>
          <a:lstStyle/>
          <a:p>
            <a:r>
              <a:rPr lang="en-US" dirty="0" err="1" smtClean="0"/>
              <a:t>Muh</a:t>
            </a:r>
            <a:r>
              <a:rPr lang="en-US" dirty="0" smtClean="0"/>
              <a:t> </a:t>
            </a:r>
            <a:r>
              <a:rPr lang="en-US" dirty="0" err="1" smtClean="0"/>
              <a:t>Fadli</a:t>
            </a:r>
            <a:r>
              <a:rPr lang="en-US" dirty="0" smtClean="0"/>
              <a:t> </a:t>
            </a:r>
            <a:r>
              <a:rPr lang="en-US" dirty="0" err="1" smtClean="0"/>
              <a:t>Fauzi</a:t>
            </a:r>
            <a:r>
              <a:rPr lang="en-US" dirty="0" smtClean="0"/>
              <a:t> </a:t>
            </a:r>
            <a:r>
              <a:rPr lang="en-US" dirty="0" err="1" smtClean="0"/>
              <a:t>Sahlan</a:t>
            </a:r>
            <a:r>
              <a:rPr lang="en-US" dirty="0" smtClean="0"/>
              <a:t> </a:t>
            </a:r>
            <a:r>
              <a:rPr lang="en-US" dirty="0" err="1" smtClean="0"/>
              <a:t>S.Pd</a:t>
            </a:r>
            <a:r>
              <a:rPr lang="en-US" dirty="0" smtClean="0"/>
              <a:t>., </a:t>
            </a:r>
            <a:r>
              <a:rPr lang="en-US" dirty="0" err="1" smtClean="0"/>
              <a:t>M.Kom</a:t>
            </a:r>
            <a:endParaRPr lang="en-US" dirty="0"/>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id-ID" sz="4000" dirty="0"/>
              <a:t>Seleksi Data</a:t>
            </a:r>
            <a:endParaRPr lang="en-US" sz="4000" dirty="0"/>
          </a:p>
        </p:txBody>
      </p:sp>
      <p:sp>
        <p:nvSpPr>
          <p:cNvPr id="4" name="Text Placeholder 2"/>
          <p:cNvSpPr txBox="1">
            <a:spLocks/>
          </p:cNvSpPr>
          <p:nvPr/>
        </p:nvSpPr>
        <p:spPr>
          <a:xfrm>
            <a:off x="1280160" y="2821292"/>
            <a:ext cx="9304020" cy="2402670"/>
          </a:xfrm>
          <a:prstGeom prst="rect">
            <a:avLst/>
          </a:prstGeom>
        </p:spPr>
        <p:txBody>
          <a:bodyPr>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r>
              <a:rPr lang="id-ID" sz="2800" dirty="0"/>
              <a:t>Pemilihan (seleksi) data daru sekumpulan data operasional perlu dilakukan sebelum tahap penggalian informasi </a:t>
            </a:r>
            <a:r>
              <a:rPr lang="id-ID" sz="2800" dirty="0" smtClean="0"/>
              <a:t>dimulai</a:t>
            </a:r>
            <a:r>
              <a:rPr lang="id-ID" sz="2800" dirty="0"/>
              <a:t>. Data hasil seleksi yang akan digunakan untuk proses data mining, disimpan dalam suatu berkas, terpisah dari basis data operasional.</a:t>
            </a:r>
            <a:endParaRPr lang="en-US" sz="2800" dirty="0"/>
          </a:p>
        </p:txBody>
      </p:sp>
    </p:spTree>
    <p:extLst>
      <p:ext uri="{BB962C8B-B14F-4D97-AF65-F5344CB8AC3E}">
        <p14:creationId xmlns:p14="http://schemas.microsoft.com/office/powerpoint/2010/main" val="2620814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id-ID" sz="4000" dirty="0"/>
              <a:t>Pre-processing/ Cleaning ( pemilihan data )</a:t>
            </a:r>
            <a:endParaRPr lang="en-US" sz="4000" dirty="0"/>
          </a:p>
        </p:txBody>
      </p:sp>
      <p:sp>
        <p:nvSpPr>
          <p:cNvPr id="4" name="Text Placeholder 2"/>
          <p:cNvSpPr txBox="1">
            <a:spLocks/>
          </p:cNvSpPr>
          <p:nvPr/>
        </p:nvSpPr>
        <p:spPr>
          <a:xfrm>
            <a:off x="1007444" y="3270471"/>
            <a:ext cx="9304020" cy="2402670"/>
          </a:xfrm>
          <a:prstGeom prst="rect">
            <a:avLst/>
          </a:prstGeom>
        </p:spPr>
        <p:txBody>
          <a:bodyPr>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r>
              <a:rPr lang="id-ID" sz="2800" dirty="0"/>
              <a:t>Proses cleaning mencakup antara lain membuang duplikasi data, memeriksa data yang inkonsisten, dan memperbaiki kesalahan pada data, seperti kesalahan cetak</a:t>
            </a:r>
            <a:endParaRPr lang="en-US" sz="2800" dirty="0"/>
          </a:p>
        </p:txBody>
      </p:sp>
    </p:spTree>
    <p:extLst>
      <p:ext uri="{BB962C8B-B14F-4D97-AF65-F5344CB8AC3E}">
        <p14:creationId xmlns:p14="http://schemas.microsoft.com/office/powerpoint/2010/main" val="2618389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id-ID" sz="4000" dirty="0"/>
              <a:t>Transformasi</a:t>
            </a:r>
            <a:endParaRPr lang="en-US" sz="4000" dirty="0"/>
          </a:p>
        </p:txBody>
      </p:sp>
      <p:sp>
        <p:nvSpPr>
          <p:cNvPr id="4" name="Text Placeholder 2"/>
          <p:cNvSpPr txBox="1">
            <a:spLocks/>
          </p:cNvSpPr>
          <p:nvPr/>
        </p:nvSpPr>
        <p:spPr>
          <a:xfrm>
            <a:off x="1007444" y="3270471"/>
            <a:ext cx="9304020" cy="2402670"/>
          </a:xfrm>
          <a:prstGeom prst="rect">
            <a:avLst/>
          </a:prstGeom>
        </p:spPr>
        <p:txBody>
          <a:bodyPr>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r>
              <a:rPr lang="en-US" sz="2800" dirty="0"/>
              <a:t>P</a:t>
            </a:r>
            <a:r>
              <a:rPr lang="id-ID" sz="2800" dirty="0" smtClean="0"/>
              <a:t>roses </a:t>
            </a:r>
            <a:r>
              <a:rPr lang="id-ID" sz="2800" dirty="0"/>
              <a:t>transformasi pada data yang telah dipilih, sehingga data tersebut sesuai untuk proses data mining. </a:t>
            </a:r>
            <a:endParaRPr lang="en-US" sz="2800" dirty="0"/>
          </a:p>
        </p:txBody>
      </p:sp>
    </p:spTree>
    <p:extLst>
      <p:ext uri="{BB962C8B-B14F-4D97-AF65-F5344CB8AC3E}">
        <p14:creationId xmlns:p14="http://schemas.microsoft.com/office/powerpoint/2010/main" val="263391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id-ID" sz="4000" dirty="0"/>
              <a:t>Data mining</a:t>
            </a:r>
            <a:endParaRPr lang="en-US" sz="4000" dirty="0"/>
          </a:p>
        </p:txBody>
      </p:sp>
      <p:sp>
        <p:nvSpPr>
          <p:cNvPr id="4" name="Text Placeholder 2"/>
          <p:cNvSpPr txBox="1">
            <a:spLocks/>
          </p:cNvSpPr>
          <p:nvPr/>
        </p:nvSpPr>
        <p:spPr>
          <a:xfrm>
            <a:off x="1442466" y="2564619"/>
            <a:ext cx="9304020" cy="2402670"/>
          </a:xfrm>
          <a:prstGeom prst="rect">
            <a:avLst/>
          </a:prstGeom>
        </p:spPr>
        <p:txBody>
          <a:bodyPr>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r>
              <a:rPr lang="id-ID" sz="2800" dirty="0"/>
              <a:t>Data mining adalah proses mencari pola atau informasi menarik dalam data terpilih dengan menggunakan teknik atau metode tertentu. Teknik, metode, atau algoritma dalam data mining sangat bervariasi</a:t>
            </a:r>
            <a:endParaRPr lang="en-US" sz="2800" dirty="0"/>
          </a:p>
        </p:txBody>
      </p:sp>
    </p:spTree>
    <p:extLst>
      <p:ext uri="{BB962C8B-B14F-4D97-AF65-F5344CB8AC3E}">
        <p14:creationId xmlns:p14="http://schemas.microsoft.com/office/powerpoint/2010/main" val="4100976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id-ID" sz="4000" dirty="0"/>
              <a:t>Interpretasi / Evaluasi</a:t>
            </a:r>
            <a:endParaRPr lang="en-US" sz="4000" dirty="0"/>
          </a:p>
        </p:txBody>
      </p:sp>
      <p:sp>
        <p:nvSpPr>
          <p:cNvPr id="4" name="Text Placeholder 2"/>
          <p:cNvSpPr txBox="1">
            <a:spLocks/>
          </p:cNvSpPr>
          <p:nvPr/>
        </p:nvSpPr>
        <p:spPr>
          <a:xfrm>
            <a:off x="1442466" y="2564619"/>
            <a:ext cx="9304020" cy="2402670"/>
          </a:xfrm>
          <a:prstGeom prst="rect">
            <a:avLst/>
          </a:prstGeom>
        </p:spPr>
        <p:txBody>
          <a:bodyPr>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r>
              <a:rPr lang="id-ID" sz="2800" dirty="0"/>
              <a:t>Pola informasi yang dihasilkan dari proses data mining perlu ditampilkan dalam bentuk yang mudah dimengerti oleh pihak yang berkepentingan. </a:t>
            </a:r>
            <a:endParaRPr lang="en-US" sz="2800" dirty="0"/>
          </a:p>
        </p:txBody>
      </p:sp>
    </p:spTree>
    <p:extLst>
      <p:ext uri="{BB962C8B-B14F-4D97-AF65-F5344CB8AC3E}">
        <p14:creationId xmlns:p14="http://schemas.microsoft.com/office/powerpoint/2010/main" val="2573151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id-ID" sz="4000" dirty="0"/>
              <a:t>METODE DATA MINING</a:t>
            </a:r>
            <a:endParaRPr lang="en-US" sz="4000" dirty="0"/>
          </a:p>
        </p:txBody>
      </p:sp>
      <p:sp>
        <p:nvSpPr>
          <p:cNvPr id="4" name="Text Placeholder 2"/>
          <p:cNvSpPr txBox="1">
            <a:spLocks/>
          </p:cNvSpPr>
          <p:nvPr/>
        </p:nvSpPr>
        <p:spPr>
          <a:xfrm>
            <a:off x="1442466" y="2564619"/>
            <a:ext cx="9304020" cy="2402670"/>
          </a:xfrm>
          <a:prstGeom prst="rect">
            <a:avLst/>
          </a:prstGeom>
        </p:spPr>
        <p:txBody>
          <a:bodyPr>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endParaRPr lang="en-US" sz="2800" dirty="0"/>
          </a:p>
        </p:txBody>
      </p:sp>
      <p:graphicFrame>
        <p:nvGraphicFramePr>
          <p:cNvPr id="3" name="Diagram 2"/>
          <p:cNvGraphicFramePr/>
          <p:nvPr>
            <p:extLst>
              <p:ext uri="{D42A27DB-BD31-4B8C-83A1-F6EECF244321}">
                <p14:modId xmlns:p14="http://schemas.microsoft.com/office/powerpoint/2010/main" val="419307556"/>
              </p:ext>
            </p:extLst>
          </p:nvPr>
        </p:nvGraphicFramePr>
        <p:xfrm>
          <a:off x="2176378" y="2163456"/>
          <a:ext cx="6823243" cy="4125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05841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4000" dirty="0" err="1" smtClean="0"/>
              <a:t>Klasifikasi</a:t>
            </a:r>
            <a:endParaRPr lang="en-US" sz="4000" dirty="0"/>
          </a:p>
        </p:txBody>
      </p:sp>
      <p:sp>
        <p:nvSpPr>
          <p:cNvPr id="4" name="Text Placeholder 2"/>
          <p:cNvSpPr txBox="1">
            <a:spLocks/>
          </p:cNvSpPr>
          <p:nvPr/>
        </p:nvSpPr>
        <p:spPr>
          <a:xfrm>
            <a:off x="1442466" y="2564619"/>
            <a:ext cx="9304020" cy="2402670"/>
          </a:xfrm>
          <a:prstGeom prst="rect">
            <a:avLst/>
          </a:prstGeom>
        </p:spPr>
        <p:txBody>
          <a:bodyPr>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r>
              <a:rPr lang="id-ID" sz="2800" dirty="0"/>
              <a:t>Pola informasi yang dihasilkan dari proses data mining perlu ditampilkan dalam bentuk yang mudah dimengerti oleh pihak yang berkepentingan. </a:t>
            </a:r>
            <a:endParaRPr lang="en-US" sz="2800" dirty="0"/>
          </a:p>
        </p:txBody>
      </p:sp>
    </p:spTree>
    <p:extLst>
      <p:ext uri="{BB962C8B-B14F-4D97-AF65-F5344CB8AC3E}">
        <p14:creationId xmlns:p14="http://schemas.microsoft.com/office/powerpoint/2010/main" val="140052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id-ID" sz="4000" dirty="0"/>
              <a:t> CLUSTERING </a:t>
            </a:r>
            <a:endParaRPr lang="en-US" sz="4000" dirty="0"/>
          </a:p>
        </p:txBody>
      </p:sp>
      <p:sp>
        <p:nvSpPr>
          <p:cNvPr id="4" name="Text Placeholder 2"/>
          <p:cNvSpPr txBox="1">
            <a:spLocks/>
          </p:cNvSpPr>
          <p:nvPr/>
        </p:nvSpPr>
        <p:spPr>
          <a:xfrm>
            <a:off x="1442466" y="2564619"/>
            <a:ext cx="9304020" cy="2402670"/>
          </a:xfrm>
          <a:prstGeom prst="rect">
            <a:avLst/>
          </a:prstGeom>
        </p:spPr>
        <p:txBody>
          <a:bodyPr>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algn="just"/>
            <a:r>
              <a:rPr lang="id-ID" sz="3000" dirty="0"/>
              <a:t>Clustering adalah teknik yang berguna untuk mengeksplorasi data</a:t>
            </a:r>
            <a:r>
              <a:rPr lang="id-ID" sz="3000" dirty="0" smtClean="0"/>
              <a:t>. </a:t>
            </a:r>
            <a:r>
              <a:rPr lang="id-ID" sz="3000" dirty="0"/>
              <a:t>Cluster adalah kumpulan obyek data yang mirip satu sama lain. Metode clustering yang bagus menghasilkan cluster yang berkualitas untuk memastikan kesamaan pada datadata yang ada dalam satu cluster</a:t>
            </a:r>
            <a:r>
              <a:rPr lang="id-ID" sz="3000" dirty="0" smtClean="0"/>
              <a:t>.</a:t>
            </a:r>
            <a:endParaRPr lang="en-US" sz="3000" dirty="0"/>
          </a:p>
        </p:txBody>
      </p:sp>
    </p:spTree>
    <p:extLst>
      <p:ext uri="{BB962C8B-B14F-4D97-AF65-F5344CB8AC3E}">
        <p14:creationId xmlns:p14="http://schemas.microsoft.com/office/powerpoint/2010/main" val="3686524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id-ID" sz="4000" dirty="0"/>
              <a:t>ASSOCIATION RULES </a:t>
            </a:r>
            <a:endParaRPr lang="en-US" sz="4000" dirty="0"/>
          </a:p>
        </p:txBody>
      </p:sp>
      <p:sp>
        <p:nvSpPr>
          <p:cNvPr id="4" name="Text Placeholder 2"/>
          <p:cNvSpPr txBox="1">
            <a:spLocks/>
          </p:cNvSpPr>
          <p:nvPr/>
        </p:nvSpPr>
        <p:spPr>
          <a:xfrm>
            <a:off x="1442466" y="2115440"/>
            <a:ext cx="9304020" cy="2402670"/>
          </a:xfrm>
          <a:prstGeom prst="rect">
            <a:avLst/>
          </a:prstGeom>
        </p:spPr>
        <p:txBody>
          <a:bodyPr>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algn="just"/>
            <a:r>
              <a:rPr lang="id-ID" sz="3000" dirty="0"/>
              <a:t>Fungsi Association Rules seringkali disebut dengan "market basket analysis", yang digunakan untuk menemukan relasi atau korelasi diantara himpunan item2. Fungsi ini paling banyak digunakan untuk menganalisa data dalam rangka keperluan strategi pemasaran, desain katalog, dan proses pembuatan keputusan bisnis. Tipe association rule bisa dinyatakan sebagai misal : "70% dari </a:t>
            </a:r>
            <a:r>
              <a:rPr lang="id-ID" sz="3000" dirty="0" smtClean="0"/>
              <a:t>orang</a:t>
            </a:r>
            <a:r>
              <a:rPr lang="en-US" sz="3000" dirty="0" smtClean="0"/>
              <a:t> </a:t>
            </a:r>
            <a:r>
              <a:rPr lang="id-ID" sz="3000" dirty="0" smtClean="0"/>
              <a:t>orang </a:t>
            </a:r>
            <a:r>
              <a:rPr lang="id-ID" sz="3000" dirty="0"/>
              <a:t>yang membeli mie, juice dan saus akan membeli juga roti tawar".</a:t>
            </a:r>
            <a:endParaRPr lang="en-US" sz="3000" dirty="0"/>
          </a:p>
        </p:txBody>
      </p:sp>
    </p:spTree>
    <p:extLst>
      <p:ext uri="{BB962C8B-B14F-4D97-AF65-F5344CB8AC3E}">
        <p14:creationId xmlns:p14="http://schemas.microsoft.com/office/powerpoint/2010/main" val="40587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id-ID" sz="4000" dirty="0"/>
              <a:t>ATTRIBUTE IMPORTANCE </a:t>
            </a:r>
            <a:endParaRPr lang="en-US" sz="4000" dirty="0"/>
          </a:p>
        </p:txBody>
      </p:sp>
      <p:sp>
        <p:nvSpPr>
          <p:cNvPr id="4" name="Text Placeholder 2"/>
          <p:cNvSpPr txBox="1">
            <a:spLocks/>
          </p:cNvSpPr>
          <p:nvPr/>
        </p:nvSpPr>
        <p:spPr>
          <a:xfrm>
            <a:off x="673769" y="2115440"/>
            <a:ext cx="10988842" cy="2376349"/>
          </a:xfrm>
          <a:prstGeom prst="rect">
            <a:avLst/>
          </a:prstGeom>
        </p:spPr>
        <p:txBody>
          <a:bodyPr>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algn="just"/>
            <a:r>
              <a:rPr lang="id-ID" sz="3000" dirty="0"/>
              <a:t>Attribute Importance, disebut juga dengan feature selection, menyediakan solusi otomatis untuk meningkatkan kecepatan dan akurasi dari model klasifikasi yang dibangun pada table data yang memiliki jumlah atribut yang sangat banyak</a:t>
            </a:r>
            <a:r>
              <a:rPr lang="id-ID" sz="3000" dirty="0" smtClean="0"/>
              <a:t>. </a:t>
            </a:r>
            <a:r>
              <a:rPr lang="id-ID" sz="3000" dirty="0"/>
              <a:t>Attribute Importance meranking atribut prediktif dengan melakukan eleminasi nilai yang redundant, tidak relevant atau tidak informative dan mengidentifikasi atribut predictor yang banyak paling berpengaruh dalam pengambilan keputusan.</a:t>
            </a:r>
            <a:endParaRPr lang="en-US" sz="3000" dirty="0"/>
          </a:p>
        </p:txBody>
      </p:sp>
    </p:spTree>
    <p:extLst>
      <p:ext uri="{BB962C8B-B14F-4D97-AF65-F5344CB8AC3E}">
        <p14:creationId xmlns:p14="http://schemas.microsoft.com/office/powerpoint/2010/main" val="1937772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4000" dirty="0" err="1" smtClean="0"/>
              <a:t>Apa</a:t>
            </a:r>
            <a:r>
              <a:rPr lang="en-US" sz="4000" dirty="0" smtClean="0"/>
              <a:t> </a:t>
            </a:r>
            <a:r>
              <a:rPr lang="en-US" sz="4000" dirty="0" err="1" smtClean="0"/>
              <a:t>itu</a:t>
            </a:r>
            <a:r>
              <a:rPr lang="en-US" sz="4000" dirty="0" smtClean="0"/>
              <a:t> Data Mining?</a:t>
            </a:r>
            <a:endParaRPr lang="en-US" sz="4000" dirty="0"/>
          </a:p>
        </p:txBody>
      </p:sp>
      <p:sp>
        <p:nvSpPr>
          <p:cNvPr id="14" name="Content Placeholder 2"/>
          <p:cNvSpPr>
            <a:spLocks noGrp="1"/>
          </p:cNvSpPr>
          <p:nvPr>
            <p:ph idx="1"/>
          </p:nvPr>
        </p:nvSpPr>
        <p:spPr/>
        <p:txBody>
          <a:bodyPr>
            <a:normAutofit/>
          </a:bodyPr>
          <a:lstStyle/>
          <a:p>
            <a:pPr marL="742950" marR="78740" lvl="1" indent="-285750" algn="just">
              <a:lnSpc>
                <a:spcPct val="148000"/>
              </a:lnSpc>
              <a:spcAft>
                <a:spcPts val="0"/>
              </a:spcAft>
              <a:buSzPts val="1200"/>
              <a:buFont typeface="Verdana" panose="020B0604030504040204" pitchFamily="34" charset="0"/>
              <a:buChar char="•"/>
              <a:tabLst>
                <a:tab pos="815340" algn="l"/>
              </a:tabLst>
            </a:pPr>
            <a:r>
              <a:rPr lang="id-ID" dirty="0">
                <a:latin typeface="Times New Roman" panose="02020603050405020304" pitchFamily="18" charset="0"/>
                <a:ea typeface="Verdana" panose="020B0604030504040204" pitchFamily="34" charset="0"/>
                <a:cs typeface="Verdana" panose="020B0604030504040204" pitchFamily="34" charset="0"/>
              </a:rPr>
              <a:t>Proses penemuan pola yang menarik dari data yang tersimpan dalam jumlah besar. Merupakan evolusi alami dari teknologi database, dan merupakan metode yang paling banyak dibutuhkan, dengan aplikasi yang sangat</a:t>
            </a:r>
            <a:r>
              <a:rPr lang="id-ID" spc="-60" dirty="0">
                <a:latin typeface="Times New Roman" panose="02020603050405020304" pitchFamily="18" charset="0"/>
                <a:ea typeface="Verdana" panose="020B0604030504040204" pitchFamily="34" charset="0"/>
                <a:cs typeface="Verdana" panose="020B0604030504040204" pitchFamily="34" charset="0"/>
              </a:rPr>
              <a:t> </a:t>
            </a:r>
            <a:r>
              <a:rPr lang="id-ID" dirty="0">
                <a:latin typeface="Times New Roman" panose="02020603050405020304" pitchFamily="18" charset="0"/>
                <a:ea typeface="Verdana" panose="020B0604030504040204" pitchFamily="34" charset="0"/>
                <a:cs typeface="Verdana" panose="020B0604030504040204" pitchFamily="34" charset="0"/>
              </a:rPr>
              <a:t>luas.</a:t>
            </a:r>
            <a:endParaRPr lang="en-US" dirty="0">
              <a:latin typeface="Times New Roman" panose="02020603050405020304" pitchFamily="18" charset="0"/>
              <a:ea typeface="Verdana" panose="020B0604030504040204" pitchFamily="34" charset="0"/>
              <a:cs typeface="Verdana" panose="020B0604030504040204" pitchFamily="34" charset="0"/>
            </a:endParaRPr>
          </a:p>
          <a:p>
            <a:pPr marL="742950" marR="78740" lvl="1" indent="-285750" algn="just">
              <a:lnSpc>
                <a:spcPct val="148000"/>
              </a:lnSpc>
              <a:spcAft>
                <a:spcPts val="0"/>
              </a:spcAft>
              <a:buSzPts val="1200"/>
              <a:buFont typeface="Verdana" panose="020B0604030504040204" pitchFamily="34" charset="0"/>
              <a:buChar char="•"/>
              <a:tabLst>
                <a:tab pos="815340" algn="l"/>
              </a:tabLst>
            </a:pPr>
            <a:r>
              <a:rPr lang="id-ID" dirty="0">
                <a:latin typeface="Times New Roman" panose="02020603050405020304" pitchFamily="18" charset="0"/>
                <a:ea typeface="Verdana" panose="020B0604030504040204" pitchFamily="34" charset="0"/>
                <a:cs typeface="Verdana" panose="020B0604030504040204" pitchFamily="34" charset="0"/>
              </a:rPr>
              <a:t>Ekstraksi dari suatu informasi yang berguna atau menarik (non-trivial, implisit, sebelumnya belum diketahui, potensial kegunaannya) pola atau pengetahuan dari data yang disimpan dalam jumlah</a:t>
            </a:r>
            <a:r>
              <a:rPr lang="id-ID" spc="-15" dirty="0">
                <a:latin typeface="Times New Roman" panose="02020603050405020304" pitchFamily="18" charset="0"/>
                <a:ea typeface="Verdana" panose="020B0604030504040204" pitchFamily="34" charset="0"/>
                <a:cs typeface="Verdana" panose="020B0604030504040204" pitchFamily="34" charset="0"/>
              </a:rPr>
              <a:t> </a:t>
            </a:r>
            <a:r>
              <a:rPr lang="id-ID" dirty="0">
                <a:latin typeface="Times New Roman" panose="02020603050405020304" pitchFamily="18" charset="0"/>
                <a:ea typeface="Verdana" panose="020B0604030504040204" pitchFamily="34" charset="0"/>
                <a:cs typeface="Verdana" panose="020B0604030504040204" pitchFamily="34" charset="0"/>
              </a:rPr>
              <a:t>besar.</a:t>
            </a:r>
            <a:endParaRPr lang="en-US" dirty="0">
              <a:latin typeface="Times New Roman" panose="02020603050405020304" pitchFamily="18" charset="0"/>
              <a:ea typeface="Verdana" panose="020B0604030504040204" pitchFamily="34" charset="0"/>
              <a:cs typeface="Verdana" panose="020B0604030504040204" pitchFamily="34" charset="0"/>
            </a:endParaRPr>
          </a:p>
          <a:p>
            <a:pPr marL="742950" marR="76835" lvl="1" indent="-285750" algn="just">
              <a:lnSpc>
                <a:spcPct val="146000"/>
              </a:lnSpc>
              <a:spcAft>
                <a:spcPts val="0"/>
              </a:spcAft>
              <a:buSzPts val="1200"/>
              <a:buFont typeface="Verdana" panose="020B0604030504040204" pitchFamily="34" charset="0"/>
              <a:buChar char="•"/>
              <a:tabLst>
                <a:tab pos="815340" algn="l"/>
              </a:tabLst>
            </a:pPr>
            <a:r>
              <a:rPr lang="id-ID" dirty="0">
                <a:latin typeface="Times New Roman" panose="02020603050405020304" pitchFamily="18" charset="0"/>
                <a:ea typeface="Verdana" panose="020B0604030504040204" pitchFamily="34" charset="0"/>
                <a:cs typeface="Verdana" panose="020B0604030504040204" pitchFamily="34" charset="0"/>
              </a:rPr>
              <a:t>Ekplorasi dari analisa secara otomatis atau semiotomatis terhadap data-data dalam jumlah besar untuk mencari pola dan aturan yang</a:t>
            </a:r>
            <a:r>
              <a:rPr lang="id-ID" spc="-30" dirty="0">
                <a:latin typeface="Times New Roman" panose="02020603050405020304" pitchFamily="18" charset="0"/>
                <a:ea typeface="Verdana" panose="020B0604030504040204" pitchFamily="34" charset="0"/>
                <a:cs typeface="Verdana" panose="020B0604030504040204" pitchFamily="34" charset="0"/>
              </a:rPr>
              <a:t> </a:t>
            </a:r>
            <a:r>
              <a:rPr lang="id-ID" dirty="0">
                <a:latin typeface="Times New Roman" panose="02020603050405020304" pitchFamily="18" charset="0"/>
                <a:ea typeface="Verdana" panose="020B0604030504040204" pitchFamily="34" charset="0"/>
                <a:cs typeface="Verdana" panose="020B0604030504040204" pitchFamily="34" charset="0"/>
              </a:rPr>
              <a:t>berarti.</a:t>
            </a:r>
            <a:endParaRPr lang="en-US" dirty="0">
              <a:latin typeface="Times New Roman" panose="02020603050405020304" pitchFamily="18" charset="0"/>
              <a:ea typeface="Verdana" panose="020B0604030504040204" pitchFamily="34" charset="0"/>
              <a:cs typeface="Verdana" panose="020B0604030504040204" pitchFamily="34" charset="0"/>
            </a:endParaRPr>
          </a:p>
          <a:p>
            <a:endParaRPr lang="en-US" sz="2000" dirty="0"/>
          </a:p>
        </p:txBody>
      </p:sp>
    </p:spTree>
    <p:extLst>
      <p:ext uri="{BB962C8B-B14F-4D97-AF65-F5344CB8AC3E}">
        <p14:creationId xmlns:p14="http://schemas.microsoft.com/office/powerpoint/2010/main" val="14403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Sekian</a:t>
            </a:r>
            <a:r>
              <a:rPr lang="en-US" dirty="0" smtClean="0"/>
              <a:t> </a:t>
            </a:r>
            <a:r>
              <a:rPr lang="en-US" dirty="0" err="1" smtClean="0"/>
              <a:t>dan</a:t>
            </a:r>
            <a:r>
              <a:rPr lang="en-US" dirty="0" smtClean="0"/>
              <a:t> </a:t>
            </a:r>
            <a:r>
              <a:rPr lang="en-US" dirty="0" err="1" smtClean="0"/>
              <a:t>Terima</a:t>
            </a:r>
            <a:r>
              <a:rPr lang="en-US" dirty="0" smtClean="0"/>
              <a:t> </a:t>
            </a:r>
            <a:r>
              <a:rPr lang="en-US" dirty="0" err="1" smtClean="0"/>
              <a:t>Kasih</a:t>
            </a:r>
            <a:endParaRPr lang="en-US" dirty="0"/>
          </a:p>
        </p:txBody>
      </p:sp>
      <p:sp>
        <p:nvSpPr>
          <p:cNvPr id="3" name="Subtitle 2"/>
          <p:cNvSpPr>
            <a:spLocks noGrp="1"/>
          </p:cNvSpPr>
          <p:nvPr>
            <p:ph type="subTitle" idx="1"/>
          </p:nvPr>
        </p:nvSpPr>
        <p:spPr/>
        <p:txBody>
          <a:bodyPr/>
          <a:lstStyle/>
          <a:p>
            <a:r>
              <a:rPr lang="en-US" dirty="0" err="1" smtClean="0"/>
              <a:t>Muh</a:t>
            </a:r>
            <a:r>
              <a:rPr lang="en-US" dirty="0" smtClean="0"/>
              <a:t> </a:t>
            </a:r>
            <a:r>
              <a:rPr lang="en-US" dirty="0" err="1" smtClean="0"/>
              <a:t>Fadli</a:t>
            </a:r>
            <a:r>
              <a:rPr lang="en-US" dirty="0" smtClean="0"/>
              <a:t> </a:t>
            </a:r>
            <a:r>
              <a:rPr lang="en-US" dirty="0" err="1" smtClean="0"/>
              <a:t>Fauzi</a:t>
            </a:r>
            <a:r>
              <a:rPr lang="en-US" dirty="0" smtClean="0"/>
              <a:t> </a:t>
            </a:r>
            <a:r>
              <a:rPr lang="en-US" dirty="0" err="1" smtClean="0"/>
              <a:t>Sahlan</a:t>
            </a:r>
            <a:r>
              <a:rPr lang="en-US" dirty="0" smtClean="0"/>
              <a:t> </a:t>
            </a:r>
            <a:r>
              <a:rPr lang="en-US" dirty="0" err="1" smtClean="0"/>
              <a:t>S.Pd</a:t>
            </a:r>
            <a:r>
              <a:rPr lang="en-US" dirty="0" smtClean="0"/>
              <a:t>., </a:t>
            </a:r>
            <a:r>
              <a:rPr lang="en-US" dirty="0" err="1" smtClean="0"/>
              <a:t>M.Kom</a:t>
            </a:r>
            <a:endParaRPr lang="en-US" dirty="0"/>
          </a:p>
        </p:txBody>
      </p:sp>
    </p:spTree>
    <p:extLst>
      <p:ext uri="{BB962C8B-B14F-4D97-AF65-F5344CB8AC3E}">
        <p14:creationId xmlns:p14="http://schemas.microsoft.com/office/powerpoint/2010/main" val="1805105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Kenapa</a:t>
            </a:r>
            <a:r>
              <a:rPr lang="en-US" dirty="0" smtClean="0"/>
              <a:t> Data Mining </a:t>
            </a:r>
            <a:r>
              <a:rPr lang="en-US" dirty="0" err="1" smtClean="0"/>
              <a:t>Diperlukan</a:t>
            </a:r>
            <a:r>
              <a:rPr lang="en-US" dirty="0" smtClean="0"/>
              <a:t>?</a:t>
            </a:r>
            <a:endParaRPr lang="en-US" dirty="0"/>
          </a:p>
        </p:txBody>
      </p:sp>
      <p:graphicFrame>
        <p:nvGraphicFramePr>
          <p:cNvPr id="8" name="Content Placeholder 2" descr="Trapezoid list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2895719901"/>
              </p:ext>
            </p:extLst>
          </p:nvPr>
        </p:nvGraphicFramePr>
        <p:xfrm>
          <a:off x="1279525" y="2190750"/>
          <a:ext cx="9629775" cy="3986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9699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6343"/>
            <a:ext cx="12192000" cy="1362113"/>
          </a:xfrm>
        </p:spPr>
        <p:txBody>
          <a:bodyPr>
            <a:normAutofit/>
          </a:bodyPr>
          <a:lstStyle/>
          <a:p>
            <a:pPr marL="465138" indent="-465138"/>
            <a:r>
              <a:rPr lang="en-US" sz="4000" dirty="0"/>
              <a:t>1</a:t>
            </a:r>
            <a:r>
              <a:rPr lang="id-ID" sz="4000" dirty="0" smtClean="0"/>
              <a:t>. </a:t>
            </a:r>
            <a:r>
              <a:rPr lang="id-ID" sz="4000" dirty="0"/>
              <a:t>Data telah mencapai jumlah dan ukuran yang sangat besar</a:t>
            </a:r>
            <a:endParaRPr lang="en-US" sz="4000" dirty="0"/>
          </a:p>
        </p:txBody>
      </p:sp>
      <p:sp>
        <p:nvSpPr>
          <p:cNvPr id="4" name="Text Placeholder 2"/>
          <p:cNvSpPr txBox="1">
            <a:spLocks/>
          </p:cNvSpPr>
          <p:nvPr/>
        </p:nvSpPr>
        <p:spPr>
          <a:xfrm>
            <a:off x="1118997" y="2469368"/>
            <a:ext cx="9304020" cy="2402670"/>
          </a:xfrm>
          <a:prstGeom prst="rect">
            <a:avLst/>
          </a:prstGeom>
        </p:spPr>
        <p:txBody>
          <a:bodyPr>
            <a:norm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algn="just"/>
            <a:r>
              <a:rPr lang="id-ID" sz="2800" dirty="0" smtClean="0"/>
              <a:t>Hasil dan proses data mining merupakan suatu informasi yang akan mendasari tindakan tertentu sehingga tingkat kebenaran informasi tersebut menjadi sangat signifikan, dan makin besar serta makin banyak data yang digunakan maka akan semakin valid hasilnya</a:t>
            </a:r>
            <a:endParaRPr lang="en-US" sz="2800" dirty="0"/>
          </a:p>
        </p:txBody>
      </p:sp>
    </p:spTree>
    <p:extLst>
      <p:ext uri="{BB962C8B-B14F-4D97-AF65-F5344CB8AC3E}">
        <p14:creationId xmlns:p14="http://schemas.microsoft.com/office/powerpoint/2010/main" val="2017808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4000" dirty="0" smtClean="0"/>
              <a:t>2. </a:t>
            </a:r>
            <a:r>
              <a:rPr lang="id-ID" sz="4000" dirty="0" smtClean="0"/>
              <a:t>Telah </a:t>
            </a:r>
            <a:r>
              <a:rPr lang="id-ID" sz="4000" dirty="0"/>
              <a:t>dilakukan proses data warehousing</a:t>
            </a:r>
            <a:endParaRPr lang="en-US" sz="4000" dirty="0"/>
          </a:p>
        </p:txBody>
      </p:sp>
      <p:sp>
        <p:nvSpPr>
          <p:cNvPr id="4" name="Text Placeholder 2"/>
          <p:cNvSpPr txBox="1">
            <a:spLocks/>
          </p:cNvSpPr>
          <p:nvPr/>
        </p:nvSpPr>
        <p:spPr>
          <a:xfrm>
            <a:off x="1118997" y="2469368"/>
            <a:ext cx="9304020" cy="2402670"/>
          </a:xfrm>
          <a:prstGeom prst="rect">
            <a:avLst/>
          </a:prstGeom>
        </p:spPr>
        <p:txBody>
          <a:bodyPr>
            <a:norm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algn="just"/>
            <a:r>
              <a:rPr lang="id-ID" sz="2800" dirty="0"/>
              <a:t>Untuk mencapai hasil yang memuaskan, maka sumber data yang digunakan dalam proses data mining seringkali merupakan data gabungan dari banyak departemen, daerah operasi bahkan dari sumber-sumber lain seperti data kependudukan.</a:t>
            </a:r>
            <a:endParaRPr lang="en-US" sz="2800" dirty="0"/>
          </a:p>
        </p:txBody>
      </p:sp>
    </p:spTree>
    <p:extLst>
      <p:ext uri="{BB962C8B-B14F-4D97-AF65-F5344CB8AC3E}">
        <p14:creationId xmlns:p14="http://schemas.microsoft.com/office/powerpoint/2010/main" val="290246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466343"/>
            <a:ext cx="11662610" cy="1362113"/>
          </a:xfrm>
        </p:spPr>
        <p:txBody>
          <a:bodyPr>
            <a:normAutofit/>
          </a:bodyPr>
          <a:lstStyle/>
          <a:p>
            <a:pPr lvl="0"/>
            <a:r>
              <a:rPr lang="en-US" sz="4000" dirty="0" smtClean="0"/>
              <a:t>3. </a:t>
            </a:r>
            <a:r>
              <a:rPr lang="id-ID" sz="4000" dirty="0"/>
              <a:t>Kemampuan Komputasi yang semakin terjangkau</a:t>
            </a:r>
            <a:endParaRPr lang="en-US" sz="4000" dirty="0"/>
          </a:p>
        </p:txBody>
      </p:sp>
      <p:sp>
        <p:nvSpPr>
          <p:cNvPr id="4" name="Text Placeholder 2"/>
          <p:cNvSpPr txBox="1">
            <a:spLocks/>
          </p:cNvSpPr>
          <p:nvPr/>
        </p:nvSpPr>
        <p:spPr>
          <a:xfrm>
            <a:off x="1118997" y="2469368"/>
            <a:ext cx="9304020" cy="2402670"/>
          </a:xfrm>
          <a:prstGeom prst="rect">
            <a:avLst/>
          </a:prstGeom>
        </p:spPr>
        <p:txBody>
          <a:bodyPr>
            <a:norm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algn="just"/>
            <a:r>
              <a:rPr lang="id-ID" sz="2800" dirty="0"/>
              <a:t>Pada dasarnya proses data mining melakukan banyak akses terhadap data yang sangat besar. Selain itu juga melakukan proses komputasi yang membutuhkan sumber daya sangat besar</a:t>
            </a:r>
            <a:endParaRPr lang="en-US" sz="2800" dirty="0"/>
          </a:p>
        </p:txBody>
      </p:sp>
    </p:spTree>
    <p:extLst>
      <p:ext uri="{BB962C8B-B14F-4D97-AF65-F5344CB8AC3E}">
        <p14:creationId xmlns:p14="http://schemas.microsoft.com/office/powerpoint/2010/main" val="3749300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4000" dirty="0" smtClean="0"/>
              <a:t>4. </a:t>
            </a:r>
            <a:r>
              <a:rPr lang="id-ID" sz="4000" dirty="0" smtClean="0"/>
              <a:t>Persaingan </a:t>
            </a:r>
            <a:r>
              <a:rPr lang="id-ID" sz="4000" dirty="0"/>
              <a:t>bisnis yang semakin ketat</a:t>
            </a:r>
            <a:endParaRPr lang="en-US" sz="4000" dirty="0"/>
          </a:p>
        </p:txBody>
      </p:sp>
      <p:sp>
        <p:nvSpPr>
          <p:cNvPr id="4" name="Text Placeholder 2"/>
          <p:cNvSpPr txBox="1">
            <a:spLocks/>
          </p:cNvSpPr>
          <p:nvPr/>
        </p:nvSpPr>
        <p:spPr>
          <a:xfrm>
            <a:off x="1280160" y="2312205"/>
            <a:ext cx="9304020" cy="2402670"/>
          </a:xfrm>
          <a:prstGeom prst="rect">
            <a:avLst/>
          </a:prstGeom>
        </p:spPr>
        <p:txBody>
          <a:bodyPr>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algn="just"/>
            <a:r>
              <a:rPr lang="id-ID" sz="2800" dirty="0"/>
              <a:t>Tekanan persaingan bisnis yang semakin ketat mendorong perusahaan- perusahaan untuk selalu berinovasi agar mampu meningkatkan daya saingnya dipasar global. Beberapa tren yang berkembang saat ini </a:t>
            </a:r>
            <a:r>
              <a:rPr lang="id-ID" sz="2800" dirty="0" smtClean="0"/>
              <a:t>adalah</a:t>
            </a:r>
            <a:endParaRPr lang="en-US" sz="2800" dirty="0" smtClean="0"/>
          </a:p>
          <a:p>
            <a:pPr marL="0" indent="0" algn="just">
              <a:buNone/>
            </a:pPr>
            <a:endParaRPr lang="en-US" sz="2800" dirty="0"/>
          </a:p>
          <a:p>
            <a:pPr lvl="1" algn="just"/>
            <a:r>
              <a:rPr lang="id-ID" sz="2800" dirty="0"/>
              <a:t>Setiap bisnis adalah bisnis pelayanan</a:t>
            </a:r>
            <a:endParaRPr lang="en-US" sz="2800" dirty="0"/>
          </a:p>
          <a:p>
            <a:pPr lvl="1" algn="just"/>
            <a:r>
              <a:rPr lang="id-ID" sz="2800" dirty="0"/>
              <a:t>Adanya fenomena kustomisasi produk oleh </a:t>
            </a:r>
            <a:r>
              <a:rPr lang="id-ID" sz="2800" dirty="0" smtClean="0"/>
              <a:t>masyarakat</a:t>
            </a:r>
            <a:endParaRPr lang="en-US" sz="2800" dirty="0" smtClean="0"/>
          </a:p>
          <a:p>
            <a:pPr lvl="1" algn="just"/>
            <a:r>
              <a:rPr lang="id-ID" sz="2800" dirty="0" smtClean="0"/>
              <a:t>Informasi </a:t>
            </a:r>
            <a:r>
              <a:rPr lang="id-ID" sz="2800" dirty="0"/>
              <a:t>adalah produk</a:t>
            </a:r>
            <a:endParaRPr lang="en-US" sz="2800" dirty="0"/>
          </a:p>
        </p:txBody>
      </p:sp>
    </p:spTree>
    <p:extLst>
      <p:ext uri="{BB962C8B-B14F-4D97-AF65-F5344CB8AC3E}">
        <p14:creationId xmlns:p14="http://schemas.microsoft.com/office/powerpoint/2010/main" val="2277104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id-ID" sz="4000" dirty="0"/>
              <a:t>MODEL DALAM DATA MINING</a:t>
            </a:r>
            <a:endParaRPr lang="en-US" sz="4000" dirty="0"/>
          </a:p>
        </p:txBody>
      </p:sp>
      <p:sp>
        <p:nvSpPr>
          <p:cNvPr id="4" name="Text Placeholder 2"/>
          <p:cNvSpPr txBox="1">
            <a:spLocks/>
          </p:cNvSpPr>
          <p:nvPr/>
        </p:nvSpPr>
        <p:spPr>
          <a:xfrm>
            <a:off x="1280160" y="1955018"/>
            <a:ext cx="9304020" cy="2402670"/>
          </a:xfrm>
          <a:prstGeom prst="rect">
            <a:avLst/>
          </a:prstGeom>
        </p:spPr>
        <p:txBody>
          <a:bodyPr>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id-ID" sz="2800" dirty="0"/>
              <a:t>Terdapat dua tipe atau mode operasi yang bisa digunakan untuk </a:t>
            </a:r>
            <a:r>
              <a:rPr lang="id-ID" sz="2800" dirty="0" smtClean="0"/>
              <a:t>mencari</a:t>
            </a:r>
            <a:r>
              <a:rPr lang="en-US" sz="2800" dirty="0"/>
              <a:t> </a:t>
            </a:r>
            <a:r>
              <a:rPr lang="id-ID" sz="2800" dirty="0" smtClean="0"/>
              <a:t>informasi </a:t>
            </a:r>
            <a:r>
              <a:rPr lang="id-ID" sz="2800" dirty="0"/>
              <a:t>yang dibutuhkan user lewat proses data mining, </a:t>
            </a:r>
            <a:r>
              <a:rPr lang="id-ID" sz="2800" dirty="0" smtClean="0"/>
              <a:t>yaitu</a:t>
            </a:r>
            <a:endParaRPr lang="en-US" sz="2800" dirty="0" smtClean="0"/>
          </a:p>
          <a:p>
            <a:pPr lvl="1" algn="just"/>
            <a:r>
              <a:rPr lang="id-ID" sz="2800" dirty="0" smtClean="0"/>
              <a:t>Model </a:t>
            </a:r>
            <a:r>
              <a:rPr lang="id-ID" sz="2800" dirty="0"/>
              <a:t>verifikasi menggunakan pendekatan top down dengan mengambil hipotesa dari user dan memeriksa validitasnya dengan data sehingga bisa dibuktikan kebenaran hipotesa tersebut.</a:t>
            </a:r>
            <a:endParaRPr lang="en-US" sz="2800" dirty="0"/>
          </a:p>
          <a:p>
            <a:pPr lvl="1" algn="just"/>
            <a:r>
              <a:rPr lang="id-ID" sz="2800" dirty="0" smtClean="0"/>
              <a:t>Model </a:t>
            </a:r>
            <a:r>
              <a:rPr lang="id-ID" sz="2800" dirty="0"/>
              <a:t>Knowledge Discovery menggunakan pendekatan bottom up untuk mendapatkan informasi yang sebelumnya tidak </a:t>
            </a:r>
            <a:r>
              <a:rPr lang="id-ID" sz="2800" dirty="0" smtClean="0"/>
              <a:t>diketahui.</a:t>
            </a:r>
            <a:endParaRPr lang="en-US" sz="2800" dirty="0"/>
          </a:p>
        </p:txBody>
      </p:sp>
    </p:spTree>
    <p:extLst>
      <p:ext uri="{BB962C8B-B14F-4D97-AF65-F5344CB8AC3E}">
        <p14:creationId xmlns:p14="http://schemas.microsoft.com/office/powerpoint/2010/main" val="315596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4000" dirty="0"/>
              <a:t>TAHAPAN PROSES DALAM DATA MINING</a:t>
            </a:r>
            <a:endParaRPr lang="en-US" sz="4000"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ackgroundRemoval t="6154" b="93231" l="0" r="97132">
                        <a14:foregroundMark x1="14723" y1="49846" x2="33270" y2="50462"/>
                        <a14:foregroundMark x1="34034" y1="57538" x2="44742" y2="56615"/>
                        <a14:foregroundMark x1="6692" y1="64615" x2="16444" y2="64000"/>
                        <a14:foregroundMark x1="4015" y1="83692" x2="11855" y2="88615"/>
                        <a14:foregroundMark x1="5354" y1="93538" x2="9751" y2="89231"/>
                        <a14:foregroundMark x1="32887" y1="33846" x2="48757" y2="33846"/>
                        <a14:foregroundMark x1="66539" y1="10154" x2="81262" y2="6154"/>
                        <a14:foregroundMark x1="84512" y1="26769" x2="94837" y2="25846"/>
                        <a14:foregroundMark x1="82792" y1="21538" x2="92161" y2="20000"/>
                        <a14:foregroundMark x1="21415" y1="72615" x2="22753" y2="76923"/>
                        <a14:foregroundMark x1="191" y1="77846" x2="5927" y2="77231"/>
                        <a14:foregroundMark x1="18356" y1="82462" x2="27342" y2="82462"/>
                        <a14:foregroundMark x1="19312" y1="88308" x2="24474" y2="88615"/>
                        <a14:foregroundMark x1="32122" y1="72923" x2="44933" y2="74154"/>
                        <a14:foregroundMark x1="31549" y1="81538" x2="51052" y2="79692"/>
                        <a14:foregroundMark x1="48757" y1="21846" x2="61950" y2="19385"/>
                        <a14:foregroundMark x1="53728" y1="36615" x2="56597" y2="41231"/>
                        <a14:foregroundMark x1="66157" y1="28308" x2="73805" y2="32000"/>
                        <a14:foregroundMark x1="62715" y1="41231" x2="68069" y2="42154"/>
                        <a14:foregroundMark x1="50096" y1="54769" x2="66157" y2="55692"/>
                        <a14:foregroundMark x1="49904" y1="60923" x2="55258" y2="60923"/>
                        <a14:foregroundMark x1="80880" y1="32615" x2="97132" y2="32923"/>
                        <a14:backgroundMark x1="29063" y1="57538" x2="33461" y2="61846"/>
                      </a14:backgroundRemoval>
                    </a14:imgEffect>
                    <a14:imgEffect>
                      <a14:sharpenSoften amount="50000"/>
                    </a14:imgEffect>
                  </a14:imgLayer>
                </a14:imgProps>
              </a:ext>
            </a:extLst>
          </a:blip>
          <a:stretch>
            <a:fillRect/>
          </a:stretch>
        </p:blipFill>
        <p:spPr>
          <a:xfrm>
            <a:off x="1912470" y="2157404"/>
            <a:ext cx="7564344" cy="4700596"/>
          </a:xfrm>
          <a:prstGeom prst="rect">
            <a:avLst/>
          </a:prstGeom>
        </p:spPr>
      </p:pic>
    </p:spTree>
    <p:extLst>
      <p:ext uri="{BB962C8B-B14F-4D97-AF65-F5344CB8AC3E}">
        <p14:creationId xmlns:p14="http://schemas.microsoft.com/office/powerpoint/2010/main" val="1983631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ducational subjects 16x9">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7.potx" id="{6B18C398-4F76-4BDC-B8A4-D02A96E0AA82}" vid="{FBF1AC64-E511-41D2-AA23-0E693E79CD77}"/>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Educational subjects presentation, chalkboard illustrations design (widescreen)</Template>
  <TotalTime>139</TotalTime>
  <Words>1111</Words>
  <Application>Microsoft Office PowerPoint</Application>
  <PresentationFormat>Widescreen</PresentationFormat>
  <Paragraphs>81</Paragraphs>
  <Slides>20</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Times New Roman</vt:lpstr>
      <vt:lpstr>Verdana</vt:lpstr>
      <vt:lpstr>Wingdings</vt:lpstr>
      <vt:lpstr>Educational subjects 16x9</vt:lpstr>
      <vt:lpstr>Data Mining</vt:lpstr>
      <vt:lpstr>Apa itu Data Mining?</vt:lpstr>
      <vt:lpstr>Kenapa Data Mining Diperlukan?</vt:lpstr>
      <vt:lpstr>1. Data telah mencapai jumlah dan ukuran yang sangat besar</vt:lpstr>
      <vt:lpstr>2. Telah dilakukan proses data warehousing</vt:lpstr>
      <vt:lpstr>3. Kemampuan Komputasi yang semakin terjangkau</vt:lpstr>
      <vt:lpstr>4. Persaingan bisnis yang semakin ketat</vt:lpstr>
      <vt:lpstr>MODEL DALAM DATA MINING</vt:lpstr>
      <vt:lpstr>TAHAPAN PROSES DALAM DATA MINING</vt:lpstr>
      <vt:lpstr>Seleksi Data</vt:lpstr>
      <vt:lpstr>Pre-processing/ Cleaning ( pemilihan data )</vt:lpstr>
      <vt:lpstr>Transformasi</vt:lpstr>
      <vt:lpstr>Data mining</vt:lpstr>
      <vt:lpstr>Interpretasi / Evaluasi</vt:lpstr>
      <vt:lpstr>METODE DATA MINING</vt:lpstr>
      <vt:lpstr>Klasifikasi</vt:lpstr>
      <vt:lpstr> CLUSTERING </vt:lpstr>
      <vt:lpstr>ASSOCIATION RULES </vt:lpstr>
      <vt:lpstr>ATTRIBUTE IMPORTANCE </vt:lpstr>
      <vt:lpstr>Sekian dan Terima Kasih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Godets9</dc:creator>
  <cp:lastModifiedBy>Godets9</cp:lastModifiedBy>
  <cp:revision>11</cp:revision>
  <dcterms:created xsi:type="dcterms:W3CDTF">2021-05-19T02:24:50Z</dcterms:created>
  <dcterms:modified xsi:type="dcterms:W3CDTF">2021-05-19T04:43:56Z</dcterms:modified>
</cp:coreProperties>
</file>