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8"/>
  </p:notesMasterIdLst>
  <p:sldIdLst>
    <p:sldId id="256" r:id="rId2"/>
    <p:sldId id="280" r:id="rId3"/>
    <p:sldId id="265" r:id="rId4"/>
    <p:sldId id="266" r:id="rId5"/>
    <p:sldId id="269" r:id="rId6"/>
    <p:sldId id="264" r:id="rId7"/>
    <p:sldId id="274" r:id="rId8"/>
    <p:sldId id="272" r:id="rId9"/>
    <p:sldId id="271" r:id="rId10"/>
    <p:sldId id="267" r:id="rId11"/>
    <p:sldId id="277" r:id="rId12"/>
    <p:sldId id="276" r:id="rId13"/>
    <p:sldId id="279" r:id="rId14"/>
    <p:sldId id="278" r:id="rId15"/>
    <p:sldId id="28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ED20D-FF9E-47F4-A22F-DDEC2D96FC93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5CC9C-E31E-4729-A148-F02A1E3E5D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291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5CC9C-E31E-4729-A148-F02A1E3E5DB5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056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Pemrograman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Berorientasi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Objek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24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</a:t>
            </a:r>
            <a:r>
              <a:rPr lang="en-US" sz="2400">
                <a:solidFill>
                  <a:srgbClr val="FF0000"/>
                </a:solidFill>
              </a:rPr>
              <a:t>-  3</a:t>
            </a:r>
            <a:endParaRPr lang="en-ID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79CC13-6BC0-40E1-A598-E460493F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5" y="5109608"/>
            <a:ext cx="1987691" cy="12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70ED-8377-48C4-B96A-BC297E24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Tips-tips </a:t>
            </a:r>
            <a:r>
              <a:rPr lang="en-US" dirty="0" err="1"/>
              <a:t>penting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6F5A-8B1A-4362-AA38-44A99E29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b="1" dirty="0"/>
              <a:t> </a:t>
            </a:r>
            <a:r>
              <a:rPr lang="en-US" b="1" dirty="0" err="1"/>
              <a:t>variabel</a:t>
            </a:r>
            <a:r>
              <a:rPr lang="en-US" b="1" dirty="0"/>
              <a:t> (</a:t>
            </a:r>
            <a:r>
              <a:rPr lang="en-US" b="1" dirty="0" err="1"/>
              <a:t>atribut</a:t>
            </a:r>
            <a:r>
              <a:rPr lang="en-US" b="1" dirty="0"/>
              <a:t>) </a:t>
            </a:r>
            <a:r>
              <a:rPr lang="en-US" dirty="0"/>
              <a:t>dan</a:t>
            </a:r>
            <a:r>
              <a:rPr lang="en-US" b="1" dirty="0"/>
              <a:t> </a:t>
            </a:r>
            <a:r>
              <a:rPr lang="en-US" dirty="0"/>
              <a:t>juga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(method)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Panjang</a:t>
            </a:r>
            <a:r>
              <a:rPr lang="en-US" dirty="0"/>
              <a:t>,   </a:t>
            </a:r>
            <a:r>
              <a:rPr lang="en-US" dirty="0">
                <a:solidFill>
                  <a:srgbClr val="FF0000"/>
                </a:solidFill>
              </a:rPr>
              <a:t>PANJANG</a:t>
            </a:r>
            <a:r>
              <a:rPr lang="en-US" dirty="0"/>
              <a:t>,   </a:t>
            </a:r>
            <a:r>
              <a:rPr lang="en-US" dirty="0" err="1">
                <a:solidFill>
                  <a:srgbClr val="00B050"/>
                </a:solidFill>
              </a:rPr>
              <a:t>panjang</a:t>
            </a:r>
            <a:endParaRPr lang="en-US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underscore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namamahasiswa</a:t>
            </a:r>
            <a:r>
              <a:rPr lang="en-US" dirty="0"/>
              <a:t>,    </a:t>
            </a:r>
            <a:r>
              <a:rPr lang="en-US" dirty="0" err="1">
                <a:solidFill>
                  <a:srgbClr val="FF0000"/>
                </a:solidFill>
              </a:rPr>
              <a:t>nama-mahasiswa</a:t>
            </a:r>
            <a:r>
              <a:rPr lang="en-US" dirty="0"/>
              <a:t>,    </a:t>
            </a:r>
            <a:r>
              <a:rPr lang="en-US" dirty="0" err="1">
                <a:solidFill>
                  <a:srgbClr val="00B050"/>
                </a:solidFill>
              </a:rPr>
              <a:t>nama_mahasiswa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470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A321-E3AF-40D3-807D-AF6A60C7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 –  Dasar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F987-F5DF-4FFE-96A0-06496195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52191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Menghitung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persegi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panjang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ID" dirty="0"/>
              <a:t>&lt;?php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luas</a:t>
            </a:r>
            <a:r>
              <a:rPr lang="en-ID" dirty="0"/>
              <a:t> ;</a:t>
            </a:r>
          </a:p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panjang</a:t>
            </a:r>
            <a:r>
              <a:rPr lang="en-ID" dirty="0"/>
              <a:t> = 10 ;</a:t>
            </a:r>
          </a:p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lebar</a:t>
            </a:r>
            <a:r>
              <a:rPr lang="en-ID" dirty="0"/>
              <a:t> = 7 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luas</a:t>
            </a:r>
            <a:r>
              <a:rPr lang="en-ID" dirty="0"/>
              <a:t> = $</a:t>
            </a:r>
            <a:r>
              <a:rPr lang="en-ID" dirty="0" err="1"/>
              <a:t>panjang</a:t>
            </a:r>
            <a:r>
              <a:rPr lang="en-ID" dirty="0"/>
              <a:t> * $</a:t>
            </a:r>
            <a:r>
              <a:rPr lang="en-ID" dirty="0" err="1"/>
              <a:t>lebar</a:t>
            </a:r>
            <a:r>
              <a:rPr lang="en-ID" dirty="0"/>
              <a:t>    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echo “ </a:t>
            </a:r>
            <a:r>
              <a:rPr lang="en-ID" dirty="0" err="1"/>
              <a:t>Luasnya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 “ .  $</a:t>
            </a:r>
            <a:r>
              <a:rPr lang="en-ID" dirty="0" err="1"/>
              <a:t>luas</a:t>
            </a:r>
            <a:r>
              <a:rPr lang="en-ID" dirty="0"/>
              <a:t>  . “ meter “  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9339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5643-14A0-46B0-9D38-17A6EC96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Petunjuk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BFD8-12FA-4560-BACB-99F461AE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dirty="0" err="1"/>
              <a:t>Ketik</a:t>
            </a:r>
            <a:r>
              <a:rPr lang="en-ID" dirty="0"/>
              <a:t> program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b="1" dirty="0"/>
              <a:t>notepad ++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Setelah </a:t>
            </a:r>
            <a:r>
              <a:rPr lang="en-ID" dirty="0" err="1"/>
              <a:t>diketik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simpan</a:t>
            </a:r>
            <a:r>
              <a:rPr lang="en-ID" dirty="0"/>
              <a:t> (save) </a:t>
            </a:r>
            <a:r>
              <a:rPr lang="en-ID" dirty="0" err="1"/>
              <a:t>ke</a:t>
            </a:r>
            <a:r>
              <a:rPr lang="en-ID" dirty="0"/>
              <a:t> Lokasi </a:t>
            </a:r>
            <a:r>
              <a:rPr lang="en-ID" dirty="0" err="1"/>
              <a:t>penyimpanan</a:t>
            </a:r>
            <a:r>
              <a:rPr lang="en-ID" dirty="0"/>
              <a:t> di folder :</a:t>
            </a:r>
          </a:p>
          <a:p>
            <a:pPr marL="0" indent="0">
              <a:buNone/>
            </a:pPr>
            <a:r>
              <a:rPr lang="en-ID" b="1" dirty="0"/>
              <a:t>	C: XAMPP/</a:t>
            </a:r>
            <a:r>
              <a:rPr lang="en-ID" b="1" dirty="0" err="1"/>
              <a:t>htdocs</a:t>
            </a:r>
            <a:endParaRPr lang="en-ID" b="1" dirty="0"/>
          </a:p>
          <a:p>
            <a:pPr marL="0" indent="0">
              <a:buNone/>
            </a:pPr>
            <a:r>
              <a:rPr lang="en-ID" dirty="0"/>
              <a:t>      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b="1" dirty="0"/>
              <a:t>	</a:t>
            </a:r>
            <a:r>
              <a:rPr lang="en-ID" b="1" dirty="0" err="1"/>
              <a:t>latihan.php</a:t>
            </a:r>
            <a:endParaRPr lang="en-ID" b="1" dirty="0"/>
          </a:p>
          <a:p>
            <a:pPr marL="0" indent="0">
              <a:buNone/>
            </a:pPr>
            <a:r>
              <a:rPr lang="en-ID" b="1" dirty="0"/>
              <a:t>---------------------------------------------------------------------------------------------</a:t>
            </a:r>
          </a:p>
          <a:p>
            <a:pPr marL="514350" indent="-514350">
              <a:buFont typeface="+mj-lt"/>
              <a:buAutoNum type="arabicPeriod"/>
            </a:pPr>
            <a:endParaRPr lang="en-ID" b="1" dirty="0"/>
          </a:p>
          <a:p>
            <a:pPr marL="514350" indent="-514350">
              <a:buFont typeface="+mj-lt"/>
              <a:buAutoNum type="arabicPeriod" startAt="3"/>
            </a:pPr>
            <a:r>
              <a:rPr lang="en-ID" dirty="0" err="1"/>
              <a:t>Jalankan</a:t>
            </a:r>
            <a:r>
              <a:rPr lang="en-ID" dirty="0"/>
              <a:t> </a:t>
            </a:r>
            <a:r>
              <a:rPr lang="en-ID" b="1" dirty="0"/>
              <a:t>browser</a:t>
            </a:r>
            <a:r>
              <a:rPr lang="en-ID" dirty="0"/>
              <a:t> (chrome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mozilla</a:t>
            </a:r>
            <a:r>
              <a:rPr lang="en-ID" dirty="0"/>
              <a:t> </a:t>
            </a:r>
            <a:r>
              <a:rPr lang="en-ID" dirty="0" err="1"/>
              <a:t>firefox</a:t>
            </a:r>
            <a:r>
              <a:rPr lang="en-ID" dirty="0"/>
              <a:t>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D" dirty="0"/>
              <a:t>Pada address bar di browser </a:t>
            </a:r>
            <a:r>
              <a:rPr lang="en-ID" dirty="0" err="1"/>
              <a:t>ketikkan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b="1" dirty="0"/>
              <a:t>localhost/</a:t>
            </a:r>
            <a:r>
              <a:rPr lang="en-ID" b="1" dirty="0" err="1"/>
              <a:t>latihan.php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728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A699-01B3-47EE-A790-1EF2FFFE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pada 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B7D0-3070-40F6-AE98-70662A24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50720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 parameter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 err="1"/>
              <a:t>isi</a:t>
            </a:r>
            <a:r>
              <a:rPr lang="en-US" dirty="0"/>
              <a:t> program 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: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>
                <a:solidFill>
                  <a:srgbClr val="00B050"/>
                </a:solidFill>
              </a:rPr>
              <a:t>tampilkan_nama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 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Echo “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: </a:t>
            </a:r>
            <a:r>
              <a:rPr lang="en-US" dirty="0" err="1"/>
              <a:t>akbar</a:t>
            </a:r>
            <a:r>
              <a:rPr lang="en-US" dirty="0"/>
              <a:t>”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tampilkan_nama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 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>
              <a:solidFill>
                <a:srgbClr val="0070C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FAF71C-DA33-4285-B2FA-00119D0A5EBD}"/>
              </a:ext>
            </a:extLst>
          </p:cNvPr>
          <p:cNvGrpSpPr/>
          <p:nvPr/>
        </p:nvGrpSpPr>
        <p:grpSpPr>
          <a:xfrm>
            <a:off x="4797086" y="4051495"/>
            <a:ext cx="3020700" cy="1371600"/>
            <a:chOff x="4642338" y="4065563"/>
            <a:chExt cx="30207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B24FB1-81CC-4DFB-9B0D-26B28590B4BE}"/>
                </a:ext>
              </a:extLst>
            </p:cNvPr>
            <p:cNvCxnSpPr>
              <a:cxnSpLocks/>
            </p:cNvCxnSpPr>
            <p:nvPr/>
          </p:nvCxnSpPr>
          <p:spPr>
            <a:xfrm>
              <a:off x="4839286" y="4065563"/>
              <a:ext cx="1026942" cy="61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D03F95-B159-49F8-B787-01972DE87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2338" y="4684542"/>
              <a:ext cx="1223890" cy="752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2FDF0D-B532-4D71-83BB-F8ADDA208A58}"/>
                </a:ext>
              </a:extLst>
            </p:cNvPr>
            <p:cNvSpPr txBox="1"/>
            <p:nvPr/>
          </p:nvSpPr>
          <p:spPr>
            <a:xfrm>
              <a:off x="6063176" y="4499876"/>
              <a:ext cx="1599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Buat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Fungsinya</a:t>
              </a:r>
              <a:endParaRPr lang="en-ID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C49EE4-0E8C-423E-8292-0CBF4DF13003}"/>
              </a:ext>
            </a:extLst>
          </p:cNvPr>
          <p:cNvGrpSpPr/>
          <p:nvPr/>
        </p:nvGrpSpPr>
        <p:grpSpPr>
          <a:xfrm>
            <a:off x="3657600" y="5773319"/>
            <a:ext cx="4324232" cy="369332"/>
            <a:chOff x="3812345" y="6075456"/>
            <a:chExt cx="4324232" cy="36933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DB92C4C-C462-4B48-8C98-8884C21BA12A}"/>
                </a:ext>
              </a:extLst>
            </p:cNvPr>
            <p:cNvCxnSpPr/>
            <p:nvPr/>
          </p:nvCxnSpPr>
          <p:spPr>
            <a:xfrm>
              <a:off x="3812345" y="6288258"/>
              <a:ext cx="2283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7E4005-0127-4AFE-8799-97414C715925}"/>
                </a:ext>
              </a:extLst>
            </p:cNvPr>
            <p:cNvSpPr txBox="1"/>
            <p:nvPr/>
          </p:nvSpPr>
          <p:spPr>
            <a:xfrm>
              <a:off x="6296971" y="6075456"/>
              <a:ext cx="1839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Panggil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Fungsinya</a:t>
              </a:r>
              <a:endParaRPr lang="en-ID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EF5BC-97CF-4BC9-92D2-F59E82E7EA21}"/>
              </a:ext>
            </a:extLst>
          </p:cNvPr>
          <p:cNvCxnSpPr>
            <a:cxnSpLocks/>
          </p:cNvCxnSpPr>
          <p:nvPr/>
        </p:nvCxnSpPr>
        <p:spPr>
          <a:xfrm flipH="1">
            <a:off x="4515729" y="2922563"/>
            <a:ext cx="2067953" cy="105649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580B47-DA1B-4B47-8E05-D9AFB5174DE2}"/>
              </a:ext>
            </a:extLst>
          </p:cNvPr>
          <p:cNvSpPr txBox="1"/>
          <p:nvPr/>
        </p:nvSpPr>
        <p:spPr>
          <a:xfrm>
            <a:off x="6707945" y="2711494"/>
            <a:ext cx="508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 (variable)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boleh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kosong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jika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tidak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dipakai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2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9372-2576-483C-8FBC-DFA869BF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 – </a:t>
            </a:r>
            <a:r>
              <a:rPr lang="en-US" dirty="0" err="1"/>
              <a:t>menggunakan</a:t>
            </a:r>
            <a:r>
              <a:rPr lang="en-US" dirty="0"/>
              <a:t> Function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019B-6B8A-40F9-BC43-04C75EAC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8"/>
            <a:ext cx="10515600" cy="523318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Menghitung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persegi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panjang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menggunakan</a:t>
            </a:r>
            <a:r>
              <a:rPr lang="en-US" dirty="0">
                <a:solidFill>
                  <a:srgbClr val="FF0000"/>
                </a:solidFill>
              </a:rPr>
              <a:t> Function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parameter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>
                <a:solidFill>
                  <a:srgbClr val="00B050"/>
                </a:solidFill>
              </a:rPr>
              <a:t>hitung_luas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 </a:t>
            </a:r>
            <a:r>
              <a:rPr lang="en-US" dirty="0">
                <a:solidFill>
                  <a:schemeClr val="accent1"/>
                </a:solidFill>
              </a:rPr>
              <a:t>$</a:t>
            </a:r>
            <a:r>
              <a:rPr lang="en-US" dirty="0" err="1">
                <a:solidFill>
                  <a:schemeClr val="accent1"/>
                </a:solidFill>
              </a:rPr>
              <a:t>panjang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$</a:t>
            </a:r>
            <a:r>
              <a:rPr lang="en-US" dirty="0" err="1">
                <a:solidFill>
                  <a:schemeClr val="accent1"/>
                </a:solidFill>
              </a:rPr>
              <a:t>lebar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$</a:t>
            </a:r>
            <a:r>
              <a:rPr lang="en-US" dirty="0" err="1">
                <a:solidFill>
                  <a:srgbClr val="7030A0"/>
                </a:solidFill>
              </a:rPr>
              <a:t>luas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=  </a:t>
            </a:r>
            <a:r>
              <a:rPr lang="en-US" dirty="0">
                <a:solidFill>
                  <a:schemeClr val="accent1"/>
                </a:solidFill>
              </a:rPr>
              <a:t>$</a:t>
            </a:r>
            <a:r>
              <a:rPr lang="en-US" dirty="0" err="1">
                <a:solidFill>
                  <a:schemeClr val="accent1"/>
                </a:solidFill>
              </a:rPr>
              <a:t>panjang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schemeClr val="accent1"/>
                </a:solidFill>
              </a:rPr>
              <a:t> $</a:t>
            </a:r>
            <a:r>
              <a:rPr lang="en-US" dirty="0" err="1">
                <a:solidFill>
                  <a:schemeClr val="accent1"/>
                </a:solidFill>
              </a:rPr>
              <a:t>lebar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echo “ </a:t>
            </a:r>
            <a:r>
              <a:rPr lang="en-US" dirty="0" err="1"/>
              <a:t>Luasnya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  <a:r>
              <a:rPr lang="en-US" dirty="0">
                <a:solidFill>
                  <a:srgbClr val="7030A0"/>
                </a:solidFill>
              </a:rPr>
              <a:t>$</a:t>
            </a:r>
            <a:r>
              <a:rPr lang="en-US" dirty="0" err="1">
                <a:solidFill>
                  <a:srgbClr val="7030A0"/>
                </a:solidFill>
              </a:rPr>
              <a:t>luas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"  . "&lt;</a:t>
            </a:r>
            <a:r>
              <a:rPr lang="en-US" dirty="0" err="1"/>
              <a:t>br</a:t>
            </a:r>
            <a:r>
              <a:rPr lang="en-US" dirty="0"/>
              <a:t>&gt;“ ;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hitung_luas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5 , 3</a:t>
            </a:r>
            <a:r>
              <a:rPr lang="en-US" dirty="0"/>
              <a:t>) 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hitung_luas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7 , 2</a:t>
            </a:r>
            <a:r>
              <a:rPr lang="en-US" dirty="0"/>
              <a:t>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545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A08B-8CF9-4EEC-994B-5E5EBE8B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3 – </a:t>
            </a:r>
            <a:r>
              <a:rPr lang="en-US" dirty="0" err="1"/>
              <a:t>menggunakan</a:t>
            </a:r>
            <a:r>
              <a:rPr lang="en-US" dirty="0"/>
              <a:t> Function – return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5232-6DA5-4E47-B63A-F56ED540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6"/>
            <a:ext cx="10515600" cy="524724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Menghitung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persegi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panjang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menggunakan</a:t>
            </a:r>
            <a:r>
              <a:rPr lang="en-US" dirty="0">
                <a:solidFill>
                  <a:srgbClr val="FF0000"/>
                </a:solidFill>
              </a:rPr>
              <a:t> Function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parameter dan return value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>
                <a:solidFill>
                  <a:srgbClr val="00B050"/>
                </a:solidFill>
              </a:rPr>
              <a:t>hitung_luas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panjang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lebar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panjang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*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lebar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 </a:t>
            </a:r>
            <a:r>
              <a:rPr lang="en-US" dirty="0" err="1"/>
              <a:t>Luasnya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" </a:t>
            </a:r>
            <a:r>
              <a:rPr lang="en-US" sz="5200" dirty="0"/>
              <a:t>.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hitung_luas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,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?&gt;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051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09A2-7C4E-4E10-996F-F6756999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3ED7-3258-4C0B-9CD5-3CA34719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SINTAKS</a:t>
            </a:r>
          </a:p>
          <a:p>
            <a:r>
              <a:rPr lang="en-US" dirty="0"/>
              <a:t>DEKLARASI VARIABEL &amp; TIPE DATA</a:t>
            </a:r>
          </a:p>
          <a:p>
            <a:r>
              <a:rPr lang="en-US" dirty="0"/>
              <a:t>PENGKONDISIAN &amp; PERULANGAN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305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C184-2667-40BF-B557-D0BB025E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PHP &amp; </a:t>
            </a:r>
            <a:r>
              <a:rPr lang="en-US" dirty="0" err="1"/>
              <a:t>fungsinya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568C-750D-4379-A5D3-6F640A41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Personal Home Pages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b="1" dirty="0"/>
              <a:t>script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1" dirty="0" err="1"/>
              <a:t>halaman</a:t>
            </a:r>
            <a:r>
              <a:rPr lang="en-US" b="1" dirty="0"/>
              <a:t> web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, PHP </a:t>
            </a:r>
            <a:r>
              <a:rPr lang="en-US" b="1" dirty="0" err="1"/>
              <a:t>membutuhkan</a:t>
            </a:r>
            <a:r>
              <a:rPr lang="en-US" b="1" dirty="0"/>
              <a:t> web server </a:t>
            </a:r>
            <a:r>
              <a:rPr lang="en-US" dirty="0"/>
              <a:t>(Apache). Bisa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XAMPP.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68EF53-3E66-46F7-BD26-26509535C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6" b="9738"/>
          <a:stretch/>
        </p:blipFill>
        <p:spPr bwMode="auto">
          <a:xfrm>
            <a:off x="8801100" y="2250831"/>
            <a:ext cx="2552700" cy="142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75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35AD-68B1-4880-AFDF-A604AF9F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PHP </a:t>
            </a:r>
            <a:r>
              <a:rPr lang="en-ID" dirty="0" err="1"/>
              <a:t>sebagai</a:t>
            </a:r>
            <a:r>
              <a:rPr lang="en-ID" dirty="0"/>
              <a:t> Bahasa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PBO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1E19-9056-4687-ACF2-74C6E30D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Dari PHP </a:t>
            </a:r>
            <a:r>
              <a:rPr lang="en-US" dirty="0" err="1"/>
              <a:t>versi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3, </a:t>
            </a:r>
            <a:r>
              <a:rPr lang="en-US" dirty="0" err="1"/>
              <a:t>konsep</a:t>
            </a:r>
            <a:r>
              <a:rPr lang="en-US" dirty="0"/>
              <a:t> PBO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Konsep</a:t>
            </a:r>
            <a:r>
              <a:rPr lang="en-US" dirty="0"/>
              <a:t> PBO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PHP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4.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PHP </a:t>
            </a:r>
            <a:r>
              <a:rPr lang="en-US" dirty="0" err="1"/>
              <a:t>versi</a:t>
            </a:r>
            <a:r>
              <a:rPr lang="en-US" dirty="0"/>
              <a:t> 5,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PB0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(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PBO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  <a:r>
              <a:rPr lang="en-US" i="1" dirty="0"/>
              <a:t>polymorphism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Pada PHP </a:t>
            </a:r>
            <a:r>
              <a:rPr lang="en-US" dirty="0" err="1"/>
              <a:t>versi</a:t>
            </a:r>
            <a:r>
              <a:rPr lang="en-US" dirty="0"/>
              <a:t> 6, </a:t>
            </a:r>
            <a:r>
              <a:rPr lang="en-US" dirty="0" err="1"/>
              <a:t>konsep</a:t>
            </a:r>
            <a:r>
              <a:rPr lang="en-US" dirty="0"/>
              <a:t> PBO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PHP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8.</a:t>
            </a:r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07110A-8E2F-4CC8-9916-4547BADB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844" y="5322515"/>
            <a:ext cx="1987691" cy="12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0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596A-230A-476B-92A7-B8CCF294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PHP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9BC0-2357-4F06-AB2E-7D4B1948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Notepad ++</a:t>
            </a:r>
          </a:p>
          <a:p>
            <a:endParaRPr lang="en-US" dirty="0"/>
          </a:p>
          <a:p>
            <a:r>
              <a:rPr lang="en-US" dirty="0"/>
              <a:t>Framework Code Igniter</a:t>
            </a:r>
            <a:endParaRPr lang="en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B6A192-39F7-4E67-AFD6-E43F8C43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09" y="3019353"/>
            <a:ext cx="2019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EC32960-6AAF-467C-AD8A-9E7C58350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t="11838" r="10551" b="31055"/>
          <a:stretch/>
        </p:blipFill>
        <p:spPr bwMode="auto">
          <a:xfrm>
            <a:off x="9334499" y="4224704"/>
            <a:ext cx="2019301" cy="163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475D2-F8A0-4E2A-83B1-D87B2399E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778" y="1690688"/>
            <a:ext cx="2828925" cy="1714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34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9872-BD1B-4EFB-8355-9434397A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Sintaks</a:t>
            </a:r>
            <a:r>
              <a:rPr lang="en-US" dirty="0"/>
              <a:t> Dasar 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A5BC-1C21-4C68-8ADD-72BA46F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167"/>
            <a:ext cx="10515600" cy="3266879"/>
          </a:xfrm>
        </p:spPr>
        <p:txBody>
          <a:bodyPr>
            <a:normAutofit fontScale="77500" lnSpcReduction="20000"/>
          </a:bodyPr>
          <a:lstStyle/>
          <a:p>
            <a:r>
              <a:rPr lang="en-ID" b="0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diawali</a:t>
            </a:r>
            <a:r>
              <a:rPr lang="en-ID" b="0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dengan</a:t>
            </a:r>
            <a:r>
              <a:rPr lang="en-ID" b="0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1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&lt;?php</a:t>
            </a:r>
            <a:endParaRPr lang="en-ID" b="1" dirty="0">
              <a:solidFill>
                <a:srgbClr val="121416"/>
              </a:solidFill>
              <a:latin typeface="georgia" panose="02040502050405020303" pitchFamily="18" charset="0"/>
            </a:endParaRPr>
          </a:p>
          <a:p>
            <a:r>
              <a:rPr lang="en-ID" b="0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diakhiri</a:t>
            </a:r>
            <a:r>
              <a:rPr lang="en-ID" b="0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dengan</a:t>
            </a:r>
            <a:r>
              <a:rPr lang="en-ID" b="0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1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?&gt;</a:t>
            </a:r>
          </a:p>
          <a:p>
            <a:endParaRPr lang="en-ID" b="1" dirty="0">
              <a:solidFill>
                <a:srgbClr val="121416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D" i="1" dirty="0" err="1">
                <a:solidFill>
                  <a:srgbClr val="121416"/>
                </a:solidFill>
                <a:latin typeface="georgia" panose="02040502050405020303" pitchFamily="18" charset="0"/>
              </a:rPr>
              <a:t>Contoh</a:t>
            </a:r>
            <a:r>
              <a:rPr lang="en-ID" dirty="0">
                <a:solidFill>
                  <a:srgbClr val="121416"/>
                </a:solidFill>
                <a:latin typeface="georgia" panose="02040502050405020303" pitchFamily="18" charset="0"/>
              </a:rPr>
              <a:t> :</a:t>
            </a:r>
          </a:p>
          <a:p>
            <a:pPr marL="0" indent="0">
              <a:buNone/>
            </a:pPr>
            <a:r>
              <a:rPr lang="en-ID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&lt;?php</a:t>
            </a:r>
          </a:p>
          <a:p>
            <a:pPr marL="0" indent="0">
              <a:buNone/>
            </a:pPr>
            <a:endParaRPr lang="en-ID" i="0" dirty="0">
              <a:solidFill>
                <a:srgbClr val="121416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D" dirty="0">
                <a:solidFill>
                  <a:srgbClr val="121416"/>
                </a:solidFill>
                <a:latin typeface="georgia" panose="02040502050405020303" pitchFamily="18" charset="0"/>
              </a:rPr>
              <a:t>	</a:t>
            </a:r>
            <a:r>
              <a:rPr lang="en-ID" dirty="0" err="1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isi</a:t>
            </a:r>
            <a:r>
              <a:rPr lang="en-ID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 program</a:t>
            </a:r>
          </a:p>
          <a:p>
            <a:pPr marL="0" indent="0">
              <a:buNone/>
            </a:pPr>
            <a:endParaRPr lang="en-ID" dirty="0">
              <a:solidFill>
                <a:srgbClr val="121416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D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?&gt;</a:t>
            </a:r>
          </a:p>
          <a:p>
            <a:endParaRPr lang="en-ID" b="1" i="0" dirty="0">
              <a:solidFill>
                <a:srgbClr val="121416"/>
              </a:solidFill>
              <a:effectLst/>
              <a:latin typeface="georgia" panose="02040502050405020303" pitchFamily="18" charset="0"/>
            </a:endParaRP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565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8AFC-3FD4-473D-9C1F-D5C1ABD6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Sintaks</a:t>
            </a:r>
            <a:r>
              <a:rPr lang="en-US" dirty="0"/>
              <a:t> Dasar 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9A3F-7F62-43FA-9DA9-5FE016CE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936458" cy="524725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(</a:t>
            </a:r>
            <a:r>
              <a:rPr lang="en-US" dirty="0" err="1"/>
              <a:t>atribut</a:t>
            </a:r>
            <a:r>
              <a:rPr lang="en-US" dirty="0"/>
              <a:t>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 dollar / string </a:t>
            </a:r>
            <a:r>
              <a:rPr lang="en-US" b="1" dirty="0"/>
              <a:t>$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variabelnya</a:t>
            </a:r>
            <a:r>
              <a:rPr lang="en-US" dirty="0"/>
              <a:t>. Dan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b="1" dirty="0"/>
              <a:t>Case sensitive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D" dirty="0">
                <a:solidFill>
                  <a:srgbClr val="FF0000"/>
                </a:solidFill>
              </a:rPr>
              <a:t>$</a:t>
            </a:r>
            <a:r>
              <a:rPr lang="en-ID" dirty="0" err="1"/>
              <a:t>nama</a:t>
            </a:r>
            <a:br>
              <a:rPr lang="en-ID" dirty="0"/>
            </a:br>
            <a:r>
              <a:rPr lang="en-ID" dirty="0">
                <a:solidFill>
                  <a:srgbClr val="FF0000"/>
                </a:solidFill>
              </a:rPr>
              <a:t>$</a:t>
            </a:r>
            <a:r>
              <a:rPr lang="en-ID" dirty="0"/>
              <a:t>Nama 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sz="4100" b="1" dirty="0"/>
              <a:t>=</a:t>
            </a:r>
            <a:r>
              <a:rPr lang="en-ID" sz="3200" b="1" dirty="0"/>
              <a:t> </a:t>
            </a:r>
          </a:p>
          <a:p>
            <a:r>
              <a:rPr lang="en-ID" sz="3200" dirty="0"/>
              <a:t>Jika </a:t>
            </a:r>
            <a:r>
              <a:rPr lang="en-ID" sz="3200" dirty="0" err="1"/>
              <a:t>isi</a:t>
            </a:r>
            <a:r>
              <a:rPr lang="en-ID" sz="3200" dirty="0"/>
              <a:t> </a:t>
            </a:r>
            <a:r>
              <a:rPr lang="en-ID" sz="3200" dirty="0" err="1"/>
              <a:t>variabelnya</a:t>
            </a:r>
            <a:r>
              <a:rPr lang="en-ID" sz="3200" dirty="0"/>
              <a:t> </a:t>
            </a:r>
            <a:r>
              <a:rPr lang="en-ID" sz="3200" dirty="0" err="1"/>
              <a:t>mengandung</a:t>
            </a:r>
            <a:r>
              <a:rPr lang="en-ID" sz="3200" dirty="0"/>
              <a:t> </a:t>
            </a:r>
            <a:r>
              <a:rPr lang="en-ID" sz="3200" b="1" dirty="0" err="1"/>
              <a:t>huruf</a:t>
            </a:r>
            <a:r>
              <a:rPr lang="en-ID" sz="3200" dirty="0"/>
              <a:t>, </a:t>
            </a:r>
            <a:r>
              <a:rPr lang="en-ID" sz="3200" dirty="0" err="1"/>
              <a:t>maka</a:t>
            </a:r>
            <a:r>
              <a:rPr lang="en-ID" sz="3200" dirty="0"/>
              <a:t> </a:t>
            </a:r>
            <a:r>
              <a:rPr lang="en-ID" sz="3200" dirty="0" err="1"/>
              <a:t>harus</a:t>
            </a:r>
            <a:r>
              <a:rPr lang="en-ID" sz="3200" dirty="0"/>
              <a:t> </a:t>
            </a:r>
            <a:r>
              <a:rPr lang="en-ID" sz="3200" dirty="0" err="1"/>
              <a:t>menggunakan</a:t>
            </a:r>
            <a:r>
              <a:rPr lang="en-ID" sz="3200" dirty="0"/>
              <a:t> </a:t>
            </a:r>
            <a:r>
              <a:rPr lang="en-ID" sz="3200" dirty="0" err="1"/>
              <a:t>tanda</a:t>
            </a:r>
            <a:r>
              <a:rPr lang="en-ID" sz="3200" dirty="0"/>
              <a:t> </a:t>
            </a:r>
            <a:r>
              <a:rPr lang="en-ID" sz="3200" dirty="0" err="1"/>
              <a:t>petik</a:t>
            </a:r>
            <a:r>
              <a:rPr lang="en-ID" sz="3200" dirty="0"/>
              <a:t> </a:t>
            </a:r>
            <a:r>
              <a:rPr lang="en-ID" sz="3800" b="1" dirty="0"/>
              <a:t>“</a:t>
            </a:r>
          </a:p>
          <a:p>
            <a:pPr marL="0" indent="0">
              <a:buNone/>
            </a:pPr>
            <a:r>
              <a:rPr lang="en-ID" i="1" dirty="0" err="1"/>
              <a:t>Contoh</a:t>
            </a:r>
            <a:r>
              <a:rPr lang="en-ID" i="1" dirty="0"/>
              <a:t> :</a:t>
            </a:r>
          </a:p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b="1" dirty="0">
                <a:solidFill>
                  <a:srgbClr val="FF0000"/>
                </a:solidFill>
              </a:rPr>
              <a:t>=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“</a:t>
            </a:r>
            <a:r>
              <a:rPr lang="en-ID" dirty="0" err="1"/>
              <a:t>akbar</a:t>
            </a:r>
            <a:r>
              <a:rPr lang="en-ID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umur</a:t>
            </a:r>
            <a:r>
              <a:rPr lang="en-ID" dirty="0"/>
              <a:t> </a:t>
            </a:r>
            <a:r>
              <a:rPr lang="en-ID" b="1" dirty="0">
                <a:solidFill>
                  <a:srgbClr val="FF0000"/>
                </a:solidFill>
              </a:rPr>
              <a:t>=</a:t>
            </a:r>
            <a:r>
              <a:rPr lang="en-ID" b="1" dirty="0"/>
              <a:t> </a:t>
            </a:r>
            <a:r>
              <a:rPr lang="en-ID" dirty="0"/>
              <a:t>21</a:t>
            </a:r>
          </a:p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b="1" dirty="0">
                <a:solidFill>
                  <a:srgbClr val="FF0000"/>
                </a:solidFill>
              </a:rPr>
              <a:t>=</a:t>
            </a:r>
            <a:r>
              <a:rPr lang="en-ID" dirty="0"/>
              <a:t> 17.5</a:t>
            </a:r>
          </a:p>
          <a:p>
            <a:pPr marL="0" indent="0">
              <a:buNone/>
            </a:pPr>
            <a:r>
              <a:rPr lang="en-ID" dirty="0"/>
              <a:t>$hobby </a:t>
            </a:r>
            <a:r>
              <a:rPr lang="en-ID" b="1" dirty="0">
                <a:solidFill>
                  <a:srgbClr val="FF0000"/>
                </a:solidFill>
              </a:rPr>
              <a:t>=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/>
              <a:t>array ( “</a:t>
            </a:r>
            <a:r>
              <a:rPr lang="en-ID" dirty="0" err="1"/>
              <a:t>nonton</a:t>
            </a:r>
            <a:r>
              <a:rPr lang="en-ID" dirty="0"/>
              <a:t>” , “</a:t>
            </a:r>
            <a:r>
              <a:rPr lang="en-ID" dirty="0" err="1"/>
              <a:t>membaca</a:t>
            </a:r>
            <a:r>
              <a:rPr lang="en-ID" dirty="0"/>
              <a:t>” , “</a:t>
            </a:r>
            <a:r>
              <a:rPr lang="en-ID" dirty="0" err="1"/>
              <a:t>berenang</a:t>
            </a:r>
            <a:r>
              <a:rPr lang="en-ID" dirty="0"/>
              <a:t>” )</a:t>
            </a:r>
          </a:p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alamat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080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EDD8-7C81-4ED1-8D9A-CCAE3969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Sintaks</a:t>
            </a:r>
            <a:r>
              <a:rPr lang="en-US" dirty="0"/>
              <a:t> Dasar 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39F3-8415-44DA-8B0E-50A5B046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76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baris 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sz="3200" b="1" dirty="0"/>
              <a:t>;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: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nama</a:t>
            </a:r>
            <a:r>
              <a:rPr lang="en-US" dirty="0"/>
              <a:t> = </a:t>
            </a:r>
            <a:r>
              <a:rPr lang="en-US" dirty="0" err="1"/>
              <a:t>akbar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Echo “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” </a:t>
            </a:r>
            <a:r>
              <a:rPr lang="en-US" sz="3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0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9872-BD1B-4EFB-8355-9434397A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Sintaks</a:t>
            </a:r>
            <a:r>
              <a:rPr lang="en-US" dirty="0"/>
              <a:t> Dasar 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A5BC-1C21-4C68-8ADD-72BA46F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1174"/>
            <a:ext cx="10823917" cy="52050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dirty="0" err="1">
                <a:solidFill>
                  <a:srgbClr val="121416"/>
                </a:solidFill>
                <a:latin typeface="georgia" panose="02040502050405020303" pitchFamily="18" charset="0"/>
              </a:rPr>
              <a:t>m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enampilkan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nilai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variabel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(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atribut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) 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atau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text 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ke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layar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dengan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menggunakan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1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ECHO.</a:t>
            </a:r>
          </a:p>
          <a:p>
            <a:pPr>
              <a:lnSpc>
                <a:spcPct val="120000"/>
              </a:lnSpc>
            </a:pPr>
            <a:r>
              <a:rPr lang="en-ID" i="0" dirty="0" err="1">
                <a:effectLst/>
                <a:latin typeface="georgia" panose="02040502050405020303" pitchFamily="18" charset="0"/>
              </a:rPr>
              <a:t>Gunakan</a:t>
            </a:r>
            <a:r>
              <a:rPr lang="en-ID" i="0" dirty="0">
                <a:effectLst/>
                <a:latin typeface="georgia" panose="02040502050405020303" pitchFamily="18" charset="0"/>
              </a:rPr>
              <a:t> </a:t>
            </a:r>
            <a:r>
              <a:rPr lang="en-ID" i="0" dirty="0" err="1">
                <a:effectLst/>
                <a:latin typeface="georgia" panose="02040502050405020303" pitchFamily="18" charset="0"/>
              </a:rPr>
              <a:t>titik</a:t>
            </a:r>
            <a:r>
              <a:rPr lang="en-ID" sz="3800" b="1" i="0" dirty="0">
                <a:effectLst/>
                <a:latin typeface="georgia" panose="02040502050405020303" pitchFamily="18" charset="0"/>
              </a:rPr>
              <a:t> . </a:t>
            </a:r>
            <a:r>
              <a:rPr lang="en-ID" sz="2900" dirty="0" err="1">
                <a:latin typeface="georgia" panose="02040502050405020303" pitchFamily="18" charset="0"/>
              </a:rPr>
              <a:t>untuk</a:t>
            </a:r>
            <a:r>
              <a:rPr lang="en-ID" i="0" dirty="0">
                <a:effectLst/>
                <a:latin typeface="georgia" panose="02040502050405020303" pitchFamily="18" charset="0"/>
              </a:rPr>
              <a:t> </a:t>
            </a:r>
            <a:r>
              <a:rPr lang="en-ID" i="0" dirty="0" err="1">
                <a:effectLst/>
                <a:latin typeface="georgia" panose="02040502050405020303" pitchFamily="18" charset="0"/>
              </a:rPr>
              <a:t>menggabungkan</a:t>
            </a:r>
            <a:r>
              <a:rPr lang="en-ID" i="0" dirty="0">
                <a:effectLst/>
                <a:latin typeface="georgia" panose="02040502050405020303" pitchFamily="18" charset="0"/>
              </a:rPr>
              <a:t> </a:t>
            </a:r>
            <a:r>
              <a:rPr lang="en-ID" i="0" dirty="0" err="1">
                <a:effectLst/>
                <a:latin typeface="georgia" panose="02040502050405020303" pitchFamily="18" charset="0"/>
              </a:rPr>
              <a:t>variabel</a:t>
            </a:r>
            <a:r>
              <a:rPr lang="en-ID" i="0" dirty="0">
                <a:effectLst/>
                <a:latin typeface="georgia" panose="02040502050405020303" pitchFamily="18" charset="0"/>
              </a:rPr>
              <a:t> dan text.</a:t>
            </a:r>
            <a:endParaRPr lang="en-ID" b="1" i="0" dirty="0">
              <a:solidFill>
                <a:srgbClr val="121416"/>
              </a:solidFill>
              <a:effectLst/>
              <a:latin typeface="georgia" panose="02040502050405020303" pitchFamily="18" charset="0"/>
            </a:endParaRPr>
          </a:p>
          <a:p>
            <a:endParaRPr lang="en-ID" dirty="0">
              <a:solidFill>
                <a:srgbClr val="121416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&lt;?php</a:t>
            </a:r>
          </a:p>
          <a:p>
            <a:pPr marL="0" indent="0">
              <a:buNone/>
            </a:pP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	</a:t>
            </a:r>
            <a:r>
              <a:rPr lang="en-ID" i="0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$</a:t>
            </a:r>
            <a:r>
              <a:rPr lang="en-ID" i="0" dirty="0" err="1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nama_awal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="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ahmad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";</a:t>
            </a:r>
          </a:p>
          <a:p>
            <a:pPr marL="0" indent="0">
              <a:buNone/>
            </a:pP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	</a:t>
            </a:r>
            <a:r>
              <a:rPr lang="en-ID" i="0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$</a:t>
            </a:r>
            <a:r>
              <a:rPr lang="en-ID" i="0" dirty="0" err="1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nama_akhir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="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akbar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";</a:t>
            </a:r>
          </a:p>
          <a:p>
            <a:pPr marL="0" indent="0">
              <a:buNone/>
            </a:pP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	</a:t>
            </a:r>
          </a:p>
          <a:p>
            <a:pPr marL="0" indent="0">
              <a:buNone/>
            </a:pP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	</a:t>
            </a:r>
            <a:r>
              <a:rPr lang="en-ID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echo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"Hello.. 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saya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" ;</a:t>
            </a:r>
          </a:p>
          <a:p>
            <a:pPr marL="0" indent="0">
              <a:buNone/>
            </a:pP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	</a:t>
            </a:r>
            <a:r>
              <a:rPr lang="en-ID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echo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i="0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$</a:t>
            </a:r>
            <a:r>
              <a:rPr lang="en-ID" i="0" dirty="0" err="1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nama_awal</a:t>
            </a:r>
            <a:r>
              <a:rPr lang="en-ID" i="0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	</a:t>
            </a:r>
            <a:r>
              <a:rPr lang="en-ID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echo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" &lt;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br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&gt; "  ;</a:t>
            </a:r>
          </a:p>
          <a:p>
            <a:pPr marL="0" indent="0">
              <a:buNone/>
            </a:pP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	</a:t>
            </a:r>
            <a:r>
              <a:rPr lang="en-ID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echo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" Nama 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panjang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i="0" dirty="0" err="1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saya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: "</a:t>
            </a:r>
            <a:r>
              <a:rPr lang="en-ID" sz="450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 . </a:t>
            </a:r>
            <a:r>
              <a:rPr lang="en-ID" i="0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$</a:t>
            </a:r>
            <a:r>
              <a:rPr lang="en-ID" i="0" dirty="0" err="1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nama_awal</a:t>
            </a:r>
            <a:r>
              <a:rPr lang="en-ID" i="0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sz="450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en-ID" sz="2900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"</a:t>
            </a:r>
            <a:r>
              <a:rPr lang="en-ID" sz="450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  </a:t>
            </a:r>
            <a:r>
              <a:rPr lang="en-ID" sz="2900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"</a:t>
            </a:r>
            <a:r>
              <a:rPr lang="en-ID" sz="2900" b="1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sz="450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i="0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$</a:t>
            </a:r>
            <a:r>
              <a:rPr lang="en-ID" i="0" dirty="0" err="1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nama_akhir</a:t>
            </a:r>
            <a:r>
              <a:rPr lang="en-ID" i="0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;	</a:t>
            </a:r>
          </a:p>
          <a:p>
            <a:pPr marL="0" indent="0">
              <a:buNone/>
            </a:pPr>
            <a:r>
              <a:rPr lang="en-ID" i="0" dirty="0">
                <a:solidFill>
                  <a:srgbClr val="121416"/>
                </a:solidFill>
                <a:effectLst/>
                <a:latin typeface="georgia" panose="02040502050405020303" pitchFamily="18" charset="0"/>
              </a:rPr>
              <a:t>?&gt;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671C20D-2152-44F4-8C97-F7BE3FEB249B}"/>
              </a:ext>
            </a:extLst>
          </p:cNvPr>
          <p:cNvSpPr/>
          <p:nvPr/>
        </p:nvSpPr>
        <p:spPr>
          <a:xfrm rot="3719446">
            <a:off x="5949157" y="3424638"/>
            <a:ext cx="273129" cy="15177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08DFF9-6D6E-410E-97B3-474E9B62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963" y="3354103"/>
            <a:ext cx="4600226" cy="95389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375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Words>730</Words>
  <Application>Microsoft Office PowerPoint</Application>
  <PresentationFormat>Widescreen</PresentationFormat>
  <Paragraphs>163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georgia</vt:lpstr>
      <vt:lpstr>Office Theme</vt:lpstr>
      <vt:lpstr>Pemrograman Berorientasi Objek</vt:lpstr>
      <vt:lpstr>Hal-hal yg harus diperhatikan dalam memilih Bahasa pemrograman.</vt:lpstr>
      <vt:lpstr>Pengertian PHP &amp; fungsinya</vt:lpstr>
      <vt:lpstr>PHP sebagai Bahasa pemrograman yg mendukung konsep PBO</vt:lpstr>
      <vt:lpstr>Pemrograman PHP dapat dikerjakan melalui :</vt:lpstr>
      <vt:lpstr>Sintaks Dasar PHP</vt:lpstr>
      <vt:lpstr>Sintaks Dasar PHP</vt:lpstr>
      <vt:lpstr>Sintaks Dasar PHP</vt:lpstr>
      <vt:lpstr>Sintaks Dasar PHP</vt:lpstr>
      <vt:lpstr>Tips-tips penting</vt:lpstr>
      <vt:lpstr>Latihan 1 –  Dasar</vt:lpstr>
      <vt:lpstr>Petunjuk :</vt:lpstr>
      <vt:lpstr>Function pada PHP</vt:lpstr>
      <vt:lpstr>Latihan 2 – menggunakan Function</vt:lpstr>
      <vt:lpstr>Latihan 3 – menggunakan Function – return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350</cp:revision>
  <dcterms:created xsi:type="dcterms:W3CDTF">2021-02-01T13:45:08Z</dcterms:created>
  <dcterms:modified xsi:type="dcterms:W3CDTF">2021-04-05T11:37:01Z</dcterms:modified>
</cp:coreProperties>
</file>