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20"/>
  </p:notesMasterIdLst>
  <p:sldIdLst>
    <p:sldId id="256" r:id="rId2"/>
    <p:sldId id="267" r:id="rId3"/>
    <p:sldId id="280" r:id="rId4"/>
    <p:sldId id="281" r:id="rId5"/>
    <p:sldId id="282" r:id="rId6"/>
    <p:sldId id="271" r:id="rId7"/>
    <p:sldId id="277" r:id="rId8"/>
    <p:sldId id="273" r:id="rId9"/>
    <p:sldId id="269" r:id="rId10"/>
    <p:sldId id="272" r:id="rId11"/>
    <p:sldId id="275" r:id="rId12"/>
    <p:sldId id="278" r:id="rId13"/>
    <p:sldId id="283" r:id="rId14"/>
    <p:sldId id="287" r:id="rId15"/>
    <p:sldId id="289" r:id="rId16"/>
    <p:sldId id="262" r:id="rId17"/>
    <p:sldId id="264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ADEAE-483B-41F3-8008-B2CCA89EBDC3}" type="datetimeFigureOut">
              <a:rPr lang="en-ID" smtClean="0"/>
              <a:t>08/03/2021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F0D79-DF33-4C60-8E19-FBA8DDC557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98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F0D79-DF33-4C60-8E19-FBA8DDC557A2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1836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F0D79-DF33-4C60-8E19-FBA8DDC557A2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6296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F0D79-DF33-4C60-8E19-FBA8DDC557A2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8650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2063-776A-4B91-88BA-2B067BF6C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F4296-DB16-4CE0-B066-869310D71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7F805-89CE-491C-846C-8A5490F7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08/03/2021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0A935-62D5-4D4C-B932-A6C1D262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939DF-F860-4D3E-B7C3-23CE063B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202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DE45-3685-4DE3-91C6-5F228672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DF2DB-71BD-48FB-88B4-886E8346E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3F19F-7667-40E1-881F-34B8097A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08/03/2021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5D1D-ED30-49AE-9877-1BD435EC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7737E-C62C-4437-94A0-CF028235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884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B5AD6-AB79-49CC-9AAB-87A0EACF3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E596B-FF10-42A1-AFE7-8FA1E9527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B4E2-E2F6-41E6-BFC9-425201A5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08/03/2021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85B80-E946-4D4F-9DC1-E7762B3B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BAAD0-8C80-41D6-8DFA-55CDEF89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904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8381-C1DF-4B82-83B7-A14972C7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EE55C-BFE4-4EF2-863B-67E43820E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D750C-CDE8-495D-A24E-33672B8A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08/03/2021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7CDD8-2DBC-4D72-975C-16A4767A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804C3-8CD9-4498-8F22-C096B8AB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518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8FBB-0EDE-4CCB-AD50-4CEE0130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1F3E-AF34-497A-8099-3F8B4B7F3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F332E-CA49-4A5A-B727-75E218FC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08/03/2021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8E19F-6A68-4174-BE58-078BBB04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BC89F-1EBE-4EAD-BE24-2D224741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764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5BD9-28D9-4EF8-9E3E-6C04A16F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C1ABC-960E-4DC7-8A8D-A331C031A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50CAC-A90E-4BEC-A0EE-7BEEAF602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A0B48-4183-4E6C-90A3-019B6B1F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08/03/2021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8971A-78D1-45BD-90F6-BF83EC50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BB5BB-1ADE-4F54-B86A-54C82F1B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134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8377-25B5-4F49-9418-8909FC14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27E9C-8887-4107-8F13-CFF13E3D9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BE684-727F-4D11-B02C-35EDEBFB1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94446-0194-457B-93F1-7F58BA998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2C602-B763-4FB6-9391-12F2F466E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25D3A-963F-4BDE-95AB-318E7B78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08/03/2021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BD464-E105-4456-AC2F-F67B466B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8DD44-B185-4AF7-80A1-09318D9C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021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9BB0-8D79-402C-A30C-6816D8B4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BBFBD-BA51-480D-99B0-5F38A431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08/03/2021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E8673-91E8-43E5-B295-087DA814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E24E-204B-4ED4-947A-90D7059A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928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EC2FE6-9F14-4BA8-BD89-F9970FD2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08/03/2021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D32B0-0D6F-41EA-8CEC-F1FD597F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1CDE9-888E-4F2C-97B1-1A59DC55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962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8F2C-084A-47E3-B686-CBB0DF2E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B1C02-9656-472A-8D7A-0AF3DFD2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51BF6-A6BC-4DB0-B5B1-B0C15E91B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6FD2E-B91B-4DB5-AFF4-3D7962F6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08/03/2021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CF010-BD5D-4FD1-8F0B-A37C22E0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C1683-A4A2-4C22-AE0E-5A414A6E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075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97E1-5F86-4E9C-A912-72CBB3A7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0EE9C-4FF8-4723-99CF-6599CF456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C41D5-D29B-48DD-A7E3-056104DDB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275AF-97D5-4CDF-88EF-1F5C0FAA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08/03/2021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282E5-7E83-4FBB-BDE1-74475B2D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AE964-4E5B-429F-ABE7-26B4D104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007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FD8A1-633C-4F43-9061-FE6232D9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C5AAE-C27E-401F-AAF5-C46A9707A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9604-2A8C-4764-B724-6CAC8BF2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166C1-9192-4B32-B2B7-F0E418CD6A72}" type="datetimeFigureOut">
              <a:rPr lang="en-ID" smtClean="0"/>
              <a:t>08/03/2021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44E49-6844-492F-A795-DFD2B0BF5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BBFDD-1C4A-473A-93A8-BBAD26FE9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024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08CC-2357-462B-8E4B-CCE82AB36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36956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TEKNOLOGI BASIS DATA</a:t>
            </a:r>
            <a:endParaRPr lang="en-ID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C9301-ACA5-48F6-8362-E14E2A6E7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ARIEF FAUZAN</a:t>
            </a:r>
          </a:p>
          <a:p>
            <a:r>
              <a:rPr lang="en-US" sz="3600" dirty="0"/>
              <a:t>WA : 085221102620</a:t>
            </a:r>
            <a:endParaRPr lang="en-ID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B06F00-AA35-4D4C-9FF3-7D9324B37D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04"/>
          <a:stretch/>
        </p:blipFill>
        <p:spPr>
          <a:xfrm>
            <a:off x="252581" y="4735649"/>
            <a:ext cx="2195198" cy="17868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32DEDA-33A8-420C-BD4D-31DD0660D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349" y="247186"/>
            <a:ext cx="1356784" cy="13530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C93C9E-F5D3-4602-99AB-0D05F8C57A74}"/>
              </a:ext>
            </a:extLst>
          </p:cNvPr>
          <p:cNvSpPr txBox="1"/>
          <p:nvPr/>
        </p:nvSpPr>
        <p:spPr>
          <a:xfrm>
            <a:off x="4389120" y="2575438"/>
            <a:ext cx="2740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PERTEMUAN : 2 </a:t>
            </a:r>
            <a:endParaRPr lang="en-ID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09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F310F0-AD33-4827-9272-F78B062A106F}"/>
              </a:ext>
            </a:extLst>
          </p:cNvPr>
          <p:cNvSpPr/>
          <p:nvPr/>
        </p:nvSpPr>
        <p:spPr>
          <a:xfrm>
            <a:off x="3601330" y="1690688"/>
            <a:ext cx="3671668" cy="50477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597F3-9FA8-4814-9BB0-505EAA4E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4125"/>
          </a:xfrm>
        </p:spPr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DBMS - </a:t>
            </a:r>
            <a:r>
              <a:rPr lang="en-US" dirty="0" err="1"/>
              <a:t>contoh</a:t>
            </a:r>
            <a:endParaRPr lang="en-ID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9B1C04-20AB-46A8-9E0B-F688CF80D3B4}"/>
              </a:ext>
            </a:extLst>
          </p:cNvPr>
          <p:cNvSpPr/>
          <p:nvPr/>
        </p:nvSpPr>
        <p:spPr>
          <a:xfrm>
            <a:off x="4192173" y="1836475"/>
            <a:ext cx="2607212" cy="773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PERPUSTAKAAN</a:t>
            </a:r>
            <a:endParaRPr lang="en-ID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4E341B-8927-4B94-B2DD-F058E97EC32B}"/>
              </a:ext>
            </a:extLst>
          </p:cNvPr>
          <p:cNvSpPr/>
          <p:nvPr/>
        </p:nvSpPr>
        <p:spPr>
          <a:xfrm>
            <a:off x="4192173" y="3172905"/>
            <a:ext cx="2607212" cy="773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BUKU</a:t>
            </a:r>
            <a:endParaRPr lang="en-ID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1BB865-4D89-4906-B34E-D995715E0643}"/>
              </a:ext>
            </a:extLst>
          </p:cNvPr>
          <p:cNvSpPr/>
          <p:nvPr/>
        </p:nvSpPr>
        <p:spPr>
          <a:xfrm>
            <a:off x="4192173" y="4460097"/>
            <a:ext cx="2607212" cy="773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Judul</a:t>
            </a:r>
            <a:r>
              <a:rPr lang="en-US" sz="2400" dirty="0"/>
              <a:t> </a:t>
            </a:r>
            <a:r>
              <a:rPr lang="en-US" sz="2400" dirty="0" err="1"/>
              <a:t>Buku</a:t>
            </a:r>
            <a:endParaRPr lang="en-ID" sz="2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A4A7BB-B763-41C5-9B0F-220C269D2186}"/>
              </a:ext>
            </a:extLst>
          </p:cNvPr>
          <p:cNvSpPr/>
          <p:nvPr/>
        </p:nvSpPr>
        <p:spPr>
          <a:xfrm>
            <a:off x="4192173" y="5719151"/>
            <a:ext cx="2607212" cy="773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Cara </a:t>
            </a:r>
            <a:r>
              <a:rPr lang="en-US" sz="2400" dirty="0" err="1"/>
              <a:t>belajar</a:t>
            </a:r>
            <a:r>
              <a:rPr lang="en-US" sz="2400" dirty="0"/>
              <a:t> </a:t>
            </a:r>
            <a:r>
              <a:rPr lang="en-US" sz="2400" dirty="0" err="1"/>
              <a:t>cepat</a:t>
            </a:r>
            <a:endParaRPr lang="en-ID" sz="2400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95813236-7337-437B-BCEC-ECDE54800D84}"/>
              </a:ext>
            </a:extLst>
          </p:cNvPr>
          <p:cNvSpPr/>
          <p:nvPr/>
        </p:nvSpPr>
        <p:spPr>
          <a:xfrm>
            <a:off x="5341034" y="2679897"/>
            <a:ext cx="309489" cy="3516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EFC989B-F53E-431A-B322-3C3A2C3DE33D}"/>
              </a:ext>
            </a:extLst>
          </p:cNvPr>
          <p:cNvSpPr/>
          <p:nvPr/>
        </p:nvSpPr>
        <p:spPr>
          <a:xfrm>
            <a:off x="5341033" y="5290093"/>
            <a:ext cx="309489" cy="3516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8AD19BB3-20F8-4BCE-BE09-C743DDCAF73D}"/>
              </a:ext>
            </a:extLst>
          </p:cNvPr>
          <p:cNvSpPr/>
          <p:nvPr/>
        </p:nvSpPr>
        <p:spPr>
          <a:xfrm>
            <a:off x="5341033" y="4016967"/>
            <a:ext cx="309489" cy="3516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1C2ADF-4D19-4797-8E17-45593BC7C4CF}"/>
              </a:ext>
            </a:extLst>
          </p:cNvPr>
          <p:cNvSpPr/>
          <p:nvPr/>
        </p:nvSpPr>
        <p:spPr>
          <a:xfrm>
            <a:off x="8257735" y="1800665"/>
            <a:ext cx="1252024" cy="506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DBMS</a:t>
            </a:r>
            <a:endParaRPr lang="en-ID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E1A443-7DF2-463B-90C0-C4AC5CEBB816}"/>
              </a:ext>
            </a:extLst>
          </p:cNvPr>
          <p:cNvCxnSpPr>
            <a:stCxn id="12" idx="1"/>
          </p:cNvCxnSpPr>
          <p:nvPr/>
        </p:nvCxnSpPr>
        <p:spPr>
          <a:xfrm flipH="1">
            <a:off x="7061982" y="2053884"/>
            <a:ext cx="1195753" cy="626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635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F310F0-AD33-4827-9272-F78B062A106F}"/>
              </a:ext>
            </a:extLst>
          </p:cNvPr>
          <p:cNvSpPr/>
          <p:nvPr/>
        </p:nvSpPr>
        <p:spPr>
          <a:xfrm>
            <a:off x="407963" y="1690688"/>
            <a:ext cx="6865035" cy="50477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597F3-9FA8-4814-9BB0-505EAA4E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4125"/>
          </a:xfrm>
        </p:spPr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DBMS - </a:t>
            </a:r>
            <a:r>
              <a:rPr lang="en-US" dirty="0" err="1"/>
              <a:t>contoh</a:t>
            </a:r>
            <a:r>
              <a:rPr lang="en-US" dirty="0"/>
              <a:t> (</a:t>
            </a:r>
            <a:r>
              <a:rPr lang="en-US" dirty="0" err="1"/>
              <a:t>lanjutan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9B1C04-20AB-46A8-9E0B-F688CF80D3B4}"/>
              </a:ext>
            </a:extLst>
          </p:cNvPr>
          <p:cNvSpPr/>
          <p:nvPr/>
        </p:nvSpPr>
        <p:spPr>
          <a:xfrm>
            <a:off x="4192173" y="1836475"/>
            <a:ext cx="2607212" cy="773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PERPUSTAKAAN</a:t>
            </a:r>
            <a:endParaRPr lang="en-ID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4E341B-8927-4B94-B2DD-F058E97EC32B}"/>
              </a:ext>
            </a:extLst>
          </p:cNvPr>
          <p:cNvSpPr/>
          <p:nvPr/>
        </p:nvSpPr>
        <p:spPr>
          <a:xfrm>
            <a:off x="4192173" y="3172905"/>
            <a:ext cx="2607212" cy="773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BUKU</a:t>
            </a:r>
            <a:endParaRPr lang="en-ID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1BB865-4D89-4906-B34E-D995715E0643}"/>
              </a:ext>
            </a:extLst>
          </p:cNvPr>
          <p:cNvSpPr/>
          <p:nvPr/>
        </p:nvSpPr>
        <p:spPr>
          <a:xfrm>
            <a:off x="4192173" y="4460097"/>
            <a:ext cx="2607212" cy="773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Judul</a:t>
            </a:r>
            <a:r>
              <a:rPr lang="en-US" sz="2400" dirty="0"/>
              <a:t> </a:t>
            </a:r>
            <a:r>
              <a:rPr lang="en-US" sz="2400" dirty="0" err="1"/>
              <a:t>Buku</a:t>
            </a:r>
            <a:endParaRPr lang="en-ID" sz="2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A4A7BB-B763-41C5-9B0F-220C269D2186}"/>
              </a:ext>
            </a:extLst>
          </p:cNvPr>
          <p:cNvSpPr/>
          <p:nvPr/>
        </p:nvSpPr>
        <p:spPr>
          <a:xfrm>
            <a:off x="4192173" y="5719151"/>
            <a:ext cx="2607212" cy="773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Cara </a:t>
            </a:r>
            <a:r>
              <a:rPr lang="en-US" sz="2400" dirty="0" err="1"/>
              <a:t>belajar</a:t>
            </a:r>
            <a:r>
              <a:rPr lang="en-US" sz="2400" dirty="0"/>
              <a:t> </a:t>
            </a:r>
            <a:r>
              <a:rPr lang="en-US" sz="2400" dirty="0" err="1"/>
              <a:t>cepat</a:t>
            </a:r>
            <a:endParaRPr lang="en-ID" sz="2400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95813236-7337-437B-BCEC-ECDE54800D84}"/>
              </a:ext>
            </a:extLst>
          </p:cNvPr>
          <p:cNvSpPr/>
          <p:nvPr/>
        </p:nvSpPr>
        <p:spPr>
          <a:xfrm>
            <a:off x="5341034" y="2679897"/>
            <a:ext cx="309489" cy="3516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EFC989B-F53E-431A-B322-3C3A2C3DE33D}"/>
              </a:ext>
            </a:extLst>
          </p:cNvPr>
          <p:cNvSpPr/>
          <p:nvPr/>
        </p:nvSpPr>
        <p:spPr>
          <a:xfrm>
            <a:off x="5341033" y="5290093"/>
            <a:ext cx="309489" cy="3516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8AD19BB3-20F8-4BCE-BE09-C743DDCAF73D}"/>
              </a:ext>
            </a:extLst>
          </p:cNvPr>
          <p:cNvSpPr/>
          <p:nvPr/>
        </p:nvSpPr>
        <p:spPr>
          <a:xfrm>
            <a:off x="5341033" y="4016967"/>
            <a:ext cx="309489" cy="3516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1C2ADF-4D19-4797-8E17-45593BC7C4CF}"/>
              </a:ext>
            </a:extLst>
          </p:cNvPr>
          <p:cNvSpPr/>
          <p:nvPr/>
        </p:nvSpPr>
        <p:spPr>
          <a:xfrm>
            <a:off x="8257735" y="1800665"/>
            <a:ext cx="1252024" cy="506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DBMS</a:t>
            </a:r>
            <a:endParaRPr lang="en-ID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E1A443-7DF2-463B-90C0-C4AC5CEBB816}"/>
              </a:ext>
            </a:extLst>
          </p:cNvPr>
          <p:cNvCxnSpPr>
            <a:stCxn id="12" idx="1"/>
          </p:cNvCxnSpPr>
          <p:nvPr/>
        </p:nvCxnSpPr>
        <p:spPr>
          <a:xfrm flipH="1">
            <a:off x="7061982" y="2053884"/>
            <a:ext cx="1195753" cy="626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73BB0C3-2EFF-4CAD-949D-BD7654B2BA2D}"/>
              </a:ext>
            </a:extLst>
          </p:cNvPr>
          <p:cNvSpPr/>
          <p:nvPr/>
        </p:nvSpPr>
        <p:spPr>
          <a:xfrm>
            <a:off x="600224" y="1907448"/>
            <a:ext cx="2607212" cy="7737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HOTEL</a:t>
            </a:r>
            <a:endParaRPr lang="en-ID" sz="24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587ABD2-46E2-49DC-B41E-F08EAE94210F}"/>
              </a:ext>
            </a:extLst>
          </p:cNvPr>
          <p:cNvSpPr/>
          <p:nvPr/>
        </p:nvSpPr>
        <p:spPr>
          <a:xfrm>
            <a:off x="600224" y="3243878"/>
            <a:ext cx="2607212" cy="7737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TAMU HOTEL</a:t>
            </a:r>
            <a:endParaRPr lang="en-ID" sz="2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996B14D-E8FB-4CCE-AEE8-686B3EE19EC1}"/>
              </a:ext>
            </a:extLst>
          </p:cNvPr>
          <p:cNvSpPr/>
          <p:nvPr/>
        </p:nvSpPr>
        <p:spPr>
          <a:xfrm>
            <a:off x="600224" y="4531070"/>
            <a:ext cx="2607212" cy="7737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Nama </a:t>
            </a:r>
            <a:r>
              <a:rPr lang="en-US" sz="2400" dirty="0" err="1"/>
              <a:t>Tamu</a:t>
            </a:r>
            <a:endParaRPr lang="en-ID" sz="2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193C08-0EBE-4C48-BB72-832AD6B50BCA}"/>
              </a:ext>
            </a:extLst>
          </p:cNvPr>
          <p:cNvSpPr/>
          <p:nvPr/>
        </p:nvSpPr>
        <p:spPr>
          <a:xfrm>
            <a:off x="600224" y="5790124"/>
            <a:ext cx="2607212" cy="7737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Ari </a:t>
            </a:r>
            <a:r>
              <a:rPr lang="en-US" sz="2400" dirty="0" err="1"/>
              <a:t>wibowo</a:t>
            </a:r>
            <a:endParaRPr lang="en-ID" sz="2400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3894BDED-0BA7-4B4C-A986-D4A4FE8CCAD6}"/>
              </a:ext>
            </a:extLst>
          </p:cNvPr>
          <p:cNvSpPr/>
          <p:nvPr/>
        </p:nvSpPr>
        <p:spPr>
          <a:xfrm>
            <a:off x="1749085" y="2750870"/>
            <a:ext cx="309489" cy="3516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23159A0F-5845-4986-A090-119BCEBB4E3F}"/>
              </a:ext>
            </a:extLst>
          </p:cNvPr>
          <p:cNvSpPr/>
          <p:nvPr/>
        </p:nvSpPr>
        <p:spPr>
          <a:xfrm>
            <a:off x="1749084" y="5361066"/>
            <a:ext cx="309489" cy="3516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035371E4-FA58-4086-99E5-A2738CCB95B3}"/>
              </a:ext>
            </a:extLst>
          </p:cNvPr>
          <p:cNvSpPr/>
          <p:nvPr/>
        </p:nvSpPr>
        <p:spPr>
          <a:xfrm>
            <a:off x="1749084" y="4087940"/>
            <a:ext cx="309489" cy="3516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9765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7BCA-1665-459E-9401-E39AF9DD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Bahasa </a:t>
            </a:r>
            <a:r>
              <a:rPr lang="en-US" b="1" dirty="0"/>
              <a:t>Query</a:t>
            </a:r>
            <a:r>
              <a:rPr lang="en-US" dirty="0"/>
              <a:t> pada DBMS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BC8EF-C33A-4F5C-B2FC-48F95A510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: Structured Query Language</a:t>
            </a:r>
          </a:p>
          <a:p>
            <a:pPr lvl="1"/>
            <a:r>
              <a:rPr lang="en-US" dirty="0"/>
              <a:t>DDL : Data </a:t>
            </a:r>
            <a:r>
              <a:rPr lang="en-US" b="1" dirty="0"/>
              <a:t>Definition</a:t>
            </a:r>
            <a:r>
              <a:rPr lang="en-US" dirty="0"/>
              <a:t> Language</a:t>
            </a:r>
          </a:p>
          <a:p>
            <a:pPr lvl="1"/>
            <a:r>
              <a:rPr lang="en-US" dirty="0"/>
              <a:t>DQL : Data </a:t>
            </a:r>
            <a:r>
              <a:rPr lang="en-US" b="1" dirty="0"/>
              <a:t>Query</a:t>
            </a:r>
            <a:r>
              <a:rPr lang="en-US" dirty="0"/>
              <a:t> Language</a:t>
            </a:r>
          </a:p>
          <a:p>
            <a:pPr lvl="1"/>
            <a:r>
              <a:rPr lang="en-US" dirty="0"/>
              <a:t>DML : Data </a:t>
            </a:r>
            <a:r>
              <a:rPr lang="en-US" b="1" dirty="0"/>
              <a:t>Manipulation</a:t>
            </a:r>
            <a:r>
              <a:rPr lang="en-US" dirty="0"/>
              <a:t> Language</a:t>
            </a:r>
          </a:p>
        </p:txBody>
      </p:sp>
    </p:spTree>
    <p:extLst>
      <p:ext uri="{BB962C8B-B14F-4D97-AF65-F5344CB8AC3E}">
        <p14:creationId xmlns:p14="http://schemas.microsoft.com/office/powerpoint/2010/main" val="633273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6CE69-DDB4-4755-A53E-F74E6D4E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 : Data </a:t>
            </a:r>
            <a:r>
              <a:rPr lang="en-US" b="1" dirty="0"/>
              <a:t>Definition</a:t>
            </a:r>
            <a:r>
              <a:rPr lang="en-US" dirty="0"/>
              <a:t> Language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4DB71-E041-460D-AF98-DF30A63E3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(</a:t>
            </a:r>
            <a:r>
              <a:rPr lang="en-US" dirty="0" err="1"/>
              <a:t>buat</a:t>
            </a:r>
            <a:r>
              <a:rPr lang="en-US" dirty="0"/>
              <a:t> database, table)</a:t>
            </a:r>
          </a:p>
          <a:p>
            <a:r>
              <a:rPr lang="en-US" dirty="0"/>
              <a:t>RENAME (</a:t>
            </a:r>
            <a:r>
              <a:rPr lang="en-US" dirty="0" err="1"/>
              <a:t>ganti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table)</a:t>
            </a:r>
          </a:p>
          <a:p>
            <a:r>
              <a:rPr lang="en-US" dirty="0"/>
              <a:t>DROP (</a:t>
            </a:r>
            <a:r>
              <a:rPr lang="en-US" dirty="0" err="1"/>
              <a:t>hapus</a:t>
            </a:r>
            <a:r>
              <a:rPr lang="en-US" dirty="0"/>
              <a:t> database, table)</a:t>
            </a:r>
          </a:p>
          <a:p>
            <a:r>
              <a:rPr lang="en-US" dirty="0"/>
              <a:t>ALTER (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table)</a:t>
            </a:r>
          </a:p>
          <a:p>
            <a:r>
              <a:rPr lang="en-US" dirty="0"/>
              <a:t>TRUNCATE (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table)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77BCA9D-2037-4D76-8440-EA13931F21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21" r="60390" b="33793"/>
          <a:stretch/>
        </p:blipFill>
        <p:spPr bwMode="auto">
          <a:xfrm>
            <a:off x="6108652" y="3475014"/>
            <a:ext cx="5745480" cy="262809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683DCB-CEC5-408C-B07C-274632038CDF}"/>
              </a:ext>
            </a:extLst>
          </p:cNvPr>
          <p:cNvSpPr txBox="1"/>
          <p:nvPr/>
        </p:nvSpPr>
        <p:spPr>
          <a:xfrm>
            <a:off x="6108652" y="3105682"/>
            <a:ext cx="200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MAHASISWA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EE82A-EC74-490D-B5F0-172EC672D03C}"/>
              </a:ext>
            </a:extLst>
          </p:cNvPr>
          <p:cNvSpPr txBox="1"/>
          <p:nvPr/>
        </p:nvSpPr>
        <p:spPr>
          <a:xfrm>
            <a:off x="7811677" y="2306714"/>
            <a:ext cx="2528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DATABASE PERKULIAHAN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4D6CCA-C258-457E-8E79-0168838CC9AB}"/>
              </a:ext>
            </a:extLst>
          </p:cNvPr>
          <p:cNvSpPr/>
          <p:nvPr/>
        </p:nvSpPr>
        <p:spPr>
          <a:xfrm>
            <a:off x="5964703" y="2246410"/>
            <a:ext cx="6091311" cy="43513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9793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6CE69-DDB4-4755-A53E-F74E6D4E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DQL : Data </a:t>
            </a:r>
            <a:r>
              <a:rPr lang="en-US" b="1" dirty="0"/>
              <a:t>Query</a:t>
            </a:r>
            <a:r>
              <a:rPr lang="en-US" dirty="0"/>
              <a:t>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4DB71-E041-460D-AF98-DF30A63E3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SELECT (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memilih</a:t>
            </a:r>
            <a:r>
              <a:rPr lang="en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data)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77BCA9D-2037-4D76-8440-EA13931F21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21" r="60390" b="33793"/>
          <a:stretch/>
        </p:blipFill>
        <p:spPr bwMode="auto">
          <a:xfrm>
            <a:off x="6108652" y="3475014"/>
            <a:ext cx="5745480" cy="262809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683DCB-CEC5-408C-B07C-274632038CDF}"/>
              </a:ext>
            </a:extLst>
          </p:cNvPr>
          <p:cNvSpPr txBox="1"/>
          <p:nvPr/>
        </p:nvSpPr>
        <p:spPr>
          <a:xfrm>
            <a:off x="6108652" y="3105682"/>
            <a:ext cx="200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MAHASISWA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EE82A-EC74-490D-B5F0-172EC672D03C}"/>
              </a:ext>
            </a:extLst>
          </p:cNvPr>
          <p:cNvSpPr txBox="1"/>
          <p:nvPr/>
        </p:nvSpPr>
        <p:spPr>
          <a:xfrm>
            <a:off x="7811677" y="2306714"/>
            <a:ext cx="2528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DATABASE PERKULIAHAN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4D6CCA-C258-457E-8E79-0168838CC9AB}"/>
              </a:ext>
            </a:extLst>
          </p:cNvPr>
          <p:cNvSpPr/>
          <p:nvPr/>
        </p:nvSpPr>
        <p:spPr>
          <a:xfrm>
            <a:off x="5964703" y="2246410"/>
            <a:ext cx="6091311" cy="43513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8523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6CE69-DDB4-4755-A53E-F74E6D4E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 : Data </a:t>
            </a:r>
            <a:r>
              <a:rPr lang="en-US" b="1" dirty="0"/>
              <a:t>Manipulation</a:t>
            </a:r>
            <a:r>
              <a:rPr lang="en-US" dirty="0"/>
              <a:t>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4DB71-E041-460D-AF98-DF30A63E3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INSERT (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memasukkan</a:t>
            </a:r>
            <a:r>
              <a:rPr lang="en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data)</a:t>
            </a:r>
          </a:p>
          <a:p>
            <a:r>
              <a:rPr lang="en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UPDATE (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mengedit</a:t>
            </a:r>
            <a:r>
              <a:rPr lang="en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data)</a:t>
            </a:r>
          </a:p>
          <a:p>
            <a:r>
              <a:rPr lang="en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DELETE (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menghapus</a:t>
            </a:r>
            <a:r>
              <a:rPr lang="en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data)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77BCA9D-2037-4D76-8440-EA13931F21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21" r="60390" b="33793"/>
          <a:stretch/>
        </p:blipFill>
        <p:spPr bwMode="auto">
          <a:xfrm>
            <a:off x="6108652" y="3475014"/>
            <a:ext cx="5745480" cy="262809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683DCB-CEC5-408C-B07C-274632038CDF}"/>
              </a:ext>
            </a:extLst>
          </p:cNvPr>
          <p:cNvSpPr txBox="1"/>
          <p:nvPr/>
        </p:nvSpPr>
        <p:spPr>
          <a:xfrm>
            <a:off x="6108652" y="3105682"/>
            <a:ext cx="200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MAHASISWA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EE82A-EC74-490D-B5F0-172EC672D03C}"/>
              </a:ext>
            </a:extLst>
          </p:cNvPr>
          <p:cNvSpPr txBox="1"/>
          <p:nvPr/>
        </p:nvSpPr>
        <p:spPr>
          <a:xfrm>
            <a:off x="7811677" y="2306714"/>
            <a:ext cx="2528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DATABASE PERKULIAHAN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4D6CCA-C258-457E-8E79-0168838CC9AB}"/>
              </a:ext>
            </a:extLst>
          </p:cNvPr>
          <p:cNvSpPr/>
          <p:nvPr/>
        </p:nvSpPr>
        <p:spPr>
          <a:xfrm>
            <a:off x="5964703" y="2246410"/>
            <a:ext cx="6091311" cy="43513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81923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5BB2-37C2-4E93-90BB-ED60CFAC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F4A44-B02B-47DB-8EAE-843390435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86" y="1902656"/>
            <a:ext cx="5589613" cy="390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51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35AD-35E0-497A-9B3F-62D57E99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TUGAS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90288-6CBC-4D45-9085-79DBD6329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b="1" i="1" dirty="0"/>
              <a:t>database Relational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b="1" dirty="0"/>
              <a:t>Primary key </a:t>
            </a:r>
            <a:r>
              <a:rPr lang="en-US" dirty="0"/>
              <a:t>&amp; </a:t>
            </a:r>
            <a:r>
              <a:rPr lang="en-US" b="1" dirty="0"/>
              <a:t>Foreign key.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Buat</a:t>
            </a:r>
            <a:r>
              <a:rPr lang="en-US" dirty="0"/>
              <a:t> / </a:t>
            </a:r>
            <a:r>
              <a:rPr lang="en-US" dirty="0" err="1"/>
              <a:t>gambarkan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diagram database Relational.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Dikerjakan</a:t>
            </a:r>
            <a:r>
              <a:rPr lang="en-US" dirty="0"/>
              <a:t> di word / 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 err="1"/>
              <a:t>Dikumpulkan</a:t>
            </a:r>
            <a:r>
              <a:rPr lang="en-US" dirty="0"/>
              <a:t> di </a:t>
            </a:r>
            <a:r>
              <a:rPr lang="en-US" dirty="0" err="1"/>
              <a:t>Googleclassroom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13305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FC65-7EE5-496F-B490-EB4C21D3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diagram database Relational</a:t>
            </a:r>
            <a:endParaRPr lang="en-ID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9B9708B-06C3-4AE1-9DD4-8502908E7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679" y="1894633"/>
            <a:ext cx="5858259" cy="459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27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A6D52-8917-487D-B50B-BFB78C5B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(Data Base Management System)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79BE-E15C-4034-AA59-23C389F04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b="1" dirty="0" err="1"/>
              <a:t>Teknologi</a:t>
            </a:r>
            <a:r>
              <a:rPr lang="en-US" b="1" dirty="0"/>
              <a:t> Software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menunjang</a:t>
            </a:r>
            <a:r>
              <a:rPr lang="en-US" dirty="0"/>
              <a:t> </a:t>
            </a:r>
            <a:r>
              <a:rPr lang="en-US" b="1" dirty="0"/>
              <a:t>proses management </a:t>
            </a:r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basis data.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..</a:t>
            </a:r>
          </a:p>
          <a:p>
            <a:pPr lvl="1"/>
            <a:r>
              <a:rPr lang="en-US" b="1" dirty="0" err="1"/>
              <a:t>Membuat</a:t>
            </a:r>
            <a:r>
              <a:rPr lang="en-US" b="1" dirty="0"/>
              <a:t> database</a:t>
            </a:r>
          </a:p>
          <a:p>
            <a:pPr lvl="1"/>
            <a:r>
              <a:rPr lang="en-US" b="1" dirty="0" err="1"/>
              <a:t>Mengolah</a:t>
            </a:r>
            <a:r>
              <a:rPr lang="en-US" b="1" dirty="0"/>
              <a:t> (</a:t>
            </a:r>
            <a:r>
              <a:rPr lang="en-US" b="1" dirty="0" err="1"/>
              <a:t>mengisi</a:t>
            </a:r>
            <a:r>
              <a:rPr lang="en-US" b="1" dirty="0"/>
              <a:t> &amp; </a:t>
            </a:r>
            <a:r>
              <a:rPr lang="en-US" b="1" dirty="0" err="1"/>
              <a:t>memanipulasi</a:t>
            </a:r>
            <a:r>
              <a:rPr lang="en-US" b="1" dirty="0"/>
              <a:t>) </a:t>
            </a:r>
            <a:r>
              <a:rPr lang="en-US" b="1" dirty="0" err="1"/>
              <a:t>isi</a:t>
            </a:r>
            <a:r>
              <a:rPr lang="en-US" b="1" dirty="0"/>
              <a:t> database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CC558F2-3BE7-4823-9089-204C054BE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53" y="2691712"/>
            <a:ext cx="2323074" cy="147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6E3A1A6-2EEE-4A93-A780-BF00D4D3B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04" y="4513213"/>
            <a:ext cx="3179298" cy="166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22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4159-A27E-4708-95CD-58C5A995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Memilih</a:t>
            </a:r>
            <a:r>
              <a:rPr lang="en-US" dirty="0"/>
              <a:t> DBMS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9BA81-189B-4781-8922-D0572B000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Harga</a:t>
            </a:r>
          </a:p>
          <a:p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digunakan</a:t>
            </a:r>
            <a:endParaRPr lang="en-ID" dirty="0"/>
          </a:p>
          <a:p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teknis</a:t>
            </a:r>
            <a:r>
              <a:rPr lang="en-ID" dirty="0"/>
              <a:t> (</a:t>
            </a:r>
            <a:r>
              <a:rPr lang="en-ID" dirty="0" err="1"/>
              <a:t>spesifikasi</a:t>
            </a:r>
            <a:r>
              <a:rPr lang="en-ID" dirty="0"/>
              <a:t>)</a:t>
            </a:r>
          </a:p>
          <a:p>
            <a:pPr lvl="1"/>
            <a:r>
              <a:rPr lang="en-ID" dirty="0" err="1"/>
              <a:t>Kebutuhan</a:t>
            </a:r>
            <a:r>
              <a:rPr lang="en-ID" dirty="0"/>
              <a:t> CPU, RAM, </a:t>
            </a:r>
            <a:r>
              <a:rPr lang="en-ID" dirty="0" err="1"/>
              <a:t>Harddisk</a:t>
            </a:r>
            <a:r>
              <a:rPr lang="en-ID" dirty="0"/>
              <a:t>, </a:t>
            </a:r>
            <a:r>
              <a:rPr lang="en-ID" dirty="0" err="1"/>
              <a:t>dll</a:t>
            </a:r>
            <a:endParaRPr lang="en-ID" dirty="0"/>
          </a:p>
          <a:p>
            <a:r>
              <a:rPr lang="en-ID" dirty="0" err="1"/>
              <a:t>Kecepatan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/ query</a:t>
            </a:r>
          </a:p>
          <a:p>
            <a:r>
              <a:rPr lang="en-ID" dirty="0"/>
              <a:t>Cara </a:t>
            </a:r>
            <a:r>
              <a:rPr lang="en-ID" dirty="0" err="1"/>
              <a:t>akses</a:t>
            </a:r>
            <a:r>
              <a:rPr lang="en-ID" dirty="0"/>
              <a:t> data</a:t>
            </a:r>
          </a:p>
          <a:p>
            <a:r>
              <a:rPr lang="en-ID" dirty="0"/>
              <a:t>Fitur (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tambahan</a:t>
            </a:r>
            <a:r>
              <a:rPr lang="en-ID" dirty="0"/>
              <a:t> )</a:t>
            </a:r>
          </a:p>
          <a:p>
            <a:pPr lvl="1"/>
            <a:r>
              <a:rPr lang="en-ID" dirty="0"/>
              <a:t>Backup / </a:t>
            </a:r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akses</a:t>
            </a:r>
            <a:endParaRPr lang="en-ID" dirty="0"/>
          </a:p>
          <a:p>
            <a:pPr lvl="1"/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1345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C38B0-20CE-4B2C-9EDC-AD885A64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Kelebihan</a:t>
            </a:r>
            <a:r>
              <a:rPr lang="en-US" dirty="0"/>
              <a:t> </a:t>
            </a:r>
            <a:r>
              <a:rPr lang="en-US" dirty="0" err="1"/>
              <a:t>memakai</a:t>
            </a:r>
            <a:r>
              <a:rPr lang="en-US" dirty="0"/>
              <a:t> DBMS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A751E-D985-438D-BD9A-B84E94C9A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aman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Bersama-</a:t>
            </a:r>
            <a:r>
              <a:rPr lang="en-US" dirty="0" err="1"/>
              <a:t>sama</a:t>
            </a:r>
            <a:r>
              <a:rPr lang="en-US" dirty="0"/>
              <a:t> (sharing data).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8353F23-8013-4798-85C9-1A8EAA103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087" y="4345069"/>
            <a:ext cx="3100754" cy="214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0A73B38-21BC-4258-A3C9-AAF8C1A4E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622" y="1247775"/>
            <a:ext cx="2381909" cy="247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70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B705-8D42-482D-A8D4-2D94147F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Kekurangan</a:t>
            </a:r>
            <a:r>
              <a:rPr lang="en-US" dirty="0"/>
              <a:t> DBMS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F1E43-069C-4C1C-8282-652F8DB27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murah</a:t>
            </a:r>
            <a:r>
              <a:rPr lang="en-US" dirty="0"/>
              <a:t> (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menyiapkan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hardware &amp; software).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Butuh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Brainware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penggunaannya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Jika DBMS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terhenti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D6EB315-555D-41BC-9599-880DE2D67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937" y="3414698"/>
            <a:ext cx="2183863" cy="117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DC99F08-E8B0-4BE3-BBEB-DE538A713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668" y="5393202"/>
            <a:ext cx="2278966" cy="128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B2EF169-97A9-4417-BDF6-D22B8348B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806" y="681037"/>
            <a:ext cx="1829433" cy="114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08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EAC6D-0DB2-4832-9435-DE4BCA6E2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Table (</a:t>
            </a:r>
            <a:r>
              <a:rPr lang="en-US" b="1" dirty="0" err="1"/>
              <a:t>tabel</a:t>
            </a:r>
            <a:r>
              <a:rPr lang="en-US" b="1" dirty="0"/>
              <a:t>)</a:t>
            </a:r>
          </a:p>
          <a:p>
            <a:r>
              <a:rPr lang="en-US" b="1" dirty="0"/>
              <a:t>Column (</a:t>
            </a:r>
            <a:r>
              <a:rPr lang="en-US" b="1" dirty="0" err="1"/>
              <a:t>kolom</a:t>
            </a:r>
            <a:r>
              <a:rPr lang="en-US" b="1" dirty="0"/>
              <a:t>)</a:t>
            </a:r>
          </a:p>
          <a:p>
            <a:r>
              <a:rPr lang="en-US" b="1" dirty="0"/>
              <a:t>Value (</a:t>
            </a:r>
            <a:r>
              <a:rPr lang="en-US" b="1" dirty="0" err="1"/>
              <a:t>isi</a:t>
            </a:r>
            <a:r>
              <a:rPr lang="en-US" b="1" dirty="0"/>
              <a:t>)</a:t>
            </a:r>
          </a:p>
          <a:p>
            <a:r>
              <a:rPr lang="en-US" b="1" dirty="0"/>
              <a:t>Record (</a:t>
            </a:r>
            <a:r>
              <a:rPr lang="en-US" b="1" dirty="0" err="1"/>
              <a:t>satu</a:t>
            </a:r>
            <a:r>
              <a:rPr lang="en-US" b="1" dirty="0"/>
              <a:t> baris </a:t>
            </a:r>
            <a:r>
              <a:rPr lang="en-US" b="1" dirty="0" err="1"/>
              <a:t>isi</a:t>
            </a:r>
            <a:r>
              <a:rPr lang="en-US" b="1" dirty="0"/>
              <a:t>)</a:t>
            </a:r>
            <a:endParaRPr lang="en-ID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92C0C6-17C5-4F97-AA89-070CC0CC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pada</a:t>
            </a:r>
            <a:r>
              <a:rPr lang="en-US" b="1" dirty="0"/>
              <a:t> DBMS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1071139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E3511FC-BFF7-48ED-8C52-BE1328DEB0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21" r="22527" b="33793"/>
          <a:stretch/>
        </p:blipFill>
        <p:spPr bwMode="auto">
          <a:xfrm>
            <a:off x="477290" y="1544882"/>
            <a:ext cx="11237420" cy="262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A8119B-B588-441E-85C1-564D23977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b="1" dirty="0" err="1"/>
              <a:t>Mahasiswa</a:t>
            </a:r>
            <a:r>
              <a:rPr lang="en-US" b="1" dirty="0"/>
              <a:t> </a:t>
            </a:r>
            <a:r>
              <a:rPr lang="en-US" dirty="0"/>
              <a:t>pada</a:t>
            </a:r>
            <a:r>
              <a:rPr lang="en-US" b="1" dirty="0"/>
              <a:t> DBMS</a:t>
            </a:r>
            <a:endParaRPr lang="en-ID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DF2836-663B-423C-BE80-F630D0C76E8F}"/>
              </a:ext>
            </a:extLst>
          </p:cNvPr>
          <p:cNvSpPr/>
          <p:nvPr/>
        </p:nvSpPr>
        <p:spPr>
          <a:xfrm>
            <a:off x="2672862" y="2067951"/>
            <a:ext cx="2011680" cy="42203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E8FCAC-9E1D-47ED-B7F5-73D7414A9C9D}"/>
              </a:ext>
            </a:extLst>
          </p:cNvPr>
          <p:cNvSpPr/>
          <p:nvPr/>
        </p:nvSpPr>
        <p:spPr>
          <a:xfrm>
            <a:off x="548640" y="2870445"/>
            <a:ext cx="11099409" cy="42203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F81D3D-AE9E-4A01-AECC-A8EA9D46D4DD}"/>
              </a:ext>
            </a:extLst>
          </p:cNvPr>
          <p:cNvSpPr/>
          <p:nvPr/>
        </p:nvSpPr>
        <p:spPr>
          <a:xfrm>
            <a:off x="8342142" y="3672939"/>
            <a:ext cx="1502898" cy="42203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8E815C-4BA1-4906-9490-97D40FFD143D}"/>
              </a:ext>
            </a:extLst>
          </p:cNvPr>
          <p:cNvSpPr/>
          <p:nvPr/>
        </p:nvSpPr>
        <p:spPr>
          <a:xfrm>
            <a:off x="588499" y="1668304"/>
            <a:ext cx="508781" cy="39964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903CE7-DE93-46AA-B5F9-7914F6BD407F}"/>
              </a:ext>
            </a:extLst>
          </p:cNvPr>
          <p:cNvSpPr/>
          <p:nvPr/>
        </p:nvSpPr>
        <p:spPr>
          <a:xfrm>
            <a:off x="8325730" y="1668303"/>
            <a:ext cx="1519310" cy="39964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94DC8B-2328-48BE-9935-7775A6695230}"/>
              </a:ext>
            </a:extLst>
          </p:cNvPr>
          <p:cNvSpPr/>
          <p:nvPr/>
        </p:nvSpPr>
        <p:spPr>
          <a:xfrm>
            <a:off x="477289" y="1603094"/>
            <a:ext cx="11237419" cy="2569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098DB8-79F7-4882-9A35-90B6D32CE149}"/>
              </a:ext>
            </a:extLst>
          </p:cNvPr>
          <p:cNvSpPr txBox="1"/>
          <p:nvPr/>
        </p:nvSpPr>
        <p:spPr>
          <a:xfrm>
            <a:off x="4407266" y="5440327"/>
            <a:ext cx="4389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Struktur</a:t>
            </a:r>
            <a:r>
              <a:rPr lang="en-US" b="1" dirty="0"/>
              <a:t> :  TABLE, COLUMN, VALUE, RECORD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41570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F310F0-AD33-4827-9272-F78B062A106F}"/>
              </a:ext>
            </a:extLst>
          </p:cNvPr>
          <p:cNvSpPr/>
          <p:nvPr/>
        </p:nvSpPr>
        <p:spPr>
          <a:xfrm>
            <a:off x="1364566" y="1690688"/>
            <a:ext cx="5908432" cy="50477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597F3-9FA8-4814-9BB0-505EAA4E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4125"/>
          </a:xfrm>
        </p:spPr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DBMS</a:t>
            </a:r>
            <a:endParaRPr lang="en-ID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9B1C04-20AB-46A8-9E0B-F688CF80D3B4}"/>
              </a:ext>
            </a:extLst>
          </p:cNvPr>
          <p:cNvSpPr/>
          <p:nvPr/>
        </p:nvSpPr>
        <p:spPr>
          <a:xfrm>
            <a:off x="3685736" y="2104083"/>
            <a:ext cx="2607212" cy="773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DATABASE A</a:t>
            </a:r>
            <a:endParaRPr lang="en-ID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4E341B-8927-4B94-B2DD-F058E97EC32B}"/>
              </a:ext>
            </a:extLst>
          </p:cNvPr>
          <p:cNvSpPr/>
          <p:nvPr/>
        </p:nvSpPr>
        <p:spPr>
          <a:xfrm>
            <a:off x="1683435" y="3501893"/>
            <a:ext cx="2607212" cy="7737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DATABASE X</a:t>
            </a:r>
            <a:endParaRPr lang="en-ID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1BB865-4D89-4906-B34E-D995715E0643}"/>
              </a:ext>
            </a:extLst>
          </p:cNvPr>
          <p:cNvSpPr/>
          <p:nvPr/>
        </p:nvSpPr>
        <p:spPr>
          <a:xfrm>
            <a:off x="4192173" y="5167312"/>
            <a:ext cx="2607212" cy="7737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DATABASE Z</a:t>
            </a:r>
            <a:endParaRPr lang="en-ID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1C2ADF-4D19-4797-8E17-45593BC7C4CF}"/>
              </a:ext>
            </a:extLst>
          </p:cNvPr>
          <p:cNvSpPr/>
          <p:nvPr/>
        </p:nvSpPr>
        <p:spPr>
          <a:xfrm>
            <a:off x="8257735" y="1800665"/>
            <a:ext cx="1252024" cy="506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DBMS</a:t>
            </a:r>
            <a:endParaRPr lang="en-ID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E1A443-7DF2-463B-90C0-C4AC5CEBB816}"/>
              </a:ext>
            </a:extLst>
          </p:cNvPr>
          <p:cNvCxnSpPr>
            <a:stCxn id="12" idx="1"/>
          </p:cNvCxnSpPr>
          <p:nvPr/>
        </p:nvCxnSpPr>
        <p:spPr>
          <a:xfrm flipH="1">
            <a:off x="7061982" y="2053884"/>
            <a:ext cx="1195753" cy="626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13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F310F0-AD33-4827-9272-F78B062A106F}"/>
              </a:ext>
            </a:extLst>
          </p:cNvPr>
          <p:cNvSpPr/>
          <p:nvPr/>
        </p:nvSpPr>
        <p:spPr>
          <a:xfrm>
            <a:off x="3601330" y="1690688"/>
            <a:ext cx="3671668" cy="50477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597F3-9FA8-4814-9BB0-505EAA4E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4125"/>
          </a:xfrm>
        </p:spPr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DBMS (</a:t>
            </a:r>
            <a:r>
              <a:rPr lang="en-US" dirty="0" err="1"/>
              <a:t>lanjutan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9B1C04-20AB-46A8-9E0B-F688CF80D3B4}"/>
              </a:ext>
            </a:extLst>
          </p:cNvPr>
          <p:cNvSpPr/>
          <p:nvPr/>
        </p:nvSpPr>
        <p:spPr>
          <a:xfrm>
            <a:off x="4192173" y="1836475"/>
            <a:ext cx="2607212" cy="773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DATABASE</a:t>
            </a:r>
            <a:endParaRPr lang="en-ID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4E341B-8927-4B94-B2DD-F058E97EC32B}"/>
              </a:ext>
            </a:extLst>
          </p:cNvPr>
          <p:cNvSpPr/>
          <p:nvPr/>
        </p:nvSpPr>
        <p:spPr>
          <a:xfrm>
            <a:off x="4192173" y="3172905"/>
            <a:ext cx="2607212" cy="773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TABLE</a:t>
            </a:r>
            <a:endParaRPr lang="en-ID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1BB865-4D89-4906-B34E-D995715E0643}"/>
              </a:ext>
            </a:extLst>
          </p:cNvPr>
          <p:cNvSpPr/>
          <p:nvPr/>
        </p:nvSpPr>
        <p:spPr>
          <a:xfrm>
            <a:off x="4192173" y="4460097"/>
            <a:ext cx="2607212" cy="773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FIELD</a:t>
            </a:r>
            <a:endParaRPr lang="en-ID" sz="2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A4A7BB-B763-41C5-9B0F-220C269D2186}"/>
              </a:ext>
            </a:extLst>
          </p:cNvPr>
          <p:cNvSpPr/>
          <p:nvPr/>
        </p:nvSpPr>
        <p:spPr>
          <a:xfrm>
            <a:off x="4192173" y="5719151"/>
            <a:ext cx="2607212" cy="773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VALUE</a:t>
            </a:r>
            <a:endParaRPr lang="en-ID" sz="2400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95813236-7337-437B-BCEC-ECDE54800D84}"/>
              </a:ext>
            </a:extLst>
          </p:cNvPr>
          <p:cNvSpPr/>
          <p:nvPr/>
        </p:nvSpPr>
        <p:spPr>
          <a:xfrm>
            <a:off x="5341034" y="2679897"/>
            <a:ext cx="309489" cy="3516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EFC989B-F53E-431A-B322-3C3A2C3DE33D}"/>
              </a:ext>
            </a:extLst>
          </p:cNvPr>
          <p:cNvSpPr/>
          <p:nvPr/>
        </p:nvSpPr>
        <p:spPr>
          <a:xfrm>
            <a:off x="5341033" y="5290093"/>
            <a:ext cx="309489" cy="3516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8AD19BB3-20F8-4BCE-BE09-C743DDCAF73D}"/>
              </a:ext>
            </a:extLst>
          </p:cNvPr>
          <p:cNvSpPr/>
          <p:nvPr/>
        </p:nvSpPr>
        <p:spPr>
          <a:xfrm>
            <a:off x="5341033" y="4016967"/>
            <a:ext cx="309489" cy="3516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1C2ADF-4D19-4797-8E17-45593BC7C4CF}"/>
              </a:ext>
            </a:extLst>
          </p:cNvPr>
          <p:cNvSpPr/>
          <p:nvPr/>
        </p:nvSpPr>
        <p:spPr>
          <a:xfrm>
            <a:off x="8257735" y="1800665"/>
            <a:ext cx="1252024" cy="506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DBMS</a:t>
            </a:r>
            <a:endParaRPr lang="en-ID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E1A443-7DF2-463B-90C0-C4AC5CEBB816}"/>
              </a:ext>
            </a:extLst>
          </p:cNvPr>
          <p:cNvCxnSpPr>
            <a:stCxn id="12" idx="1"/>
          </p:cNvCxnSpPr>
          <p:nvPr/>
        </p:nvCxnSpPr>
        <p:spPr>
          <a:xfrm flipH="1">
            <a:off x="7061982" y="2053884"/>
            <a:ext cx="1195753" cy="626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801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3762</TotalTime>
  <Words>359</Words>
  <Application>Microsoft Office PowerPoint</Application>
  <PresentationFormat>Widescreen</PresentationFormat>
  <Paragraphs>105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Helvetica</vt:lpstr>
      <vt:lpstr>Office Theme</vt:lpstr>
      <vt:lpstr>TEKNOLOGI BASIS DATA</vt:lpstr>
      <vt:lpstr>DBMS (Data Base Management System)</vt:lpstr>
      <vt:lpstr>Memilih DBMS</vt:lpstr>
      <vt:lpstr>Kelebihan memakai DBMS</vt:lpstr>
      <vt:lpstr>Kekurangan DBMS</vt:lpstr>
      <vt:lpstr>Struktur pada DBMS</vt:lpstr>
      <vt:lpstr>Contoh isi Tabel Mahasiswa pada DBMS</vt:lpstr>
      <vt:lpstr>Struktur DBMS</vt:lpstr>
      <vt:lpstr>Struktur DBMS (lanjutan)</vt:lpstr>
      <vt:lpstr>Struktur DBMS - contoh</vt:lpstr>
      <vt:lpstr>Struktur DBMS - contoh (lanjutan)</vt:lpstr>
      <vt:lpstr>Bahasa Query pada DBMS</vt:lpstr>
      <vt:lpstr>DDL : Data Definition Language</vt:lpstr>
      <vt:lpstr>DQL : Data Query Language</vt:lpstr>
      <vt:lpstr>DML : Data Manipulation Language</vt:lpstr>
      <vt:lpstr>PowerPoint Presentation</vt:lpstr>
      <vt:lpstr>TUGAS</vt:lpstr>
      <vt:lpstr>Contoh diagram database Relational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Arief Fauzan</dc:creator>
  <cp:lastModifiedBy>Arief Fauzan</cp:lastModifiedBy>
  <cp:revision>182</cp:revision>
  <dcterms:created xsi:type="dcterms:W3CDTF">2021-02-01T13:45:08Z</dcterms:created>
  <dcterms:modified xsi:type="dcterms:W3CDTF">2021-03-08T00:15:35Z</dcterms:modified>
</cp:coreProperties>
</file>