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7" r:id="rId3"/>
    <p:sldId id="268" r:id="rId4"/>
    <p:sldId id="273" r:id="rId5"/>
    <p:sldId id="276" r:id="rId6"/>
    <p:sldId id="265" r:id="rId7"/>
    <p:sldId id="266" r:id="rId8"/>
    <p:sldId id="275" r:id="rId9"/>
    <p:sldId id="270" r:id="rId10"/>
    <p:sldId id="27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TEKNOLOGI BASIS DATA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06F00-AA35-4D4C-9FF3-7D9324B37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252581" y="4735649"/>
            <a:ext cx="2195198" cy="1786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93C9E-F5D3-4602-99AB-0D05F8C57A74}"/>
              </a:ext>
            </a:extLst>
          </p:cNvPr>
          <p:cNvSpPr txBox="1"/>
          <p:nvPr/>
        </p:nvSpPr>
        <p:spPr>
          <a:xfrm>
            <a:off x="4389120" y="2575438"/>
            <a:ext cx="2740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PERTEMUAN : 4 </a:t>
            </a:r>
            <a:endParaRPr lang="en-ID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0403-35DE-4004-AA9C-632A76C5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 </a:t>
            </a:r>
            <a:r>
              <a:rPr lang="en-US" dirty="0" err="1"/>
              <a:t>Tabel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942E5-37E6-464D-8CBE-7EF0E96C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76214"/>
            <a:ext cx="8333935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F48E7A-7BF4-42C0-8285-25B51385257B}"/>
              </a:ext>
            </a:extLst>
          </p:cNvPr>
          <p:cNvSpPr txBox="1"/>
          <p:nvPr/>
        </p:nvSpPr>
        <p:spPr>
          <a:xfrm>
            <a:off x="3981156" y="1765831"/>
            <a:ext cx="138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MAHASISWA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DC4E2-687D-4EB1-A682-E26D1B39CD5F}"/>
              </a:ext>
            </a:extLst>
          </p:cNvPr>
          <p:cNvSpPr txBox="1"/>
          <p:nvPr/>
        </p:nvSpPr>
        <p:spPr>
          <a:xfrm>
            <a:off x="3937843" y="4106882"/>
            <a:ext cx="147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MATA KULIAH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BCABBA-2F14-44C2-AE42-FA87F489C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8906"/>
            <a:ext cx="8333936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37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F667-4006-4DE1-AA04-C611AA5A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Relational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5F41E-F47D-4791-B192-1D6197C5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Database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b="1" dirty="0" err="1"/>
              <a:t>hubungan</a:t>
            </a:r>
            <a:r>
              <a:rPr lang="en-US" b="1" dirty="0"/>
              <a:t> / </a:t>
            </a:r>
            <a:r>
              <a:rPr lang="en-US" b="1" dirty="0" err="1"/>
              <a:t>relasi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keterkaitan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b="1" dirty="0" err="1"/>
              <a:t>tabel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b="1" dirty="0" err="1"/>
              <a:t>berkaitan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2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Primary key </a:t>
            </a:r>
            <a:r>
              <a:rPr lang="en-US" dirty="0"/>
              <a:t>&amp; </a:t>
            </a:r>
            <a:r>
              <a:rPr lang="en-US" b="1" dirty="0"/>
              <a:t>Foreign key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 di SQL.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253D49-280B-4C2A-B24A-37F153C56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928" y="131781"/>
            <a:ext cx="1916137" cy="179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75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9BD1-5196-4212-AC3B-5B3B4D2C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vs Foreign key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77E2-BECC-41F4-9D07-6FA00D3AA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Primary key :</a:t>
            </a:r>
          </a:p>
          <a:p>
            <a:pPr lvl="1"/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b="1" dirty="0" err="1"/>
              <a:t>utama</a:t>
            </a:r>
            <a:r>
              <a:rPr lang="en-US" b="1" dirty="0"/>
              <a:t> / parent</a:t>
            </a:r>
          </a:p>
          <a:p>
            <a:pPr lvl="1"/>
            <a:endParaRPr lang="en-US" b="1" dirty="0"/>
          </a:p>
          <a:p>
            <a:pPr lvl="1"/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b="1" dirty="0" err="1"/>
              <a:t>dirujuk</a:t>
            </a:r>
            <a:r>
              <a:rPr lang="en-US" dirty="0"/>
              <a:t> oleh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table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(</a:t>
            </a:r>
            <a:r>
              <a:rPr lang="en-US" dirty="0" err="1"/>
              <a:t>keterkaitan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Foreign key :</a:t>
            </a:r>
          </a:p>
          <a:p>
            <a:pPr lvl="1"/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b="1" dirty="0" err="1"/>
              <a:t>tamu</a:t>
            </a:r>
            <a:r>
              <a:rPr lang="en-US" b="1" dirty="0"/>
              <a:t> / child</a:t>
            </a:r>
          </a:p>
          <a:p>
            <a:pPr lvl="1"/>
            <a:endParaRPr lang="en-US" b="1" dirty="0"/>
          </a:p>
          <a:p>
            <a:pPr lvl="1"/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b="1" dirty="0" err="1"/>
              <a:t>merujuk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table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(</a:t>
            </a:r>
            <a:r>
              <a:rPr lang="en-US" dirty="0" err="1"/>
              <a:t>keterkaitan</a:t>
            </a:r>
            <a:r>
              <a:rPr lang="en-US" dirty="0"/>
              <a:t>)</a:t>
            </a:r>
          </a:p>
          <a:p>
            <a:pPr lvl="1"/>
            <a:endParaRPr lang="en-ID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EF9BA6-82D0-4CC1-93A6-B62E6A57F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28"/>
          <a:stretch/>
        </p:blipFill>
        <p:spPr bwMode="auto">
          <a:xfrm rot="20422521">
            <a:off x="8931129" y="523471"/>
            <a:ext cx="2689518" cy="151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83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6104-1E3A-4785-A83B-D2F5D40D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vs Foreign key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4F8D3-19A6-4472-A3A2-2D31E7297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8" y="2226493"/>
            <a:ext cx="8654227" cy="4266382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0274002D-35C5-4672-8317-74C5C6E46E59}"/>
              </a:ext>
            </a:extLst>
          </p:cNvPr>
          <p:cNvSpPr/>
          <p:nvPr/>
        </p:nvSpPr>
        <p:spPr>
          <a:xfrm rot="3183056">
            <a:off x="8805865" y="4185753"/>
            <a:ext cx="267285" cy="11254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3C4266A-E24B-47D3-9191-795ED289C7F7}"/>
              </a:ext>
            </a:extLst>
          </p:cNvPr>
          <p:cNvSpPr/>
          <p:nvPr/>
        </p:nvSpPr>
        <p:spPr>
          <a:xfrm rot="3183056">
            <a:off x="4931920" y="2017429"/>
            <a:ext cx="267285" cy="11254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3FDC2-CE86-47BD-AD56-0ABA53C12489}"/>
              </a:ext>
            </a:extLst>
          </p:cNvPr>
          <p:cNvSpPr txBox="1"/>
          <p:nvPr/>
        </p:nvSpPr>
        <p:spPr>
          <a:xfrm>
            <a:off x="5634764" y="1830755"/>
            <a:ext cx="1923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Primary Key</a:t>
            </a:r>
            <a:endParaRPr lang="en-ID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89E95-59BF-4D33-986D-1F017EFB6163}"/>
              </a:ext>
            </a:extLst>
          </p:cNvPr>
          <p:cNvSpPr txBox="1"/>
          <p:nvPr/>
        </p:nvSpPr>
        <p:spPr>
          <a:xfrm>
            <a:off x="9483608" y="4098073"/>
            <a:ext cx="1870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Foreign Key</a:t>
            </a:r>
            <a:endParaRPr lang="en-ID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A2EC-5CAA-4085-99D2-58C28A11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relational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9C8DB-C505-4426-AA84-36776284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Integritas</a:t>
            </a:r>
            <a:r>
              <a:rPr lang="en-US" dirty="0"/>
              <a:t> data.</a:t>
            </a:r>
          </a:p>
          <a:p>
            <a:pPr marL="457200" lvl="1" indent="0">
              <a:buNone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GUI </a:t>
            </a:r>
            <a:r>
              <a:rPr lang="en-US" dirty="0" err="1"/>
              <a:t>nya</a:t>
            </a:r>
            <a:r>
              <a:rPr lang="en-US" dirty="0"/>
              <a:t> MySQL.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lain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direlasikan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SQL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GUI </a:t>
            </a:r>
            <a:r>
              <a:rPr lang="en-US" dirty="0" err="1"/>
              <a:t>nya</a:t>
            </a:r>
            <a:r>
              <a:rPr lang="en-US" dirty="0"/>
              <a:t> MySQL).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4540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AF3C-B3AF-4BDF-86BF-7CD70C2F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pada MySQL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8FAF9-A61B-461D-9E3A-CAB5CD048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MySQL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4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Integer - </a:t>
            </a:r>
            <a:r>
              <a:rPr lang="en-US" dirty="0" err="1"/>
              <a:t>tipe</a:t>
            </a:r>
            <a:r>
              <a:rPr lang="en-US" b="1" dirty="0"/>
              <a:t> </a:t>
            </a:r>
            <a:r>
              <a:rPr lang="en-US" i="1" dirty="0" err="1"/>
              <a:t>angka</a:t>
            </a:r>
            <a:r>
              <a:rPr lang="en-US" i="1" dirty="0"/>
              <a:t>   -   fix </a:t>
            </a:r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2.147.483.647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angka</a:t>
            </a:r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>
                <a:solidFill>
                  <a:srgbClr val="000000"/>
                </a:solidFill>
                <a:effectLst/>
              </a:rPr>
              <a:t>(</a:t>
            </a:r>
            <a:r>
              <a:rPr lang="en-ID" i="1" dirty="0" err="1">
                <a:solidFill>
                  <a:srgbClr val="FF0000"/>
                </a:solidFill>
                <a:effectLst/>
              </a:rPr>
              <a:t>perhitungan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)</a:t>
            </a:r>
          </a:p>
          <a:p>
            <a:pPr marL="914400" lvl="2" indent="0">
              <a:buNone/>
            </a:pPr>
            <a:r>
              <a:rPr lang="en-ID" i="1" dirty="0" err="1">
                <a:solidFill>
                  <a:srgbClr val="000000"/>
                </a:solidFill>
              </a:rPr>
              <a:t>Contoh</a:t>
            </a:r>
            <a:r>
              <a:rPr lang="en-ID" i="1" dirty="0">
                <a:solidFill>
                  <a:srgbClr val="000000"/>
                </a:solidFill>
              </a:rPr>
              <a:t> : 15000</a:t>
            </a:r>
            <a:endParaRPr lang="en-ID" b="0" i="1" dirty="0">
              <a:solidFill>
                <a:srgbClr val="000000"/>
              </a:solidFill>
              <a:effectLst/>
            </a:endParaRPr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/>
              <a:t>VarChar</a:t>
            </a:r>
            <a:r>
              <a:rPr lang="en-US" dirty="0"/>
              <a:t> -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i="1" dirty="0" err="1"/>
              <a:t>angka</a:t>
            </a:r>
            <a:r>
              <a:rPr lang="en-US" i="1" dirty="0"/>
              <a:t> &amp; </a:t>
            </a:r>
            <a:r>
              <a:rPr lang="en-US" i="1" dirty="0" err="1"/>
              <a:t>huruf</a:t>
            </a:r>
            <a:r>
              <a:rPr lang="en-US" i="1" dirty="0"/>
              <a:t>  -  1 </a:t>
            </a:r>
            <a:r>
              <a:rPr lang="en-US" i="1" dirty="0" err="1"/>
              <a:t>sampai</a:t>
            </a:r>
            <a:r>
              <a:rPr lang="en-US" i="1" dirty="0"/>
              <a:t> 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65.535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karakter</a:t>
            </a:r>
            <a:endParaRPr lang="en-ID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i="1" dirty="0" err="1"/>
              <a:t>Contoh</a:t>
            </a:r>
            <a:r>
              <a:rPr lang="en-US" i="1" dirty="0"/>
              <a:t> : a123b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Text</a:t>
            </a:r>
            <a:r>
              <a:rPr lang="en-US" dirty="0"/>
              <a:t> -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i="1" dirty="0" err="1"/>
              <a:t>angka</a:t>
            </a:r>
            <a:r>
              <a:rPr lang="en-US" i="1" dirty="0"/>
              <a:t> &amp; </a:t>
            </a:r>
            <a:r>
              <a:rPr lang="en-US" i="1" dirty="0" err="1"/>
              <a:t>huruf</a:t>
            </a:r>
            <a:r>
              <a:rPr lang="en-US" i="1" dirty="0"/>
              <a:t>   -   fix 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65.535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karakter</a:t>
            </a:r>
            <a:endParaRPr lang="en-ID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i="1" dirty="0" err="1"/>
              <a:t>Contoh</a:t>
            </a:r>
            <a:r>
              <a:rPr lang="en-US" i="1" dirty="0"/>
              <a:t> : a123b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Date</a:t>
            </a:r>
            <a:r>
              <a:rPr lang="en-US" dirty="0"/>
              <a:t> -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i="1" dirty="0" err="1"/>
              <a:t>tanggal</a:t>
            </a:r>
            <a:r>
              <a:rPr lang="en-US" i="1" dirty="0"/>
              <a:t>   -   2021-03-29 (</a:t>
            </a:r>
            <a:r>
              <a:rPr lang="en-US" i="1" dirty="0" err="1">
                <a:solidFill>
                  <a:srgbClr val="FF0000"/>
                </a:solidFill>
              </a:rPr>
              <a:t>rentang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waktu</a:t>
            </a:r>
            <a:r>
              <a:rPr lang="en-US" i="1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106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B857-BD17-4E85-9689-9C7365B0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pada MySQL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D4BC1-BA5F-4A9D-A0E2-EA5669340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Perbedaan</a:t>
            </a:r>
            <a:r>
              <a:rPr lang="en-US" dirty="0"/>
              <a:t> Varchar &amp; Text :</a:t>
            </a:r>
          </a:p>
          <a:p>
            <a:endParaRPr lang="en-US" b="1" dirty="0"/>
          </a:p>
          <a:p>
            <a:r>
              <a:rPr lang="en-US" b="1" dirty="0"/>
              <a:t>Varchar (50)</a:t>
            </a:r>
          </a:p>
          <a:p>
            <a:pPr lvl="1"/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b="1" dirty="0" err="1"/>
              <a:t>singkat</a:t>
            </a:r>
            <a:r>
              <a:rPr lang="en-US" dirty="0"/>
              <a:t> : </a:t>
            </a:r>
            <a:r>
              <a:rPr lang="en-US" i="1" dirty="0" err="1"/>
              <a:t>nama</a:t>
            </a:r>
            <a:r>
              <a:rPr lang="en-US" i="1" dirty="0"/>
              <a:t>, </a:t>
            </a:r>
            <a:r>
              <a:rPr lang="en-US" i="1" dirty="0" err="1"/>
              <a:t>alamat</a:t>
            </a:r>
            <a:r>
              <a:rPr lang="en-US" i="1" dirty="0"/>
              <a:t>, email.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di MYSQL </a:t>
            </a:r>
            <a:r>
              <a:rPr lang="en-US" b="1" i="1" dirty="0" err="1"/>
              <a:t>harus</a:t>
            </a:r>
            <a:r>
              <a:rPr lang="en-US" i="1" dirty="0"/>
              <a:t> </a:t>
            </a:r>
            <a:r>
              <a:rPr lang="en-US" i="1" dirty="0" err="1"/>
              <a:t>ditentukan</a:t>
            </a:r>
            <a:r>
              <a:rPr lang="en-US" i="1" dirty="0"/>
              <a:t> </a:t>
            </a:r>
            <a:r>
              <a:rPr lang="en-US" i="1" dirty="0" err="1"/>
              <a:t>batas</a:t>
            </a:r>
            <a:r>
              <a:rPr lang="en-US" i="1" dirty="0"/>
              <a:t> </a:t>
            </a:r>
            <a:r>
              <a:rPr lang="en-US" i="1" dirty="0" err="1"/>
              <a:t>maksimalnya</a:t>
            </a:r>
            <a:r>
              <a:rPr lang="en-US" i="1" dirty="0"/>
              <a:t> (</a:t>
            </a:r>
            <a:r>
              <a:rPr lang="en-US" i="1" dirty="0" err="1"/>
              <a:t>pilih</a:t>
            </a:r>
            <a:r>
              <a:rPr lang="en-US" i="1" dirty="0"/>
              <a:t> 1 </a:t>
            </a:r>
            <a:r>
              <a:rPr lang="en-US" i="1" dirty="0" err="1"/>
              <a:t>sampai</a:t>
            </a:r>
            <a:r>
              <a:rPr lang="en-US" i="1" dirty="0"/>
              <a:t> 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65.535)</a:t>
            </a:r>
            <a:endParaRPr lang="en-US" i="1" dirty="0"/>
          </a:p>
          <a:p>
            <a:pPr lvl="1"/>
            <a:endParaRPr lang="en-US" dirty="0"/>
          </a:p>
          <a:p>
            <a:r>
              <a:rPr lang="en-US" b="1" dirty="0"/>
              <a:t>Text (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65.535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n-US" b="1" dirty="0"/>
          </a:p>
          <a:p>
            <a:pPr lvl="1"/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b="1" dirty="0" err="1"/>
              <a:t>panjang</a:t>
            </a:r>
            <a:r>
              <a:rPr lang="en-US" dirty="0"/>
              <a:t> : </a:t>
            </a:r>
            <a:r>
              <a:rPr lang="en-US" i="1" dirty="0" err="1"/>
              <a:t>artikel</a:t>
            </a:r>
            <a:r>
              <a:rPr lang="en-US" i="1" dirty="0"/>
              <a:t> </a:t>
            </a:r>
            <a:r>
              <a:rPr lang="en-US" i="1" dirty="0" err="1"/>
              <a:t>berita</a:t>
            </a:r>
            <a:r>
              <a:rPr lang="en-US" i="1" dirty="0"/>
              <a:t>, </a:t>
            </a:r>
            <a:r>
              <a:rPr lang="en-US" i="1" dirty="0" err="1"/>
              <a:t>dll</a:t>
            </a:r>
            <a:r>
              <a:rPr lang="en-US" i="1" dirty="0"/>
              <a:t>.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di MYSQL </a:t>
            </a:r>
            <a:r>
              <a:rPr lang="en-US" b="1" i="1" dirty="0" err="1"/>
              <a:t>tidak</a:t>
            </a:r>
            <a:r>
              <a:rPr lang="en-US" b="1" i="1" dirty="0"/>
              <a:t> </a:t>
            </a:r>
            <a:r>
              <a:rPr lang="en-US" b="1" i="1" dirty="0" err="1"/>
              <a:t>perlu</a:t>
            </a:r>
            <a:r>
              <a:rPr lang="en-US" b="1" i="1" dirty="0"/>
              <a:t> </a:t>
            </a:r>
            <a:r>
              <a:rPr lang="en-US" i="1" dirty="0" err="1"/>
              <a:t>ditentukan</a:t>
            </a:r>
            <a:r>
              <a:rPr lang="en-US" i="1" dirty="0"/>
              <a:t> </a:t>
            </a:r>
            <a:r>
              <a:rPr lang="en-US" i="1" dirty="0" err="1"/>
              <a:t>batas</a:t>
            </a:r>
            <a:r>
              <a:rPr lang="en-US" i="1" dirty="0"/>
              <a:t> </a:t>
            </a:r>
            <a:r>
              <a:rPr lang="en-US" i="1" dirty="0" err="1"/>
              <a:t>maksimalnya</a:t>
            </a:r>
            <a:r>
              <a:rPr lang="en-US" i="1" dirty="0"/>
              <a:t> (</a:t>
            </a:r>
            <a:r>
              <a:rPr lang="en-US" i="1" dirty="0" err="1"/>
              <a:t>karna</a:t>
            </a:r>
            <a:r>
              <a:rPr lang="en-US" i="1" dirty="0"/>
              <a:t> </a:t>
            </a:r>
            <a:r>
              <a:rPr lang="en-US" i="1" dirty="0" err="1"/>
              <a:t>harus</a:t>
            </a:r>
            <a:r>
              <a:rPr lang="en-US" i="1" dirty="0"/>
              <a:t> 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65.535)</a:t>
            </a:r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19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A0B5-2D27-4721-970D-426BC386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b="1" dirty="0"/>
              <a:t>CRUD</a:t>
            </a:r>
            <a:r>
              <a:rPr lang="en-US" dirty="0"/>
              <a:t> (Create, Read, Update, Delete) di MySQL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1193-BE9B-45C2-845F-95C811C69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GUI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(GRAPHIC USER INTERFACE)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b="1" dirty="0"/>
              <a:t>SQL</a:t>
            </a:r>
            <a:endParaRPr lang="en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8CA99-57AA-4E26-86F1-536BF8052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139" y="1984884"/>
            <a:ext cx="6392301" cy="25690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6B22F8-D69A-4485-8AAE-903A1E0703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424" b="38652"/>
          <a:stretch/>
        </p:blipFill>
        <p:spPr>
          <a:xfrm>
            <a:off x="3248025" y="5556738"/>
            <a:ext cx="8611040" cy="7018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51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FACF-1E30-460C-9EA8-02DB74D1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- </a:t>
            </a:r>
            <a:r>
              <a:rPr lang="en-US" dirty="0" err="1"/>
              <a:t>membuat</a:t>
            </a:r>
            <a:r>
              <a:rPr lang="en-US" dirty="0"/>
              <a:t> Database relational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BAB23-6B68-453F-ACF9-66CF29A92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37" y="1699568"/>
            <a:ext cx="8917525" cy="47933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1DEF80-502C-40F4-B9AD-B4FAF9D8380B}"/>
              </a:ext>
            </a:extLst>
          </p:cNvPr>
          <p:cNvCxnSpPr/>
          <p:nvPr/>
        </p:nvCxnSpPr>
        <p:spPr>
          <a:xfrm flipH="1">
            <a:off x="9509760" y="1690688"/>
            <a:ext cx="1617785" cy="12072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4BF0A2-9E3C-4739-910A-2A28D9642DB6}"/>
              </a:ext>
            </a:extLst>
          </p:cNvPr>
          <p:cNvSpPr txBox="1"/>
          <p:nvPr/>
        </p:nvSpPr>
        <p:spPr>
          <a:xfrm>
            <a:off x="6414868" y="5866228"/>
            <a:ext cx="5691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 err="1"/>
              <a:t>Yg</a:t>
            </a:r>
            <a:r>
              <a:rPr lang="en-US" b="1" i="1" dirty="0"/>
              <a:t> </a:t>
            </a:r>
            <a:r>
              <a:rPr lang="en-US" b="1" i="1" dirty="0" err="1"/>
              <a:t>jadi</a:t>
            </a:r>
            <a:r>
              <a:rPr lang="en-US" b="1" i="1" dirty="0"/>
              <a:t> PK &amp; FK </a:t>
            </a:r>
            <a:r>
              <a:rPr lang="en-US" b="1" i="1" dirty="0" err="1"/>
              <a:t>nama</a:t>
            </a:r>
            <a:r>
              <a:rPr lang="en-US" b="1" i="1" dirty="0"/>
              <a:t> dan </a:t>
            </a:r>
            <a:r>
              <a:rPr lang="en-US" b="1" i="1" dirty="0" err="1"/>
              <a:t>tipe</a:t>
            </a:r>
            <a:r>
              <a:rPr lang="en-US" b="1" i="1" dirty="0"/>
              <a:t> </a:t>
            </a:r>
            <a:r>
              <a:rPr lang="en-US" b="1" i="1" dirty="0" err="1"/>
              <a:t>datanya</a:t>
            </a:r>
            <a:r>
              <a:rPr lang="en-US" b="1" i="1" dirty="0"/>
              <a:t> </a:t>
            </a:r>
            <a:r>
              <a:rPr lang="en-US" b="1" i="1" dirty="0" err="1"/>
              <a:t>harus</a:t>
            </a:r>
            <a:r>
              <a:rPr lang="en-US" b="1" i="1" dirty="0"/>
              <a:t> </a:t>
            </a:r>
            <a:r>
              <a:rPr lang="en-US" b="1" i="1" dirty="0" err="1"/>
              <a:t>sama</a:t>
            </a:r>
            <a:r>
              <a:rPr lang="en-US" b="1" i="1" dirty="0"/>
              <a:t> </a:t>
            </a:r>
            <a:r>
              <a:rPr lang="en-US" b="1" i="1" dirty="0" err="1"/>
              <a:t>persis</a:t>
            </a:r>
            <a:endParaRPr lang="en-ID" b="1" i="1" dirty="0"/>
          </a:p>
        </p:txBody>
      </p:sp>
    </p:spTree>
    <p:extLst>
      <p:ext uri="{BB962C8B-B14F-4D97-AF65-F5344CB8AC3E}">
        <p14:creationId xmlns:p14="http://schemas.microsoft.com/office/powerpoint/2010/main" val="291473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2193</TotalTime>
  <Words>356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Office Theme</vt:lpstr>
      <vt:lpstr>TEKNOLOGI BASIS DATA</vt:lpstr>
      <vt:lpstr>Database Relational</vt:lpstr>
      <vt:lpstr>Primary key vs Foreign key</vt:lpstr>
      <vt:lpstr>Primary key vs Foreign key</vt:lpstr>
      <vt:lpstr>Keuntungan relational</vt:lpstr>
      <vt:lpstr>Tipe Data pada MySQL</vt:lpstr>
      <vt:lpstr>Tipe Data pada MySQL</vt:lpstr>
      <vt:lpstr>Melakukan CRUD (Create, Read, Update, Delete) di MySQL</vt:lpstr>
      <vt:lpstr>Latihan - membuat Database relational</vt:lpstr>
      <vt:lpstr>Isi Tabel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209</cp:revision>
  <dcterms:created xsi:type="dcterms:W3CDTF">2021-02-01T13:45:08Z</dcterms:created>
  <dcterms:modified xsi:type="dcterms:W3CDTF">2021-03-28T17:30:11Z</dcterms:modified>
</cp:coreProperties>
</file>