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6" r:id="rId3"/>
    <p:sldId id="267" r:id="rId4"/>
    <p:sldId id="268" r:id="rId5"/>
    <p:sldId id="269" r:id="rId6"/>
    <p:sldId id="264" r:id="rId7"/>
    <p:sldId id="271" r:id="rId8"/>
    <p:sldId id="270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BASIS DATA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06F00-AA35-4D4C-9FF3-7D9324B3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252581" y="4735649"/>
            <a:ext cx="2195198" cy="178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93C9E-F5D3-4602-99AB-0D05F8C57A74}"/>
              </a:ext>
            </a:extLst>
          </p:cNvPr>
          <p:cNvSpPr txBox="1"/>
          <p:nvPr/>
        </p:nvSpPr>
        <p:spPr>
          <a:xfrm>
            <a:off x="4389120" y="2575438"/>
            <a:ext cx="274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PERTEMUAN </a:t>
            </a:r>
            <a:r>
              <a:rPr lang="en-US" sz="2400">
                <a:solidFill>
                  <a:srgbClr val="C00000"/>
                </a:solidFill>
              </a:rPr>
              <a:t>:  7</a:t>
            </a:r>
            <a:endParaRPr lang="en-ID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E7B3-5054-4298-A431-011AB659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Database VS Distributed Database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7EE1-40CE-4427-B3AF-A1F6F582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Parallel</a:t>
            </a:r>
            <a:r>
              <a:rPr lang="en-US"/>
              <a:t> :</a:t>
            </a:r>
          </a:p>
          <a:p>
            <a:pPr lvl="1"/>
            <a:r>
              <a:rPr lang="en-US"/>
              <a:t>1 DBMS digunakan / diakses secara bersamaan</a:t>
            </a:r>
          </a:p>
          <a:p>
            <a:pPr lvl="1"/>
            <a:r>
              <a:rPr lang="en-US"/>
              <a:t>Biasanya lokasinya hanya berada di 1 Gedung</a:t>
            </a:r>
          </a:p>
          <a:p>
            <a:pPr lvl="1"/>
            <a:r>
              <a:rPr lang="en-US"/>
              <a:t>Aksesnya menggunakan LAN (Local Area Network).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C4286-C6B2-4017-9887-AFD3BEF4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54" y="3492285"/>
            <a:ext cx="2039290" cy="300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340142-AC82-4826-BD53-8FBCFF80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59" y="3799523"/>
            <a:ext cx="4595226" cy="25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A15FA85-276C-4354-94A5-B1A366DFA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0" r="79887" b="39674"/>
          <a:stretch/>
        </p:blipFill>
        <p:spPr bwMode="auto">
          <a:xfrm>
            <a:off x="4895557" y="3612325"/>
            <a:ext cx="961415" cy="98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9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E7B3-5054-4298-A431-011AB659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Database VS Distributed Database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7EE1-40CE-4427-B3AF-A1F6F582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Distributed</a:t>
            </a:r>
            <a:r>
              <a:rPr lang="en-US"/>
              <a:t> :</a:t>
            </a:r>
          </a:p>
          <a:p>
            <a:pPr lvl="1"/>
            <a:r>
              <a:rPr lang="en-US"/>
              <a:t>Menggunakan lebih dari 1 DBMS</a:t>
            </a:r>
          </a:p>
          <a:p>
            <a:pPr lvl="1"/>
            <a:r>
              <a:rPr lang="en-US"/>
              <a:t>Lokasinya bisa berada di satu kota atau lintas pulau atau lintas negara</a:t>
            </a:r>
          </a:p>
          <a:p>
            <a:pPr lvl="1"/>
            <a:r>
              <a:rPr lang="en-US"/>
              <a:t>Aksesnya menggunakan Internet</a:t>
            </a:r>
          </a:p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7DF8B3-B0F3-4974-A586-A04B7A7A6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0" r="79887" b="39674"/>
          <a:stretch/>
        </p:blipFill>
        <p:spPr bwMode="auto">
          <a:xfrm>
            <a:off x="3166587" y="5259059"/>
            <a:ext cx="1068951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04AC91-B124-49AC-8184-66F23939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169" y="3588508"/>
            <a:ext cx="2719753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15C6CB4-0EAB-4556-B0E4-ED1227F17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3" b="53299"/>
          <a:stretch/>
        </p:blipFill>
        <p:spPr bwMode="auto">
          <a:xfrm>
            <a:off x="8551228" y="5266635"/>
            <a:ext cx="1275471" cy="121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37A2BC7-ED08-4E97-83C4-58081854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2" y="3512552"/>
            <a:ext cx="2712113" cy="24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B2530F72-85B1-4EB9-8679-03DEDF027085}"/>
              </a:ext>
            </a:extLst>
          </p:cNvPr>
          <p:cNvSpPr/>
          <p:nvPr/>
        </p:nvSpPr>
        <p:spPr>
          <a:xfrm>
            <a:off x="4983527" y="4522779"/>
            <a:ext cx="1747838" cy="1105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2FA420-8F9C-41B8-AE86-CAA0AE71A153}"/>
              </a:ext>
            </a:extLst>
          </p:cNvPr>
          <p:cNvCxnSpPr>
            <a:cxnSpLocks/>
            <a:stCxn id="7" idx="0"/>
            <a:endCxn id="15" idx="1"/>
          </p:cNvCxnSpPr>
          <p:nvPr/>
        </p:nvCxnSpPr>
        <p:spPr>
          <a:xfrm>
            <a:off x="6729908" y="5075551"/>
            <a:ext cx="654639" cy="552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9DE0B-0DE1-4DAD-9829-100AAF7ABA11}"/>
              </a:ext>
            </a:extLst>
          </p:cNvPr>
          <p:cNvCxnSpPr>
            <a:cxnSpLocks/>
            <a:stCxn id="7" idx="2"/>
            <a:endCxn id="2050" idx="3"/>
          </p:cNvCxnSpPr>
          <p:nvPr/>
        </p:nvCxnSpPr>
        <p:spPr>
          <a:xfrm flipH="1">
            <a:off x="4235538" y="5075551"/>
            <a:ext cx="753411" cy="732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2C194252-5B9D-4959-9864-3EE4C3738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0" r="79887" b="39674"/>
          <a:stretch/>
        </p:blipFill>
        <p:spPr bwMode="auto">
          <a:xfrm>
            <a:off x="7384547" y="5079683"/>
            <a:ext cx="1068951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D6984-8C9C-4834-97AA-AA4C357C8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16" b="55049"/>
          <a:stretch/>
        </p:blipFill>
        <p:spPr bwMode="auto">
          <a:xfrm>
            <a:off x="1939563" y="5393996"/>
            <a:ext cx="1345687" cy="11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B969-E750-4646-BE1A-5FEB2E7A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Distributed database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DB5D-6E08-4A89-B31F-995E7600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Biasanya di sebut </a:t>
            </a:r>
            <a:r>
              <a:rPr lang="en-US" b="1"/>
              <a:t>Database Mirroring.</a:t>
            </a:r>
            <a:endParaRPr lang="en-US"/>
          </a:p>
          <a:p>
            <a:endParaRPr lang="en-US"/>
          </a:p>
          <a:p>
            <a:r>
              <a:rPr lang="en-US"/>
              <a:t>Merupakan konsep di mana database disebar di lebih dari 1 lokasi.</a:t>
            </a:r>
          </a:p>
          <a:p>
            <a:endParaRPr lang="en-US"/>
          </a:p>
          <a:p>
            <a:r>
              <a:rPr lang="en-US"/>
              <a:t>Fungsinya untuk menjaga ketersediaan data, Sehingga menghindari </a:t>
            </a:r>
            <a:r>
              <a:rPr lang="en-US" b="1"/>
              <a:t>Single Point Failure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Membagi beban kerja.</a:t>
            </a:r>
          </a:p>
          <a:p>
            <a:endParaRPr lang="en-US"/>
          </a:p>
          <a:p>
            <a:r>
              <a:rPr lang="en-US"/>
              <a:t>Dalam hal ini 1 database bersifat sebagai </a:t>
            </a:r>
            <a:r>
              <a:rPr lang="en-US" b="1"/>
              <a:t>Master</a:t>
            </a:r>
            <a:r>
              <a:rPr lang="en-US"/>
              <a:t> (utama) &amp; database yg 1 lagi bersifat sebagai </a:t>
            </a:r>
            <a:r>
              <a:rPr lang="en-US" b="1"/>
              <a:t>Slave </a:t>
            </a:r>
            <a:r>
              <a:rPr lang="en-US"/>
              <a:t>(backup)</a:t>
            </a:r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9FA0C4-5236-44D5-A833-0E3970868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599" y="365125"/>
            <a:ext cx="2647531" cy="18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17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DEE4-682F-4F13-8EDA-55187B33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Distributed database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35B3-0181-401E-800B-F1DC4DC0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Metode yg digunakan dalam </a:t>
            </a:r>
            <a:r>
              <a:rPr lang="en-US" b="1"/>
              <a:t>Database Mirroring 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Duplication / Replication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Fragmentation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31817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0ADE-4F4B-40A9-A078-2761F31E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Duplication / Replication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E666-6EEE-48DE-A6B8-32954624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Mengcopy semua isi database yg ada ke lokasi lain</a:t>
            </a:r>
            <a:endParaRPr lang="en-ID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C0369-69C7-4A0B-8DB1-17AC61A66A37}"/>
              </a:ext>
            </a:extLst>
          </p:cNvPr>
          <p:cNvSpPr/>
          <p:nvPr/>
        </p:nvSpPr>
        <p:spPr>
          <a:xfrm>
            <a:off x="1786598" y="2968283"/>
            <a:ext cx="281354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33F92-F178-46C7-B34F-E0B0867ED6D5}"/>
              </a:ext>
            </a:extLst>
          </p:cNvPr>
          <p:cNvSpPr/>
          <p:nvPr/>
        </p:nvSpPr>
        <p:spPr>
          <a:xfrm>
            <a:off x="2105466" y="2968283"/>
            <a:ext cx="281354" cy="239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D29EB-2661-4BA7-B74E-52C8E039BDEF}"/>
              </a:ext>
            </a:extLst>
          </p:cNvPr>
          <p:cNvSpPr/>
          <p:nvPr/>
        </p:nvSpPr>
        <p:spPr>
          <a:xfrm>
            <a:off x="2438402" y="2968282"/>
            <a:ext cx="281354" cy="239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7280E-E015-4327-9C11-42A4FECFDA21}"/>
              </a:ext>
            </a:extLst>
          </p:cNvPr>
          <p:cNvSpPr/>
          <p:nvPr/>
        </p:nvSpPr>
        <p:spPr>
          <a:xfrm>
            <a:off x="2757270" y="2968281"/>
            <a:ext cx="281354" cy="239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74230-506F-4E80-A86A-A24D1F190C47}"/>
              </a:ext>
            </a:extLst>
          </p:cNvPr>
          <p:cNvSpPr/>
          <p:nvPr/>
        </p:nvSpPr>
        <p:spPr>
          <a:xfrm>
            <a:off x="7453532" y="2968283"/>
            <a:ext cx="281354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B0461-024B-4F4C-B5B2-05EECB62A03D}"/>
              </a:ext>
            </a:extLst>
          </p:cNvPr>
          <p:cNvSpPr/>
          <p:nvPr/>
        </p:nvSpPr>
        <p:spPr>
          <a:xfrm>
            <a:off x="7772400" y="2968283"/>
            <a:ext cx="281354" cy="239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3B822-A2AB-4666-B670-116FD2D6B86A}"/>
              </a:ext>
            </a:extLst>
          </p:cNvPr>
          <p:cNvSpPr/>
          <p:nvPr/>
        </p:nvSpPr>
        <p:spPr>
          <a:xfrm>
            <a:off x="8105336" y="2968282"/>
            <a:ext cx="281354" cy="239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B5939A-8FD5-4F0D-9338-6B60903BFA05}"/>
              </a:ext>
            </a:extLst>
          </p:cNvPr>
          <p:cNvSpPr/>
          <p:nvPr/>
        </p:nvSpPr>
        <p:spPr>
          <a:xfrm>
            <a:off x="8424204" y="2968281"/>
            <a:ext cx="281354" cy="239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58DE27-AB1D-4CA3-A174-6B4722ED49E5}"/>
              </a:ext>
            </a:extLst>
          </p:cNvPr>
          <p:cNvSpPr/>
          <p:nvPr/>
        </p:nvSpPr>
        <p:spPr>
          <a:xfrm>
            <a:off x="3869791" y="2968281"/>
            <a:ext cx="2811192" cy="239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E5D71-D8FE-4DFB-9966-5495524A79CE}"/>
              </a:ext>
            </a:extLst>
          </p:cNvPr>
          <p:cNvSpPr txBox="1"/>
          <p:nvPr/>
        </p:nvSpPr>
        <p:spPr>
          <a:xfrm>
            <a:off x="4581249" y="3207432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 semua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872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26A-86B9-4B91-8BD8-795E0332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EA585-518B-4F08-8E54-982C12C2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Mengcopy isi database sedikit demi sedikit (fragment) ke lokasi lain</a:t>
            </a:r>
          </a:p>
          <a:p>
            <a:endParaRPr lang="en-US" b="1"/>
          </a:p>
          <a:p>
            <a:r>
              <a:rPr lang="en-US" b="1"/>
              <a:t>Horizontal</a:t>
            </a:r>
          </a:p>
          <a:p>
            <a:r>
              <a:rPr lang="en-US" b="1"/>
              <a:t>Vertical</a:t>
            </a:r>
            <a:endParaRPr lang="en-ID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D089F-48F3-4EF9-9260-5D396D6BCE03}"/>
              </a:ext>
            </a:extLst>
          </p:cNvPr>
          <p:cNvSpPr/>
          <p:nvPr/>
        </p:nvSpPr>
        <p:spPr>
          <a:xfrm>
            <a:off x="1856935" y="4698609"/>
            <a:ext cx="281354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02066-197A-4612-95B7-C926A21EA34C}"/>
              </a:ext>
            </a:extLst>
          </p:cNvPr>
          <p:cNvSpPr/>
          <p:nvPr/>
        </p:nvSpPr>
        <p:spPr>
          <a:xfrm>
            <a:off x="2175803" y="4698609"/>
            <a:ext cx="281354" cy="239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BEFB6-6ADB-42ED-93AE-F4A32C61D949}"/>
              </a:ext>
            </a:extLst>
          </p:cNvPr>
          <p:cNvSpPr/>
          <p:nvPr/>
        </p:nvSpPr>
        <p:spPr>
          <a:xfrm>
            <a:off x="2508739" y="4698608"/>
            <a:ext cx="281354" cy="239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945EF-D72B-49EC-A1EC-2FA2FFEEC628}"/>
              </a:ext>
            </a:extLst>
          </p:cNvPr>
          <p:cNvSpPr/>
          <p:nvPr/>
        </p:nvSpPr>
        <p:spPr>
          <a:xfrm>
            <a:off x="2827607" y="4698607"/>
            <a:ext cx="281354" cy="239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B61588-8FF9-4611-82AF-AA6E2464C7B1}"/>
              </a:ext>
            </a:extLst>
          </p:cNvPr>
          <p:cNvSpPr/>
          <p:nvPr/>
        </p:nvSpPr>
        <p:spPr>
          <a:xfrm>
            <a:off x="8571912" y="4698609"/>
            <a:ext cx="281354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F09C7F-C6C7-4B8A-95FE-A8BE853FD112}"/>
              </a:ext>
            </a:extLst>
          </p:cNvPr>
          <p:cNvSpPr/>
          <p:nvPr/>
        </p:nvSpPr>
        <p:spPr>
          <a:xfrm>
            <a:off x="4460632" y="4698607"/>
            <a:ext cx="2811192" cy="239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56C62-7C1E-4560-A00B-56C5FD0C8C6A}"/>
              </a:ext>
            </a:extLst>
          </p:cNvPr>
          <p:cNvSpPr txBox="1"/>
          <p:nvPr/>
        </p:nvSpPr>
        <p:spPr>
          <a:xfrm>
            <a:off x="5175607" y="4888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 Fragment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053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26A-86B9-4B91-8BD8-795E0332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- </a:t>
            </a:r>
            <a:r>
              <a:rPr lang="en-US" b="1"/>
              <a:t>Horizontal</a:t>
            </a:r>
            <a:endParaRPr lang="en-ID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46F5C-0A5C-4796-8839-51AA728C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55" y="1690688"/>
            <a:ext cx="6457950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449E6-6F7E-4FA9-A514-B37B041B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55" y="3042824"/>
            <a:ext cx="5629275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12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26A-86B9-4B91-8BD8-795E0332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- </a:t>
            </a:r>
            <a:r>
              <a:rPr lang="en-US" b="1"/>
              <a:t>Vertical</a:t>
            </a:r>
            <a:endParaRPr lang="en-ID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46F5C-0A5C-4796-8839-51AA728C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29" y="1690688"/>
            <a:ext cx="6457950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D4ECEA-218B-415A-848A-D8E9FDACB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29" y="3140075"/>
            <a:ext cx="659130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08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178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TEKNOLOGI BASIS DATA</vt:lpstr>
      <vt:lpstr>Parallel Database VS Distributed Database</vt:lpstr>
      <vt:lpstr>Parallel Database VS Distributed Database</vt:lpstr>
      <vt:lpstr>Konsep Distributed database</vt:lpstr>
      <vt:lpstr>Konsep Distributed database</vt:lpstr>
      <vt:lpstr>Duplication / Replication</vt:lpstr>
      <vt:lpstr>Fragmentation</vt:lpstr>
      <vt:lpstr>Fragmentation - Horizontal</vt:lpstr>
      <vt:lpstr>Fragmentation - Vertical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135</cp:revision>
  <dcterms:created xsi:type="dcterms:W3CDTF">2021-02-01T13:45:08Z</dcterms:created>
  <dcterms:modified xsi:type="dcterms:W3CDTF">2021-04-21T22:24:12Z</dcterms:modified>
</cp:coreProperties>
</file>