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4" r:id="rId3"/>
    <p:sldId id="275" r:id="rId4"/>
    <p:sldId id="266" r:id="rId5"/>
    <p:sldId id="271" r:id="rId6"/>
    <p:sldId id="265" r:id="rId7"/>
    <p:sldId id="273" r:id="rId8"/>
    <p:sldId id="276" r:id="rId9"/>
    <p:sldId id="277" r:id="rId10"/>
    <p:sldId id="268" r:id="rId11"/>
    <p:sldId id="267" r:id="rId12"/>
    <p:sldId id="274" r:id="rId13"/>
    <p:sldId id="278" r:id="rId14"/>
    <p:sldId id="282" r:id="rId15"/>
    <p:sldId id="279" r:id="rId16"/>
    <p:sldId id="280" r:id="rId17"/>
    <p:sldId id="28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f Fauzan" initials="AF" lastIdx="1" clrIdx="0">
    <p:extLst>
      <p:ext uri="{19B8F6BF-5375-455C-9EA6-DF929625EA0E}">
        <p15:presenceInfo xmlns:p15="http://schemas.microsoft.com/office/powerpoint/2012/main" userId="e725b39e029d7e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WEB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C7B412-9418-4153-B7A2-F776E1F6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" y="4866957"/>
            <a:ext cx="173736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24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-  4</a:t>
            </a:r>
            <a:endParaRPr lang="en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45D4-E6E0-4499-9874-1C38168F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 – method </a:t>
            </a:r>
            <a:r>
              <a:rPr lang="en-US" b="1" dirty="0"/>
              <a:t>Get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E3BD-8FCE-4F77-8835-512054BF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825625"/>
            <a:ext cx="11493304" cy="4533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https://www.cnnindonesia.com/gaya-hidup/20190214100647-277-369170/melacak-asal-usul-mawar-merah-jadi-tanda-cinta-saat-valentine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A3163-401B-475A-9224-C522EE98CE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6417" y="2278966"/>
            <a:ext cx="8228426" cy="41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1DFE-2B8B-44B1-9CA6-4DB5728B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 – method </a:t>
            </a:r>
            <a:r>
              <a:rPr lang="en-US" b="1" dirty="0"/>
              <a:t>Get</a:t>
            </a:r>
            <a:r>
              <a:rPr lang="en-US" dirty="0"/>
              <a:t> image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3B7D-544D-4F7A-8C46-8565A62AF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544"/>
          </a:xfrm>
        </p:spPr>
        <p:txBody>
          <a:bodyPr>
            <a:normAutofit fontScale="62500" lnSpcReduction="20000"/>
          </a:bodyPr>
          <a:lstStyle/>
          <a:p>
            <a:r>
              <a:rPr lang="en-ID" dirty="0"/>
              <a:t>https://akcdn.</a:t>
            </a:r>
            <a:r>
              <a:rPr lang="en-ID" b="1" dirty="0"/>
              <a:t>detik</a:t>
            </a:r>
            <a:r>
              <a:rPr lang="en-ID" dirty="0"/>
              <a:t>.net.id/visual/2019/02/13/490704fc-4836-421c-adae-7ee43bb42a85_169.</a:t>
            </a:r>
            <a:r>
              <a:rPr lang="en-ID" b="1" dirty="0"/>
              <a:t>jpeg</a:t>
            </a:r>
            <a:r>
              <a:rPr lang="en-ID" dirty="0"/>
              <a:t>?w=650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C84C4-B650-43B1-B976-C759A8B0CE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58451" y="2456106"/>
            <a:ext cx="7363851" cy="40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8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4507-562A-46A9-A840-024301B2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 – method </a:t>
            </a:r>
            <a:r>
              <a:rPr lang="en-US" b="1" dirty="0"/>
              <a:t>Post</a:t>
            </a:r>
            <a:r>
              <a:rPr lang="en-US" dirty="0"/>
              <a:t>  Form html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E2AF4-E258-43A3-85A7-6680A144A60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2696" y="1602541"/>
            <a:ext cx="9666608" cy="48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DE4A-8D9F-4B8E-9C47-D0926EC2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vs HTTPS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F430-42D0-46BB-BC13-17D6DA035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Sebelum</a:t>
            </a:r>
            <a:r>
              <a:rPr lang="en-ID" b="1" dirty="0"/>
              <a:t> </a:t>
            </a:r>
            <a:r>
              <a:rPr lang="en-ID" b="1" dirty="0" err="1"/>
              <a:t>Enkripsi</a:t>
            </a:r>
            <a:r>
              <a:rPr lang="en-ID" b="1" dirty="0"/>
              <a:t>:</a:t>
            </a:r>
          </a:p>
          <a:p>
            <a:pPr marL="0" indent="0">
              <a:buNone/>
            </a:pPr>
            <a:r>
              <a:rPr lang="en-ID" dirty="0"/>
              <a:t>URL : www.tujuanku.com/menemukanmu.html</a:t>
            </a:r>
          </a:p>
          <a:p>
            <a:pPr marL="0" indent="0">
              <a:buNone/>
            </a:pPr>
            <a:r>
              <a:rPr lang="en-ID" dirty="0"/>
              <a:t>Isi : </a:t>
            </a:r>
            <a:r>
              <a:rPr lang="en-ID" dirty="0" err="1"/>
              <a:t>Tujuanku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dirimu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b="1" dirty="0"/>
              <a:t>Setelah </a:t>
            </a:r>
            <a:r>
              <a:rPr lang="en-ID" b="1" dirty="0" err="1"/>
              <a:t>Enkripsi</a:t>
            </a:r>
            <a:r>
              <a:rPr lang="en-ID" b="1" dirty="0"/>
              <a:t>:</a:t>
            </a:r>
          </a:p>
          <a:p>
            <a:pPr marL="0" indent="0">
              <a:buNone/>
            </a:pPr>
            <a:r>
              <a:rPr lang="en-ID" dirty="0"/>
              <a:t>ITM0IRyiEhVpa6VnKyExMiEgNveroyWBPlgGyfkflYjDaaFf/Kn3bo3OfghBPDWo6AfSHlNtL8N7ITEwIXc1gU5X73xMsJormzz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CD8BC-6FDD-491F-A58D-E4CF934B90BB}"/>
              </a:ext>
            </a:extLst>
          </p:cNvPr>
          <p:cNvSpPr/>
          <p:nvPr/>
        </p:nvSpPr>
        <p:spPr>
          <a:xfrm>
            <a:off x="9003322" y="1237957"/>
            <a:ext cx="2504050" cy="10832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Ancaman</a:t>
            </a:r>
            <a:r>
              <a:rPr lang="en-US" sz="2400" dirty="0"/>
              <a:t> hacker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Data login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err="1"/>
              <a:t>i</a:t>
            </a:r>
            <a:r>
              <a:rPr lang="en-US" sz="2400" dirty="0"/>
              <a:t>-bank</a:t>
            </a:r>
            <a:endParaRPr lang="en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C8E36-ED61-486B-B928-15A0062EE2D7}"/>
              </a:ext>
            </a:extLst>
          </p:cNvPr>
          <p:cNvSpPr/>
          <p:nvPr/>
        </p:nvSpPr>
        <p:spPr>
          <a:xfrm>
            <a:off x="9003323" y="2799069"/>
            <a:ext cx="2350476" cy="8866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Diintip</a:t>
            </a:r>
            <a:r>
              <a:rPr lang="en-US" sz="2400" dirty="0"/>
              <a:t> ISP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err="1"/>
              <a:t>Belanja</a:t>
            </a:r>
            <a:r>
              <a:rPr lang="en-US" sz="2400" dirty="0"/>
              <a:t> online</a:t>
            </a:r>
            <a:endParaRPr lang="en-ID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336C6-46EB-480E-910A-180757C6ECF3}"/>
              </a:ext>
            </a:extLst>
          </p:cNvPr>
          <p:cNvCxnSpPr/>
          <p:nvPr/>
        </p:nvCxnSpPr>
        <p:spPr>
          <a:xfrm flipH="1">
            <a:off x="7920111" y="2039815"/>
            <a:ext cx="844061" cy="2813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AEDA45-00B9-46BA-A96A-ED68759175CE}"/>
              </a:ext>
            </a:extLst>
          </p:cNvPr>
          <p:cNvCxnSpPr>
            <a:cxnSpLocks/>
          </p:cNvCxnSpPr>
          <p:nvPr/>
        </p:nvCxnSpPr>
        <p:spPr>
          <a:xfrm flipH="1" flipV="1">
            <a:off x="7920112" y="2616590"/>
            <a:ext cx="844060" cy="43025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C153E-2C69-409D-8F27-A283A90C02C9}"/>
              </a:ext>
            </a:extLst>
          </p:cNvPr>
          <p:cNvSpPr/>
          <p:nvPr/>
        </p:nvSpPr>
        <p:spPr>
          <a:xfrm>
            <a:off x="9003323" y="5737890"/>
            <a:ext cx="2350476" cy="4955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Aman</a:t>
            </a:r>
            <a:endParaRPr lang="en-ID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B8432-E41F-4B12-9DE5-1C697F81CE58}"/>
              </a:ext>
            </a:extLst>
          </p:cNvPr>
          <p:cNvCxnSpPr>
            <a:cxnSpLocks/>
          </p:cNvCxnSpPr>
          <p:nvPr/>
        </p:nvCxnSpPr>
        <p:spPr>
          <a:xfrm flipH="1" flipV="1">
            <a:off x="7920112" y="5555411"/>
            <a:ext cx="844060" cy="43025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1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092E-BD05-49C0-938C-F4B148E5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Enkripsi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90887B-8554-47CC-B480-375104D0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2261" y="1843028"/>
            <a:ext cx="4673590" cy="325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D2047-CC0F-4CEB-B05F-A241DD6EEE0C}"/>
              </a:ext>
            </a:extLst>
          </p:cNvPr>
          <p:cNvSpPr txBox="1"/>
          <p:nvPr/>
        </p:nvSpPr>
        <p:spPr>
          <a:xfrm>
            <a:off x="838200" y="4712676"/>
            <a:ext cx="338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>
                <a:solidFill>
                  <a:srgbClr val="424242"/>
                </a:solidFill>
                <a:effectLst/>
                <a:latin typeface="Helvetica Neue"/>
              </a:rPr>
              <a:t>Tulisan </a:t>
            </a:r>
            <a:r>
              <a:rPr lang="en-ID" b="0" i="0" dirty="0" err="1">
                <a:solidFill>
                  <a:srgbClr val="424242"/>
                </a:solidFill>
                <a:effectLst/>
                <a:latin typeface="Helvetica Neue"/>
              </a:rPr>
              <a:t>asli</a:t>
            </a:r>
            <a:r>
              <a:rPr lang="en-ID" b="0" i="0" dirty="0">
                <a:solidFill>
                  <a:srgbClr val="424242"/>
                </a:solidFill>
                <a:effectLst/>
                <a:latin typeface="Helvetica Neue"/>
              </a:rPr>
              <a:t>  = </a:t>
            </a:r>
            <a:r>
              <a:rPr lang="en-ID" b="1" i="0" dirty="0">
                <a:solidFill>
                  <a:srgbClr val="424242"/>
                </a:solidFill>
                <a:effectLst/>
                <a:latin typeface="Helvetica Neue"/>
              </a:rPr>
              <a:t>“Web”</a:t>
            </a:r>
          </a:p>
          <a:p>
            <a:endParaRPr lang="en-ID" dirty="0">
              <a:solidFill>
                <a:srgbClr val="424242"/>
              </a:solidFill>
              <a:latin typeface="Helvetica Neue"/>
            </a:endParaRPr>
          </a:p>
          <a:p>
            <a:endParaRPr lang="en-ID" b="0" i="0" dirty="0">
              <a:solidFill>
                <a:srgbClr val="424242"/>
              </a:solidFill>
              <a:effectLst/>
              <a:latin typeface="Helvetica Neue"/>
            </a:endParaRPr>
          </a:p>
          <a:p>
            <a:r>
              <a:rPr lang="en-ID" b="0" i="0" dirty="0" err="1">
                <a:solidFill>
                  <a:srgbClr val="424242"/>
                </a:solidFill>
                <a:effectLst/>
                <a:latin typeface="Helvetica Neue"/>
              </a:rPr>
              <a:t>Dienkripsi</a:t>
            </a:r>
            <a:r>
              <a:rPr lang="en-ID" b="0" i="0" dirty="0">
                <a:solidFill>
                  <a:srgbClr val="424242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424242"/>
                </a:solidFill>
                <a:effectLst/>
                <a:latin typeface="Helvetica Neue"/>
              </a:rPr>
              <a:t>menjadi</a:t>
            </a:r>
            <a:r>
              <a:rPr lang="en-ID" b="0" i="0" dirty="0">
                <a:solidFill>
                  <a:srgbClr val="424242"/>
                </a:solidFill>
                <a:effectLst/>
                <a:latin typeface="Helvetica Neue"/>
              </a:rPr>
              <a:t> </a:t>
            </a:r>
            <a:r>
              <a:rPr lang="en-ID" b="1" i="0" dirty="0">
                <a:solidFill>
                  <a:srgbClr val="424242"/>
                </a:solidFill>
                <a:effectLst/>
                <a:latin typeface="Helvetica Neue"/>
              </a:rPr>
              <a:t>15 31 22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57953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86F2A9-B247-4A17-B9B2-4C357948CBDF}"/>
              </a:ext>
            </a:extLst>
          </p:cNvPr>
          <p:cNvSpPr/>
          <p:nvPr/>
        </p:nvSpPr>
        <p:spPr>
          <a:xfrm>
            <a:off x="1862797" y="2485292"/>
            <a:ext cx="4166381" cy="25943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7C1BB-4FBF-4DC6-82A8-B1A6D49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dibungkus</a:t>
            </a:r>
            <a:r>
              <a:rPr lang="en-US" dirty="0"/>
              <a:t> oleh </a:t>
            </a:r>
            <a:r>
              <a:rPr lang="en-ID" b="0" i="0" dirty="0">
                <a:solidFill>
                  <a:srgbClr val="424242"/>
                </a:solidFill>
                <a:effectLst/>
                <a:latin typeface="-apple-system"/>
              </a:rPr>
              <a:t>SSL   </a:t>
            </a:r>
            <a:r>
              <a:rPr lang="en-ID" i="0" dirty="0">
                <a:solidFill>
                  <a:srgbClr val="424242"/>
                </a:solidFill>
                <a:effectLst/>
                <a:latin typeface="-apple-system"/>
              </a:rPr>
              <a:t>=&gt;  </a:t>
            </a:r>
            <a:r>
              <a:rPr lang="en-ID" b="0" i="0" dirty="0">
                <a:solidFill>
                  <a:srgbClr val="424242"/>
                </a:solidFill>
                <a:effectLst/>
                <a:latin typeface="-apple-system"/>
              </a:rPr>
              <a:t> HTTPS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3680C-6530-439D-AAB8-C0FE82833485}"/>
              </a:ext>
            </a:extLst>
          </p:cNvPr>
          <p:cNvSpPr/>
          <p:nvPr/>
        </p:nvSpPr>
        <p:spPr>
          <a:xfrm>
            <a:off x="2855743" y="3429000"/>
            <a:ext cx="2433711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</a:t>
            </a:r>
            <a:r>
              <a:rPr lang="en-US" dirty="0"/>
              <a:t> </a:t>
            </a:r>
            <a:r>
              <a:rPr lang="en-US" sz="2800" dirty="0"/>
              <a:t>MESSAGE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95FE5-82F0-44A3-B52A-25890B26617C}"/>
              </a:ext>
            </a:extLst>
          </p:cNvPr>
          <p:cNvSpPr txBox="1"/>
          <p:nvPr/>
        </p:nvSpPr>
        <p:spPr>
          <a:xfrm>
            <a:off x="3280580" y="2632232"/>
            <a:ext cx="67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i="0" dirty="0">
                <a:solidFill>
                  <a:schemeClr val="bg1"/>
                </a:solidFill>
                <a:effectLst/>
                <a:latin typeface="-apple-system"/>
              </a:rPr>
              <a:t>SSL</a:t>
            </a:r>
            <a:endParaRPr lang="en-ID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AE030B-7EB2-4C02-ADBD-B266E68CE9D9}"/>
              </a:ext>
            </a:extLst>
          </p:cNvPr>
          <p:cNvCxnSpPr>
            <a:cxnSpLocks/>
          </p:cNvCxnSpPr>
          <p:nvPr/>
        </p:nvCxnSpPr>
        <p:spPr>
          <a:xfrm>
            <a:off x="5430129" y="2893842"/>
            <a:ext cx="15755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5500C4-2680-465C-93E5-4F2399B6FC4A}"/>
              </a:ext>
            </a:extLst>
          </p:cNvPr>
          <p:cNvSpPr txBox="1"/>
          <p:nvPr/>
        </p:nvSpPr>
        <p:spPr>
          <a:xfrm>
            <a:off x="7174523" y="2632233"/>
            <a:ext cx="4797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i="0" dirty="0" err="1">
                <a:solidFill>
                  <a:srgbClr val="424242"/>
                </a:solidFill>
                <a:effectLst/>
                <a:latin typeface="-apple-system"/>
              </a:rPr>
              <a:t>Merupakan</a:t>
            </a:r>
            <a:r>
              <a:rPr lang="en-ID" sz="2800" b="1" i="0" dirty="0">
                <a:solidFill>
                  <a:srgbClr val="424242"/>
                </a:solidFill>
                <a:effectLst/>
                <a:latin typeface="-apple-system"/>
              </a:rPr>
              <a:t> Security </a:t>
            </a:r>
            <a:r>
              <a:rPr lang="en-ID" sz="2800" b="1" i="0" dirty="0" err="1">
                <a:solidFill>
                  <a:srgbClr val="424242"/>
                </a:solidFill>
                <a:effectLst/>
                <a:latin typeface="-apple-system"/>
              </a:rPr>
              <a:t>Sertificate</a:t>
            </a:r>
            <a:endParaRPr lang="en-ID" sz="2800" b="1" i="0" dirty="0">
              <a:solidFill>
                <a:srgbClr val="424242"/>
              </a:solidFill>
              <a:effectLst/>
              <a:latin typeface="-apple-system"/>
            </a:endParaRPr>
          </a:p>
          <a:p>
            <a:r>
              <a:rPr lang="en-ID" sz="2800" dirty="0" err="1">
                <a:solidFill>
                  <a:srgbClr val="424242"/>
                </a:solidFill>
                <a:latin typeface="-apple-system"/>
              </a:rPr>
              <a:t>Terdiri</a:t>
            </a:r>
            <a:r>
              <a:rPr lang="en-ID" sz="28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en-ID" sz="2800" dirty="0" err="1">
                <a:solidFill>
                  <a:srgbClr val="424242"/>
                </a:solidFill>
                <a:latin typeface="-apple-system"/>
              </a:rPr>
              <a:t>atas</a:t>
            </a:r>
            <a:r>
              <a:rPr lang="en-ID" sz="2800" dirty="0">
                <a:solidFill>
                  <a:srgbClr val="424242"/>
                </a:solidFill>
                <a:latin typeface="-apple-system"/>
              </a:rPr>
              <a:t>  :</a:t>
            </a:r>
          </a:p>
          <a:p>
            <a:r>
              <a:rPr lang="en-ID" sz="2800" b="1" dirty="0">
                <a:solidFill>
                  <a:srgbClr val="424242"/>
                </a:solidFill>
                <a:latin typeface="-apple-system"/>
              </a:rPr>
              <a:t>Private key &amp; Public key</a:t>
            </a:r>
            <a:endParaRPr lang="en-ID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79DC3-C3C8-40F1-9E1E-940E23E3468D}"/>
              </a:ext>
            </a:extLst>
          </p:cNvPr>
          <p:cNvSpPr txBox="1"/>
          <p:nvPr/>
        </p:nvSpPr>
        <p:spPr>
          <a:xfrm>
            <a:off x="896815" y="628276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SSL : Secure Sockets Layer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2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18DF-7458-4663-BE82-70AECC56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SSL Handshake (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sertificate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80DE700B-1A55-4A83-A210-24FEB9D73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18825" y="3316519"/>
            <a:ext cx="1525136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mputer server icon png icons and png backgrounds 28458">
            <a:extLst>
              <a:ext uri="{FF2B5EF4-FFF2-40B4-BE49-F238E27FC236}">
                <a16:creationId xmlns:a16="http://schemas.microsoft.com/office/drawing/2014/main" id="{33ADC3F1-B2D5-4E70-A5CD-344AA03A4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1675" y="3316519"/>
            <a:ext cx="2052125" cy="163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59695BC-8D11-4B7E-8D35-5037DD5F6EBE}"/>
              </a:ext>
            </a:extLst>
          </p:cNvPr>
          <p:cNvSpPr/>
          <p:nvPr/>
        </p:nvSpPr>
        <p:spPr>
          <a:xfrm>
            <a:off x="4445391" y="1828797"/>
            <a:ext cx="3024553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40513D-7A65-4ED3-9FA0-707B11236864}"/>
              </a:ext>
            </a:extLst>
          </p:cNvPr>
          <p:cNvSpPr/>
          <p:nvPr/>
        </p:nvSpPr>
        <p:spPr>
          <a:xfrm flipH="1">
            <a:off x="4445391" y="2599955"/>
            <a:ext cx="3024553" cy="28135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558A3-3979-42E9-842D-00131D39D14B}"/>
              </a:ext>
            </a:extLst>
          </p:cNvPr>
          <p:cNvSpPr txBox="1"/>
          <p:nvPr/>
        </p:nvSpPr>
        <p:spPr>
          <a:xfrm>
            <a:off x="4487593" y="3966264"/>
            <a:ext cx="3126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Session </a:t>
            </a:r>
            <a:r>
              <a:rPr lang="en-US" dirty="0" err="1"/>
              <a:t>berdasarkan</a:t>
            </a:r>
            <a:r>
              <a:rPr lang="en-US" dirty="0"/>
              <a:t> </a:t>
            </a:r>
          </a:p>
          <a:p>
            <a:r>
              <a:rPr lang="en-US" dirty="0"/>
              <a:t>public key 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31C11-B9A3-42D3-8ED7-B72CD80BC31F}"/>
              </a:ext>
            </a:extLst>
          </p:cNvPr>
          <p:cNvSpPr txBox="1"/>
          <p:nvPr/>
        </p:nvSpPr>
        <p:spPr>
          <a:xfrm>
            <a:off x="4800764" y="2357233"/>
            <a:ext cx="26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SSL Certificate (Public key)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51BE6-7768-4298-A459-1D189A318E30}"/>
              </a:ext>
            </a:extLst>
          </p:cNvPr>
          <p:cNvSpPr/>
          <p:nvPr/>
        </p:nvSpPr>
        <p:spPr>
          <a:xfrm>
            <a:off x="4360984" y="3304577"/>
            <a:ext cx="253218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42395-954E-477B-8CF3-9351E1109E15}"/>
              </a:ext>
            </a:extLst>
          </p:cNvPr>
          <p:cNvSpPr txBox="1"/>
          <p:nvPr/>
        </p:nvSpPr>
        <p:spPr>
          <a:xfrm>
            <a:off x="4912128" y="3122089"/>
            <a:ext cx="2557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membuka</a:t>
            </a:r>
            <a:r>
              <a:rPr lang="en-US" dirty="0"/>
              <a:t> SSL Certificate </a:t>
            </a:r>
            <a:br>
              <a:rPr lang="en-US" dirty="0"/>
            </a:br>
            <a:r>
              <a:rPr lang="en-US" dirty="0"/>
              <a:t>Extract Public key</a:t>
            </a:r>
            <a:endParaRPr lang="en-ID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3F878BA-E220-4AF7-BC44-267AF6FE7E16}"/>
              </a:ext>
            </a:extLst>
          </p:cNvPr>
          <p:cNvSpPr/>
          <p:nvPr/>
        </p:nvSpPr>
        <p:spPr>
          <a:xfrm>
            <a:off x="4487593" y="4491417"/>
            <a:ext cx="3024553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17344-7FC1-4B96-A995-EAC8A27D0911}"/>
              </a:ext>
            </a:extLst>
          </p:cNvPr>
          <p:cNvSpPr txBox="1"/>
          <p:nvPr/>
        </p:nvSpPr>
        <p:spPr>
          <a:xfrm>
            <a:off x="5307048" y="1582456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2F2A47-483A-4AB8-8E73-E76187BD5630}"/>
              </a:ext>
            </a:extLst>
          </p:cNvPr>
          <p:cNvSpPr/>
          <p:nvPr/>
        </p:nvSpPr>
        <p:spPr>
          <a:xfrm>
            <a:off x="7258928" y="5168538"/>
            <a:ext cx="253218" cy="2813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92D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6787F7-0481-4320-BF0E-9E1744AD566D}"/>
              </a:ext>
            </a:extLst>
          </p:cNvPr>
          <p:cNvSpPr txBox="1"/>
          <p:nvPr/>
        </p:nvSpPr>
        <p:spPr>
          <a:xfrm>
            <a:off x="4487593" y="5002537"/>
            <a:ext cx="284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Memeriksa</a:t>
            </a:r>
            <a:r>
              <a:rPr lang="en-US" dirty="0"/>
              <a:t> session </a:t>
            </a:r>
            <a:r>
              <a:rPr lang="en-US" dirty="0" err="1"/>
              <a:t>dengan</a:t>
            </a:r>
            <a:r>
              <a:rPr lang="en-US" dirty="0"/>
              <a:t> private key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3A6C5C-26EB-4490-9191-1A50D03EA126}"/>
              </a:ext>
            </a:extLst>
          </p:cNvPr>
          <p:cNvSpPr txBox="1"/>
          <p:nvPr/>
        </p:nvSpPr>
        <p:spPr>
          <a:xfrm>
            <a:off x="9301675" y="2328045"/>
            <a:ext cx="2155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Pemberi</a:t>
            </a:r>
            <a:r>
              <a:rPr lang="en-US" dirty="0"/>
              <a:t> </a:t>
            </a:r>
            <a:r>
              <a:rPr lang="en-US" dirty="0" err="1"/>
              <a:t>Sertificate</a:t>
            </a:r>
            <a:br>
              <a:rPr lang="en-US" dirty="0"/>
            </a:br>
            <a:r>
              <a:rPr lang="en-US" dirty="0" err="1"/>
              <a:t>Pemilik</a:t>
            </a:r>
            <a:r>
              <a:rPr lang="en-US" dirty="0"/>
              <a:t> Private key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DC9030-6EB5-4E7E-9E1B-51AD262070ED}"/>
              </a:ext>
            </a:extLst>
          </p:cNvPr>
          <p:cNvSpPr txBox="1"/>
          <p:nvPr/>
        </p:nvSpPr>
        <p:spPr>
          <a:xfrm>
            <a:off x="1396301" y="2328044"/>
            <a:ext cx="2155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Sertificate</a:t>
            </a:r>
            <a:br>
              <a:rPr lang="en-US" dirty="0"/>
            </a:br>
            <a:r>
              <a:rPr lang="en-US" dirty="0" err="1"/>
              <a:t>Pemilik</a:t>
            </a:r>
            <a:r>
              <a:rPr lang="en-US" dirty="0"/>
              <a:t> Public key</a:t>
            </a:r>
            <a:endParaRPr lang="en-ID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F09525C7-283E-4C2B-ABA9-5E5B5C376998}"/>
              </a:ext>
            </a:extLst>
          </p:cNvPr>
          <p:cNvSpPr/>
          <p:nvPr/>
        </p:nvSpPr>
        <p:spPr>
          <a:xfrm>
            <a:off x="4487593" y="6133514"/>
            <a:ext cx="3024553" cy="40796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2D1DF-B516-4BD3-85E2-BE134BB98706}"/>
              </a:ext>
            </a:extLst>
          </p:cNvPr>
          <p:cNvSpPr txBox="1"/>
          <p:nvPr/>
        </p:nvSpPr>
        <p:spPr>
          <a:xfrm>
            <a:off x="4758407" y="5901534"/>
            <a:ext cx="262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Transfer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aman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71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66DD-760A-457C-9E73-6031A964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website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HTTPS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4ACB-B6BF-4478-A3E1-97DDE6EDCB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806" y="1305332"/>
            <a:ext cx="8923460" cy="52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B80D-E015-4227-B53E-D6978D8A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HTTP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C604-1E40-4C7E-8559-D02C7E37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866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 : 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yper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ext 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ransfer 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rotocol</a:t>
            </a:r>
          </a:p>
          <a:p>
            <a:endParaRPr lang="en-ID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b="1" dirty="0"/>
              <a:t>Bahasa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b="1" dirty="0"/>
              <a:t>client</a:t>
            </a:r>
            <a:r>
              <a:rPr lang="en-US" dirty="0"/>
              <a:t> &amp; </a:t>
            </a:r>
            <a:r>
              <a:rPr lang="en-US" b="1" dirty="0"/>
              <a:t>server </a:t>
            </a:r>
            <a:r>
              <a:rPr lang="en-US" dirty="0"/>
              <a:t>Web.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90B75739-1892-4CDB-80ED-ACFB24A5C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89368" y="4240445"/>
            <a:ext cx="1525136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mputer server icon png icons and png backgrounds 28458">
            <a:extLst>
              <a:ext uri="{FF2B5EF4-FFF2-40B4-BE49-F238E27FC236}">
                <a16:creationId xmlns:a16="http://schemas.microsoft.com/office/drawing/2014/main" id="{F5CC202B-1E42-45EB-A908-5915B86C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050" y="4347320"/>
            <a:ext cx="2052125" cy="163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7FF729-4F22-409C-A763-B8A6AAF2E56A}"/>
              </a:ext>
            </a:extLst>
          </p:cNvPr>
          <p:cNvSpPr/>
          <p:nvPr/>
        </p:nvSpPr>
        <p:spPr>
          <a:xfrm>
            <a:off x="5089223" y="4687026"/>
            <a:ext cx="2869400" cy="33138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7AD30CD-5DB8-44A8-9F77-ACB7B6276C00}"/>
              </a:ext>
            </a:extLst>
          </p:cNvPr>
          <p:cNvSpPr/>
          <p:nvPr/>
        </p:nvSpPr>
        <p:spPr>
          <a:xfrm flipH="1">
            <a:off x="5089223" y="5756911"/>
            <a:ext cx="2869400" cy="33138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F6A8-4139-44F7-9FA4-AC769E3FF3E0}"/>
              </a:ext>
            </a:extLst>
          </p:cNvPr>
          <p:cNvSpPr txBox="1"/>
          <p:nvPr/>
        </p:nvSpPr>
        <p:spPr>
          <a:xfrm>
            <a:off x="5222540" y="4050783"/>
            <a:ext cx="2654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 REQUEST</a:t>
            </a:r>
          </a:p>
          <a:p>
            <a:r>
              <a:rPr lang="en-US" dirty="0"/>
              <a:t>(GET /hello.htm HTTP/1.1)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E3C04-736D-43DD-B469-10F945D318F6}"/>
              </a:ext>
            </a:extLst>
          </p:cNvPr>
          <p:cNvSpPr txBox="1"/>
          <p:nvPr/>
        </p:nvSpPr>
        <p:spPr>
          <a:xfrm>
            <a:off x="5510335" y="6088295"/>
            <a:ext cx="191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 RESPONSE</a:t>
            </a:r>
          </a:p>
          <a:p>
            <a:r>
              <a:rPr lang="en-ID" dirty="0"/>
              <a:t>(HTTP/1.1 200 OK)</a:t>
            </a:r>
          </a:p>
        </p:txBody>
      </p:sp>
    </p:spTree>
    <p:extLst>
      <p:ext uri="{BB962C8B-B14F-4D97-AF65-F5344CB8AC3E}">
        <p14:creationId xmlns:p14="http://schemas.microsoft.com/office/powerpoint/2010/main" val="421098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A34-8A95-49F8-BF00-72C75916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err="1"/>
              <a:t>atau</a:t>
            </a:r>
            <a:r>
              <a:rPr lang="en-US" dirty="0"/>
              <a:t> Bahasa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6AA0-160C-410E-A11D-03C78D19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</a:t>
            </a:r>
            <a:r>
              <a:rPr lang="en-US" b="1" dirty="0"/>
              <a:t> = Request = </a:t>
            </a:r>
            <a:r>
              <a:rPr lang="en-US" dirty="0" err="1"/>
              <a:t>berisi</a:t>
            </a:r>
            <a:r>
              <a:rPr lang="en-US" b="1" dirty="0"/>
              <a:t> </a:t>
            </a:r>
            <a:r>
              <a:rPr lang="en-US" dirty="0"/>
              <a:t>HTTP</a:t>
            </a:r>
            <a:r>
              <a:rPr lang="en-US" b="1" dirty="0"/>
              <a:t>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Server</a:t>
            </a:r>
            <a:r>
              <a:rPr lang="en-US" b="1" dirty="0"/>
              <a:t> = Response = </a:t>
            </a:r>
            <a:r>
              <a:rPr lang="en-US" dirty="0" err="1"/>
              <a:t>berisi</a:t>
            </a:r>
            <a:r>
              <a:rPr lang="en-US" b="1" dirty="0"/>
              <a:t>  </a:t>
            </a:r>
            <a:r>
              <a:rPr lang="en-US" dirty="0"/>
              <a:t>HTTP</a:t>
            </a:r>
            <a:r>
              <a:rPr lang="en-US" b="1" dirty="0"/>
              <a:t> Status Code </a:t>
            </a:r>
            <a:endParaRPr lang="en-ID" b="1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4FF02E9-E516-40BA-BE4C-B4D50F557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37009" y="1494766"/>
            <a:ext cx="1525136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mputer server icon png icons and png backgrounds 28458">
            <a:extLst>
              <a:ext uri="{FF2B5EF4-FFF2-40B4-BE49-F238E27FC236}">
                <a16:creationId xmlns:a16="http://schemas.microsoft.com/office/drawing/2014/main" id="{2EB0E8B4-C89C-4F9B-802D-B12D719E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9577" y="4472257"/>
            <a:ext cx="2052125" cy="163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29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3872-1870-4EAF-A02F-D64F6475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b="1" dirty="0"/>
              <a:t>Methods</a:t>
            </a:r>
            <a:r>
              <a:rPr lang="en-US" dirty="0"/>
              <a:t> (</a:t>
            </a:r>
            <a:r>
              <a:rPr lang="en-US" dirty="0" err="1"/>
              <a:t>dari</a:t>
            </a:r>
            <a:r>
              <a:rPr lang="en-US" dirty="0"/>
              <a:t> client –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request)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247B-4082-4BD5-AFBB-2E1A97D5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071"/>
            <a:ext cx="11063068" cy="4726743"/>
          </a:xfrm>
        </p:spPr>
        <p:txBody>
          <a:bodyPr>
            <a:normAutofit fontScale="62500" lnSpcReduction="2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HEAD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meminta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merequest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sebuah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resource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namun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hanya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infonya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saja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GET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meminta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merequest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sebuah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resource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halaman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web,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gambar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suara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dll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POST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mengirimkan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sebuah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resource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biasanya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dari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sebuah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form html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yg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isi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PUT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meReplace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mengganti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sebuah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resource.</a:t>
            </a:r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PATCH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mengirimkan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instruksi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utk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mengupdate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isi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resource.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menghapus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sebuah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>
                <a:effectLst/>
                <a:latin typeface="Verdana" panose="020B0604030504040204" pitchFamily="34" charset="0"/>
              </a:rPr>
              <a:t>resource</a:t>
            </a:r>
            <a:r>
              <a:rPr lang="en-US" i="0" dirty="0">
                <a:effectLst/>
                <a:latin typeface="Verdana" panose="020B0604030504040204" pitchFamily="34" charset="0"/>
              </a:rPr>
              <a:t>.</a:t>
            </a:r>
            <a:endParaRPr lang="en-US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OPTIONS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lang="en-US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pilihan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utk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menggunakan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Bahasa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yg</a:t>
            </a: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lain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utk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mengakses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resource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870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2652-B228-4FC2-ACBB-88BFC83F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b="1" dirty="0"/>
              <a:t>Request</a:t>
            </a:r>
            <a:r>
              <a:rPr lang="en-US" dirty="0"/>
              <a:t> Message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Client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BE7F92-BB02-40D8-A48C-0E155E3EDB91}"/>
              </a:ext>
            </a:extLst>
          </p:cNvPr>
          <p:cNvSpPr/>
          <p:nvPr/>
        </p:nvSpPr>
        <p:spPr>
          <a:xfrm>
            <a:off x="838200" y="1913206"/>
            <a:ext cx="3424311" cy="4473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0B442-0618-40A9-AABF-8432CCA0D9D8}"/>
              </a:ext>
            </a:extLst>
          </p:cNvPr>
          <p:cNvSpPr/>
          <p:nvPr/>
        </p:nvSpPr>
        <p:spPr>
          <a:xfrm>
            <a:off x="970671" y="2039815"/>
            <a:ext cx="3165231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 Line</a:t>
            </a:r>
            <a:endParaRPr lang="en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77E66-ABFB-4595-B679-2677062D97B6}"/>
              </a:ext>
            </a:extLst>
          </p:cNvPr>
          <p:cNvSpPr/>
          <p:nvPr/>
        </p:nvSpPr>
        <p:spPr>
          <a:xfrm>
            <a:off x="967739" y="2768770"/>
            <a:ext cx="3165231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Header</a:t>
            </a:r>
            <a:endParaRPr lang="en-ID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1275D-9796-4D8D-A4D4-E80E9E8F5DF4}"/>
              </a:ext>
            </a:extLst>
          </p:cNvPr>
          <p:cNvSpPr/>
          <p:nvPr/>
        </p:nvSpPr>
        <p:spPr>
          <a:xfrm>
            <a:off x="967739" y="3468638"/>
            <a:ext cx="3165231" cy="273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body</a:t>
            </a:r>
            <a:endParaRPr lang="en-ID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FB90E2-BB8F-44E9-8C22-53CF5FAD916E}"/>
              </a:ext>
            </a:extLst>
          </p:cNvPr>
          <p:cNvCxnSpPr>
            <a:cxnSpLocks/>
          </p:cNvCxnSpPr>
          <p:nvPr/>
        </p:nvCxnSpPr>
        <p:spPr>
          <a:xfrm>
            <a:off x="3826412" y="2278966"/>
            <a:ext cx="10126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76A79F-A5B9-4E98-BA09-9CD855649AA0}"/>
              </a:ext>
            </a:extLst>
          </p:cNvPr>
          <p:cNvCxnSpPr>
            <a:cxnSpLocks/>
          </p:cNvCxnSpPr>
          <p:nvPr/>
        </p:nvCxnSpPr>
        <p:spPr>
          <a:xfrm>
            <a:off x="3826412" y="3078480"/>
            <a:ext cx="1142152" cy="63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FB1C09-9983-4008-9051-E37D64819FC5}"/>
              </a:ext>
            </a:extLst>
          </p:cNvPr>
          <p:cNvCxnSpPr>
            <a:cxnSpLocks/>
          </p:cNvCxnSpPr>
          <p:nvPr/>
        </p:nvCxnSpPr>
        <p:spPr>
          <a:xfrm>
            <a:off x="3534052" y="4755648"/>
            <a:ext cx="1304971" cy="13215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A73E42-A325-4A44-AA88-928426C44189}"/>
              </a:ext>
            </a:extLst>
          </p:cNvPr>
          <p:cNvSpPr txBox="1"/>
          <p:nvPr/>
        </p:nvSpPr>
        <p:spPr>
          <a:xfrm>
            <a:off x="4968564" y="5740401"/>
            <a:ext cx="5702459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.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method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POST</a:t>
            </a:r>
          </a:p>
          <a:p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/>
              <a:t>Form </a:t>
            </a:r>
            <a:r>
              <a:rPr lang="en-US" dirty="0"/>
              <a:t>html.</a:t>
            </a:r>
            <a:endParaRPr lang="en-ID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8838C-4D22-423A-9A0C-2D920AEE5589}"/>
              </a:ext>
            </a:extLst>
          </p:cNvPr>
          <p:cNvSpPr txBox="1"/>
          <p:nvPr/>
        </p:nvSpPr>
        <p:spPr>
          <a:xfrm>
            <a:off x="4987263" y="3275207"/>
            <a:ext cx="2537490" cy="14773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jenis</a:t>
            </a:r>
            <a:r>
              <a:rPr lang="en-US" dirty="0"/>
              <a:t> browser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Alamat </a:t>
            </a:r>
            <a:r>
              <a:rPr lang="en-US" b="1" dirty="0" err="1"/>
              <a:t>tujuan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dirty="0"/>
              <a:t>Bahasa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dll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141C4-9574-4488-9BF6-47239FBA576F}"/>
              </a:ext>
            </a:extLst>
          </p:cNvPr>
          <p:cNvSpPr txBox="1"/>
          <p:nvPr/>
        </p:nvSpPr>
        <p:spPr>
          <a:xfrm>
            <a:off x="4968564" y="1784419"/>
            <a:ext cx="2670668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Method </a:t>
            </a:r>
            <a:r>
              <a:rPr lang="en-US" b="1" dirty="0" err="1"/>
              <a:t>yg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b="1" dirty="0"/>
              <a:t>Target resource</a:t>
            </a:r>
          </a:p>
          <a:p>
            <a:pPr marL="342900" indent="-342900">
              <a:buAutoNum type="arabicPeriod"/>
            </a:pPr>
            <a:r>
              <a:rPr lang="en-US" dirty="0" err="1"/>
              <a:t>versi</a:t>
            </a:r>
            <a:r>
              <a:rPr lang="en-US" dirty="0"/>
              <a:t> HTTP</a:t>
            </a:r>
            <a:br>
              <a:rPr lang="en-US" dirty="0"/>
            </a:br>
            <a:endParaRPr lang="en-ID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DFD1FA-FCBB-459F-87F1-8A352D3B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93" y="2057334"/>
            <a:ext cx="2590800" cy="31432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5D6CE8-B3CA-4CBB-B680-BF2866C1B5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9232" y="3322048"/>
            <a:ext cx="4160868" cy="100965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343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06B7-0AE7-4AEF-A983-BAD0FB2C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b="1" dirty="0"/>
              <a:t>Status Code </a:t>
            </a:r>
            <a:r>
              <a:rPr lang="en-US" dirty="0"/>
              <a:t>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Server –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response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7C5D-61B5-4864-9B8F-012DAC07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73"/>
            <a:ext cx="11119338" cy="3727939"/>
          </a:xfrm>
        </p:spPr>
        <p:txBody>
          <a:bodyPr>
            <a:normAutofit fontScale="77500" lnSpcReduction="20000"/>
          </a:bodyPr>
          <a:lstStyle/>
          <a:p>
            <a:r>
              <a:rPr lang="en-ID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1xx </a:t>
            </a:r>
            <a:r>
              <a:rPr lang="en-ID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ID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Information</a:t>
            </a:r>
            <a:r>
              <a:rPr lang="en-ID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informasi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dari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server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utk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melanjutkan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atau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menghentikan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proses.</a:t>
            </a:r>
          </a:p>
          <a:p>
            <a:endParaRPr lang="en-ID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ID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2xx </a:t>
            </a:r>
            <a:r>
              <a:rPr lang="en-ID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ID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Successful</a:t>
            </a:r>
            <a:r>
              <a:rPr lang="en-ID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request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sudah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selesai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di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penuhi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/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dikerjakan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ID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ID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3xx </a:t>
            </a:r>
            <a:r>
              <a:rPr lang="en-ID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ID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Redirection</a:t>
            </a:r>
            <a:r>
              <a:rPr lang="en-ID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memberi</a:t>
            </a:r>
            <a:r>
              <a:rPr lang="en-ID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info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apabila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lokasi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resource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yg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dicari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telah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berpindah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tempat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ID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ID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4xx </a:t>
            </a:r>
            <a:r>
              <a:rPr lang="en-ID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ID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 Error </a:t>
            </a:r>
            <a:r>
              <a:rPr lang="en-ID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ada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masalah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pada client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atau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ada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masalah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pada request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yg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dikirimkan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dari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client.</a:t>
            </a:r>
          </a:p>
          <a:p>
            <a:endParaRPr lang="en-ID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ID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5xx </a:t>
            </a:r>
            <a:r>
              <a:rPr lang="en-ID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ID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 Error </a:t>
            </a:r>
            <a:r>
              <a:rPr lang="en-ID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ada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masalah</a:t>
            </a:r>
            <a:r>
              <a:rPr lang="en-ID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pada server.</a:t>
            </a:r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5F698-A71E-4B5C-BE48-55FF7EE80376}"/>
              </a:ext>
            </a:extLst>
          </p:cNvPr>
          <p:cNvSpPr txBox="1"/>
          <p:nvPr/>
        </p:nvSpPr>
        <p:spPr>
          <a:xfrm>
            <a:off x="1730326" y="6176963"/>
            <a:ext cx="1005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Referensi</a:t>
            </a:r>
            <a:r>
              <a:rPr lang="en-US" sz="2800" dirty="0"/>
              <a:t> : </a:t>
            </a:r>
            <a:r>
              <a:rPr lang="en-US" sz="2800" dirty="0">
                <a:hlinkClick r:id="rId2"/>
              </a:rPr>
              <a:t>https://www.w3schools.com/tags/ref_httpmessages.asp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84047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2652-B228-4FC2-ACBB-88BFC83F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b="1" dirty="0"/>
              <a:t>Response</a:t>
            </a:r>
            <a:r>
              <a:rPr lang="en-US" dirty="0"/>
              <a:t> Message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Server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BE7F92-BB02-40D8-A48C-0E155E3EDB91}"/>
              </a:ext>
            </a:extLst>
          </p:cNvPr>
          <p:cNvSpPr/>
          <p:nvPr/>
        </p:nvSpPr>
        <p:spPr>
          <a:xfrm>
            <a:off x="838200" y="1913206"/>
            <a:ext cx="3424311" cy="4473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0B442-0618-40A9-AABF-8432CCA0D9D8}"/>
              </a:ext>
            </a:extLst>
          </p:cNvPr>
          <p:cNvSpPr/>
          <p:nvPr/>
        </p:nvSpPr>
        <p:spPr>
          <a:xfrm>
            <a:off x="970671" y="2039815"/>
            <a:ext cx="3165231" cy="5064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Status Line</a:t>
            </a:r>
            <a:endParaRPr lang="en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77E66-ABFB-4595-B679-2677062D97B6}"/>
              </a:ext>
            </a:extLst>
          </p:cNvPr>
          <p:cNvSpPr/>
          <p:nvPr/>
        </p:nvSpPr>
        <p:spPr>
          <a:xfrm>
            <a:off x="967739" y="2768770"/>
            <a:ext cx="3165231" cy="5064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Header</a:t>
            </a:r>
            <a:endParaRPr lang="en-ID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1275D-9796-4D8D-A4D4-E80E9E8F5DF4}"/>
              </a:ext>
            </a:extLst>
          </p:cNvPr>
          <p:cNvSpPr/>
          <p:nvPr/>
        </p:nvSpPr>
        <p:spPr>
          <a:xfrm>
            <a:off x="967739" y="3468638"/>
            <a:ext cx="3165231" cy="27352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body</a:t>
            </a:r>
            <a:endParaRPr lang="en-ID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FB90E2-BB8F-44E9-8C22-53CF5FAD916E}"/>
              </a:ext>
            </a:extLst>
          </p:cNvPr>
          <p:cNvCxnSpPr>
            <a:cxnSpLocks/>
          </p:cNvCxnSpPr>
          <p:nvPr/>
        </p:nvCxnSpPr>
        <p:spPr>
          <a:xfrm>
            <a:off x="3826412" y="2278966"/>
            <a:ext cx="10126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76A79F-A5B9-4E98-BA09-9CD855649AA0}"/>
              </a:ext>
            </a:extLst>
          </p:cNvPr>
          <p:cNvCxnSpPr>
            <a:cxnSpLocks/>
          </p:cNvCxnSpPr>
          <p:nvPr/>
        </p:nvCxnSpPr>
        <p:spPr>
          <a:xfrm>
            <a:off x="3826412" y="3078480"/>
            <a:ext cx="1142152" cy="63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FB1C09-9983-4008-9051-E37D64819FC5}"/>
              </a:ext>
            </a:extLst>
          </p:cNvPr>
          <p:cNvCxnSpPr>
            <a:cxnSpLocks/>
          </p:cNvCxnSpPr>
          <p:nvPr/>
        </p:nvCxnSpPr>
        <p:spPr>
          <a:xfrm>
            <a:off x="3534052" y="4755648"/>
            <a:ext cx="1304971" cy="13215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A73E42-A325-4A44-AA88-928426C44189}"/>
              </a:ext>
            </a:extLst>
          </p:cNvPr>
          <p:cNvSpPr txBox="1"/>
          <p:nvPr/>
        </p:nvSpPr>
        <p:spPr>
          <a:xfrm>
            <a:off x="4968564" y="5835914"/>
            <a:ext cx="3754297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b="1" dirty="0" err="1"/>
              <a:t>direquest</a:t>
            </a:r>
            <a:endParaRPr lang="en-ID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8838C-4D22-423A-9A0C-2D920AEE5589}"/>
              </a:ext>
            </a:extLst>
          </p:cNvPr>
          <p:cNvSpPr txBox="1"/>
          <p:nvPr/>
        </p:nvSpPr>
        <p:spPr>
          <a:xfrm>
            <a:off x="4987263" y="3275207"/>
            <a:ext cx="1737720" cy="14773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koneksi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Tipe</a:t>
            </a:r>
            <a:r>
              <a:rPr lang="en-US" dirty="0"/>
              <a:t> data</a:t>
            </a:r>
          </a:p>
          <a:p>
            <a:pPr marL="342900" indent="-342900">
              <a:buAutoNum type="arabicPeriod"/>
            </a:pPr>
            <a:r>
              <a:rPr lang="en-US" dirty="0" err="1"/>
              <a:t>Tanggal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Jenis</a:t>
            </a:r>
            <a:r>
              <a:rPr lang="en-US" dirty="0"/>
              <a:t> server</a:t>
            </a:r>
          </a:p>
          <a:p>
            <a:pPr marL="342900" indent="-342900">
              <a:buAutoNum type="arabicPeriod"/>
            </a:pP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141C4-9574-4488-9BF6-47239FBA576F}"/>
              </a:ext>
            </a:extLst>
          </p:cNvPr>
          <p:cNvSpPr txBox="1"/>
          <p:nvPr/>
        </p:nvSpPr>
        <p:spPr>
          <a:xfrm>
            <a:off x="4968564" y="1784419"/>
            <a:ext cx="1661480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Versi</a:t>
            </a:r>
            <a:r>
              <a:rPr lang="en-US" dirty="0"/>
              <a:t> HTTP </a:t>
            </a:r>
          </a:p>
          <a:p>
            <a:pPr marL="342900" indent="-342900">
              <a:buAutoNum type="arabicPeriod"/>
            </a:pPr>
            <a:r>
              <a:rPr lang="en-US" b="1" dirty="0"/>
              <a:t>Status Code</a:t>
            </a:r>
          </a:p>
          <a:p>
            <a:pPr marL="342900" indent="-342900">
              <a:buAutoNum type="arabicPeriod"/>
            </a:pPr>
            <a:r>
              <a:rPr lang="en-US" dirty="0"/>
              <a:t>Text code</a:t>
            </a:r>
            <a:br>
              <a:rPr lang="en-US" dirty="0"/>
            </a:br>
            <a:endParaRPr lang="en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2D6DF8-232F-4A65-8879-29F9B22D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43" y="2084453"/>
            <a:ext cx="2057400" cy="35242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EA42D4-4053-40D2-B823-E60C774C8E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1643" y="3305880"/>
            <a:ext cx="3895725" cy="132556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229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898C82E-85A2-4140-8530-2FDD26570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3495" y="123069"/>
            <a:ext cx="7265010" cy="661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83950-A82A-4069-9AD7-05E7CE75A254}"/>
              </a:ext>
            </a:extLst>
          </p:cNvPr>
          <p:cNvSpPr txBox="1"/>
          <p:nvPr/>
        </p:nvSpPr>
        <p:spPr>
          <a:xfrm>
            <a:off x="492369" y="829993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CONTOH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693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A806-48CA-4662-81CE-CC92EDEB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response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30B5D-2601-406C-BBBE-5A622081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46" y="1507807"/>
            <a:ext cx="5729654" cy="4751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4E3B5B-8EFA-4221-972E-41F710D42277}"/>
              </a:ext>
            </a:extLst>
          </p:cNvPr>
          <p:cNvSpPr/>
          <p:nvPr/>
        </p:nvSpPr>
        <p:spPr>
          <a:xfrm>
            <a:off x="2827606" y="2715065"/>
            <a:ext cx="5022166" cy="3305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2D3F9793-3D8B-4C6C-B9CD-58BB52FCE94F}"/>
              </a:ext>
            </a:extLst>
          </p:cNvPr>
          <p:cNvSpPr/>
          <p:nvPr/>
        </p:nvSpPr>
        <p:spPr>
          <a:xfrm rot="5057130">
            <a:off x="2102460" y="3896750"/>
            <a:ext cx="219222" cy="9425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948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529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Arial</vt:lpstr>
      <vt:lpstr>Calibri</vt:lpstr>
      <vt:lpstr>Calibri Light</vt:lpstr>
      <vt:lpstr>Helvetica Neue</vt:lpstr>
      <vt:lpstr>Segoe UI</vt:lpstr>
      <vt:lpstr>Verdana</vt:lpstr>
      <vt:lpstr>Office Theme</vt:lpstr>
      <vt:lpstr>TEKNOLOGI WEB</vt:lpstr>
      <vt:lpstr>Apa itu HTTP ?</vt:lpstr>
      <vt:lpstr>Message atau Bahasa yg digunakan</vt:lpstr>
      <vt:lpstr>HTTP Methods (dari client – saat melakukan request)</vt:lpstr>
      <vt:lpstr>HTTP Request Message (dari Client)</vt:lpstr>
      <vt:lpstr>HTTP Status Code (dari Server – saat memberikan response</vt:lpstr>
      <vt:lpstr>HTTP Response Message (dari Server)</vt:lpstr>
      <vt:lpstr>PowerPoint Presentation</vt:lpstr>
      <vt:lpstr>Contoh hasil response</vt:lpstr>
      <vt:lpstr>Contoh 1 – method Get halaman web</vt:lpstr>
      <vt:lpstr>Contoh 2 – method Get image </vt:lpstr>
      <vt:lpstr>Contoh 3 – method Post  Form html</vt:lpstr>
      <vt:lpstr>HTTP vs HTTPS</vt:lpstr>
      <vt:lpstr>Contoh Enkripsi</vt:lpstr>
      <vt:lpstr>HTTP dibungkus oleh SSL   =&gt;   HTTPS</vt:lpstr>
      <vt:lpstr>Proses SSL Handshake (pemberian sertificate)</vt:lpstr>
      <vt:lpstr>Contoh website yg menggunakan HTTPS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272</cp:revision>
  <dcterms:created xsi:type="dcterms:W3CDTF">2021-02-01T13:45:08Z</dcterms:created>
  <dcterms:modified xsi:type="dcterms:W3CDTF">2021-04-17T07:29:53Z</dcterms:modified>
</cp:coreProperties>
</file>