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6" r:id="rId2"/>
    <p:sldId id="279" r:id="rId3"/>
    <p:sldId id="274" r:id="rId4"/>
    <p:sldId id="273" r:id="rId5"/>
    <p:sldId id="257" r:id="rId6"/>
    <p:sldId id="277" r:id="rId7"/>
    <p:sldId id="285" r:id="rId8"/>
    <p:sldId id="284" r:id="rId9"/>
    <p:sldId id="258" r:id="rId10"/>
    <p:sldId id="287" r:id="rId11"/>
    <p:sldId id="270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FB66-AD17-48A8-9FE5-97CAC3D4C190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84E8-471D-403F-AC06-9C6643F16C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156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939-7255-4C00-913C-F948B7BD0FA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65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30/03/2021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- 5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682-340E-4B4F-B03E-1449E783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5"/>
            <a:ext cx="11352628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2: Query data </a:t>
            </a:r>
            <a:r>
              <a:rPr lang="en-US" dirty="0" err="1"/>
              <a:t>penerbangan</a:t>
            </a:r>
            <a:r>
              <a:rPr lang="en-US" dirty="0"/>
              <a:t> - Traveloka</a:t>
            </a:r>
            <a:endParaRPr lang="en-ID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75B55F-F2B0-48A6-AAFA-214F5959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5" y="2099955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4D71786-2D26-4844-A852-384FFDF7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71" y="4645231"/>
            <a:ext cx="928687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4A0F4D27-B0C3-4F39-AFB5-A8B779EF2570}"/>
              </a:ext>
            </a:extLst>
          </p:cNvPr>
          <p:cNvSpPr/>
          <p:nvPr/>
        </p:nvSpPr>
        <p:spPr>
          <a:xfrm>
            <a:off x="9776949" y="2356885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07FB3D-CFBD-4B6F-8208-64217514CFB5}"/>
              </a:ext>
            </a:extLst>
          </p:cNvPr>
          <p:cNvSpPr txBox="1"/>
          <p:nvPr/>
        </p:nvSpPr>
        <p:spPr>
          <a:xfrm>
            <a:off x="10370015" y="226527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LION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280BF-CC12-4C95-9AD2-36C3870C4E90}"/>
              </a:ext>
            </a:extLst>
          </p:cNvPr>
          <p:cNvSpPr txBox="1"/>
          <p:nvPr/>
        </p:nvSpPr>
        <p:spPr>
          <a:xfrm>
            <a:off x="1098395" y="5747050"/>
            <a:ext cx="390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Carikan</a:t>
            </a:r>
            <a:r>
              <a:rPr lang="en-US" sz="2400" dirty="0"/>
              <a:t> data </a:t>
            </a:r>
            <a:r>
              <a:rPr lang="en-US" sz="2400" dirty="0" err="1"/>
              <a:t>penerbangan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Jakarta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..</a:t>
            </a:r>
            <a:endParaRPr lang="en-ID" sz="2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7C0AE-66E8-4EA7-9BAC-847BD214E38E}"/>
              </a:ext>
            </a:extLst>
          </p:cNvPr>
          <p:cNvCxnSpPr>
            <a:cxnSpLocks/>
          </p:cNvCxnSpPr>
          <p:nvPr/>
        </p:nvCxnSpPr>
        <p:spPr>
          <a:xfrm flipV="1">
            <a:off x="2639606" y="3500649"/>
            <a:ext cx="0" cy="9588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7D57A3-4910-47AF-A6EF-0EC54C48A552}"/>
              </a:ext>
            </a:extLst>
          </p:cNvPr>
          <p:cNvCxnSpPr>
            <a:cxnSpLocks/>
          </p:cNvCxnSpPr>
          <p:nvPr/>
        </p:nvCxnSpPr>
        <p:spPr>
          <a:xfrm>
            <a:off x="2930827" y="3500648"/>
            <a:ext cx="0" cy="95881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541650B-BCAE-49A2-A102-3A6C0F828414}"/>
              </a:ext>
            </a:extLst>
          </p:cNvPr>
          <p:cNvSpPr txBox="1"/>
          <p:nvPr/>
        </p:nvSpPr>
        <p:spPr>
          <a:xfrm>
            <a:off x="1892847" y="1580942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82F6E0-0A9C-42AA-86F4-AAB5A4C5C73F}"/>
              </a:ext>
            </a:extLst>
          </p:cNvPr>
          <p:cNvSpPr txBox="1"/>
          <p:nvPr/>
        </p:nvSpPr>
        <p:spPr>
          <a:xfrm>
            <a:off x="3201224" y="1564161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464894EF-099C-4BD1-8BAA-EAADA0BFBD66}"/>
              </a:ext>
            </a:extLst>
          </p:cNvPr>
          <p:cNvSpPr/>
          <p:nvPr/>
        </p:nvSpPr>
        <p:spPr>
          <a:xfrm rot="9825403">
            <a:off x="8701814" y="2782864"/>
            <a:ext cx="892284" cy="2574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25DD41-7EB3-4E1E-9221-5F18A7D2EAB0}"/>
              </a:ext>
            </a:extLst>
          </p:cNvPr>
          <p:cNvSpPr txBox="1"/>
          <p:nvPr/>
        </p:nvSpPr>
        <p:spPr>
          <a:xfrm>
            <a:off x="7553203" y="160628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5A955-CFB5-4CA0-9551-09378F18CE7F}"/>
              </a:ext>
            </a:extLst>
          </p:cNvPr>
          <p:cNvSpPr txBox="1"/>
          <p:nvPr/>
        </p:nvSpPr>
        <p:spPr>
          <a:xfrm>
            <a:off x="7710563" y="432664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4BF436DA-43AC-4E6B-97D7-C64DED076E1C}"/>
              </a:ext>
            </a:extLst>
          </p:cNvPr>
          <p:cNvSpPr/>
          <p:nvPr/>
        </p:nvSpPr>
        <p:spPr>
          <a:xfrm>
            <a:off x="9847742" y="4816282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2E6A-A27E-45A1-A5E4-C8E8C1E7C2C9}"/>
              </a:ext>
            </a:extLst>
          </p:cNvPr>
          <p:cNvSpPr txBox="1"/>
          <p:nvPr/>
        </p:nvSpPr>
        <p:spPr>
          <a:xfrm>
            <a:off x="10440808" y="4724667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CITILINK</a:t>
            </a:r>
            <a:endParaRPr lang="en-ID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57510AF4-5682-4D29-8AED-585634E99FCF}"/>
              </a:ext>
            </a:extLst>
          </p:cNvPr>
          <p:cNvSpPr/>
          <p:nvPr/>
        </p:nvSpPr>
        <p:spPr>
          <a:xfrm rot="9825403">
            <a:off x="8772607" y="5242261"/>
            <a:ext cx="892284" cy="25747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08ABB6-2401-44ED-9BFC-D889092E2A0B}"/>
              </a:ext>
            </a:extLst>
          </p:cNvPr>
          <p:cNvCxnSpPr>
            <a:cxnSpLocks/>
          </p:cNvCxnSpPr>
          <p:nvPr/>
        </p:nvCxnSpPr>
        <p:spPr>
          <a:xfrm>
            <a:off x="4494476" y="2654234"/>
            <a:ext cx="29877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72E6FA-81F0-418C-BF61-8C896C3476CA}"/>
              </a:ext>
            </a:extLst>
          </p:cNvPr>
          <p:cNvCxnSpPr>
            <a:cxnSpLocks/>
          </p:cNvCxnSpPr>
          <p:nvPr/>
        </p:nvCxnSpPr>
        <p:spPr>
          <a:xfrm flipH="1">
            <a:off x="4494476" y="2969533"/>
            <a:ext cx="302098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94A4AF-DF1A-44F0-9B59-9895F3F61C18}"/>
              </a:ext>
            </a:extLst>
          </p:cNvPr>
          <p:cNvCxnSpPr>
            <a:cxnSpLocks/>
          </p:cNvCxnSpPr>
          <p:nvPr/>
        </p:nvCxnSpPr>
        <p:spPr>
          <a:xfrm>
            <a:off x="4628271" y="3246628"/>
            <a:ext cx="2854000" cy="19755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228921-04B2-4052-AAC9-D740BD49C5B6}"/>
              </a:ext>
            </a:extLst>
          </p:cNvPr>
          <p:cNvCxnSpPr>
            <a:cxnSpLocks/>
          </p:cNvCxnSpPr>
          <p:nvPr/>
        </p:nvCxnSpPr>
        <p:spPr>
          <a:xfrm flipH="1" flipV="1">
            <a:off x="4523642" y="3500648"/>
            <a:ext cx="2958629" cy="21187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4A7DD8-B875-43CC-A79E-ADD2A9DBF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8650" r="20719" b="17764"/>
          <a:stretch/>
        </p:blipFill>
        <p:spPr bwMode="auto">
          <a:xfrm>
            <a:off x="240973" y="1454608"/>
            <a:ext cx="1472373" cy="11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075A0DA-4E3E-4E5A-B813-A47885078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1" b="26230"/>
          <a:stretch/>
        </p:blipFill>
        <p:spPr bwMode="auto">
          <a:xfrm>
            <a:off x="10003776" y="1537952"/>
            <a:ext cx="1569762" cy="6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6120EBE-BB68-40AA-8C1C-55416C09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54" y="4276272"/>
            <a:ext cx="1140056" cy="2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96C93EA-A080-493D-B3B9-DFD6B3845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7586900" y="2265270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C9B7AE42-1B83-40D0-8ACE-57D15151C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7697260" y="4984255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id="{35E7E7D6-FBD0-4B2C-9B83-2EA4754F1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3437331" y="2305365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340-79AC-445F-9AB2-C925ECF6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3" y="365125"/>
            <a:ext cx="11191685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 : Query data </a:t>
            </a:r>
            <a:r>
              <a:rPr lang="en-US" dirty="0" err="1"/>
              <a:t>penerbangan</a:t>
            </a:r>
            <a:r>
              <a:rPr lang="en-US" dirty="0"/>
              <a:t> - Traveloka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5E6F8-167C-4DFF-9B1D-F17430BA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157" y="1529461"/>
            <a:ext cx="10515600" cy="4963414"/>
          </a:xfrm>
        </p:spPr>
      </p:pic>
    </p:spTree>
    <p:extLst>
      <p:ext uri="{BB962C8B-B14F-4D97-AF65-F5344CB8AC3E}">
        <p14:creationId xmlns:p14="http://schemas.microsoft.com/office/powerpoint/2010/main" val="77356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F54F-6B8F-4FDC-A5D7-D6267256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2902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 – Login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email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63C1C-BD6E-4239-8CA2-614B8AAE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29" y="1842868"/>
            <a:ext cx="8380828" cy="4853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707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712-4CDD-44ED-B50D-06A0B7D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??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758E-2F58-4E5A-8DEA-00ED267C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Web Service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:</a:t>
            </a:r>
          </a:p>
          <a:p>
            <a:pPr lvl="1"/>
            <a:r>
              <a:rPr lang="en-US" b="1" dirty="0"/>
              <a:t>SOAP</a:t>
            </a:r>
          </a:p>
          <a:p>
            <a:pPr lvl="1"/>
            <a:r>
              <a:rPr lang="en-US" b="1" dirty="0"/>
              <a:t>REST</a:t>
            </a:r>
            <a:endParaRPr lang="en-ID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70A2B-9753-41A4-B1FF-D2D5D0EC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66" y="773332"/>
            <a:ext cx="3720831" cy="20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821-98B7-47FF-BB7E-8FE8A37D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527"/>
          </a:xfrm>
        </p:spPr>
        <p:txBody>
          <a:bodyPr/>
          <a:lstStyle/>
          <a:p>
            <a:r>
              <a:rPr lang="en-US" dirty="0"/>
              <a:t>Web Conventional vs Web Service</a:t>
            </a:r>
            <a:endParaRPr lang="en-ID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6044456-D35C-49D4-B0A3-8039789C8D43}"/>
              </a:ext>
            </a:extLst>
          </p:cNvPr>
          <p:cNvSpPr/>
          <p:nvPr/>
        </p:nvSpPr>
        <p:spPr>
          <a:xfrm>
            <a:off x="8695890" y="1882880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45B41C6-2C0B-43C6-BA48-B9C50A18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7" y="1549285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17D75D9-4883-444F-A7E7-F1AF914A2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18757"/>
          <a:stretch/>
        </p:blipFill>
        <p:spPr bwMode="auto">
          <a:xfrm>
            <a:off x="2223892" y="1546146"/>
            <a:ext cx="693768" cy="12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DB2EC8C-C4E3-405D-A85F-98C94A0C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2" y="1746959"/>
            <a:ext cx="928687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B5B79C96-5789-4777-84E8-6EBEFE1620C6}"/>
              </a:ext>
            </a:extLst>
          </p:cNvPr>
          <p:cNvSpPr/>
          <p:nvPr/>
        </p:nvSpPr>
        <p:spPr>
          <a:xfrm>
            <a:off x="10911906" y="4874261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9C2D1BA-4553-4C94-9B8B-44BC2C72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68" y="3758218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CDA363B-80C8-415E-BA43-8A3A76E4A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18757"/>
          <a:stretch/>
        </p:blipFill>
        <p:spPr bwMode="auto">
          <a:xfrm>
            <a:off x="1176248" y="3675844"/>
            <a:ext cx="693768" cy="12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12F8DD7-9D66-4229-B509-3BC675F3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8" y="3876657"/>
            <a:ext cx="928687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2B23A3-0AFD-47FE-A6CD-41406A3784C2}"/>
              </a:ext>
            </a:extLst>
          </p:cNvPr>
          <p:cNvCxnSpPr>
            <a:cxnSpLocks/>
          </p:cNvCxnSpPr>
          <p:nvPr/>
        </p:nvCxnSpPr>
        <p:spPr>
          <a:xfrm flipH="1">
            <a:off x="2193142" y="4576159"/>
            <a:ext cx="2315952" cy="338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E1B9EA-F99C-43BD-9B47-E62E6ADEBE02}"/>
              </a:ext>
            </a:extLst>
          </p:cNvPr>
          <p:cNvCxnSpPr>
            <a:cxnSpLocks/>
          </p:cNvCxnSpPr>
          <p:nvPr/>
        </p:nvCxnSpPr>
        <p:spPr>
          <a:xfrm>
            <a:off x="2201993" y="4182294"/>
            <a:ext cx="2405054" cy="245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83489B-04EE-4BF6-B35C-966AE5864DFC}"/>
              </a:ext>
            </a:extLst>
          </p:cNvPr>
          <p:cNvCxnSpPr>
            <a:cxnSpLocks/>
          </p:cNvCxnSpPr>
          <p:nvPr/>
        </p:nvCxnSpPr>
        <p:spPr>
          <a:xfrm>
            <a:off x="0" y="333473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1C250-09F8-4B91-9493-F4990AB5E656}"/>
              </a:ext>
            </a:extLst>
          </p:cNvPr>
          <p:cNvCxnSpPr>
            <a:cxnSpLocks/>
          </p:cNvCxnSpPr>
          <p:nvPr/>
        </p:nvCxnSpPr>
        <p:spPr>
          <a:xfrm flipH="1">
            <a:off x="3240785" y="2409301"/>
            <a:ext cx="285521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8AE948-E34C-4B0B-8A06-9E60F8A7B4E9}"/>
              </a:ext>
            </a:extLst>
          </p:cNvPr>
          <p:cNvCxnSpPr>
            <a:cxnSpLocks/>
          </p:cNvCxnSpPr>
          <p:nvPr/>
        </p:nvCxnSpPr>
        <p:spPr>
          <a:xfrm>
            <a:off x="3249637" y="2012047"/>
            <a:ext cx="28463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D2CE88-24D5-41A3-92DC-5EFF606A553F}"/>
              </a:ext>
            </a:extLst>
          </p:cNvPr>
          <p:cNvCxnSpPr>
            <a:cxnSpLocks/>
          </p:cNvCxnSpPr>
          <p:nvPr/>
        </p:nvCxnSpPr>
        <p:spPr>
          <a:xfrm flipH="1">
            <a:off x="6210748" y="6126759"/>
            <a:ext cx="233891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690267-1929-487A-AF9F-31460626ED59}"/>
              </a:ext>
            </a:extLst>
          </p:cNvPr>
          <p:cNvCxnSpPr>
            <a:cxnSpLocks/>
          </p:cNvCxnSpPr>
          <p:nvPr/>
        </p:nvCxnSpPr>
        <p:spPr>
          <a:xfrm>
            <a:off x="6210748" y="5839213"/>
            <a:ext cx="23389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40A628-1F1D-4EFF-BC74-CE067596E6C8}"/>
              </a:ext>
            </a:extLst>
          </p:cNvPr>
          <p:cNvSpPr txBox="1"/>
          <p:nvPr/>
        </p:nvSpPr>
        <p:spPr>
          <a:xfrm>
            <a:off x="10162914" y="1127037"/>
            <a:ext cx="202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Web Conventional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415CB-F94A-41E6-A426-1C65433E7481}"/>
              </a:ext>
            </a:extLst>
          </p:cNvPr>
          <p:cNvSpPr txBox="1"/>
          <p:nvPr/>
        </p:nvSpPr>
        <p:spPr>
          <a:xfrm>
            <a:off x="9958408" y="3421028"/>
            <a:ext cx="218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Web  Service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8F176E-4A29-4C07-B518-AF7F4D2243E9}"/>
              </a:ext>
            </a:extLst>
          </p:cNvPr>
          <p:cNvSpPr txBox="1"/>
          <p:nvPr/>
        </p:nvSpPr>
        <p:spPr>
          <a:xfrm>
            <a:off x="4633064" y="342661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7FAD0-A157-43B7-A222-5CBB7B8280D9}"/>
              </a:ext>
            </a:extLst>
          </p:cNvPr>
          <p:cNvSpPr txBox="1"/>
          <p:nvPr/>
        </p:nvSpPr>
        <p:spPr>
          <a:xfrm>
            <a:off x="6238884" y="119881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D56117-C1EC-44F7-B65F-5E0B3FA2FDF6}"/>
              </a:ext>
            </a:extLst>
          </p:cNvPr>
          <p:cNvSpPr txBox="1"/>
          <p:nvPr/>
        </p:nvSpPr>
        <p:spPr>
          <a:xfrm>
            <a:off x="8297288" y="501709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C308DE-CB48-4251-A377-FC4EAC1DEA34}"/>
              </a:ext>
            </a:extLst>
          </p:cNvPr>
          <p:cNvCxnSpPr>
            <a:cxnSpLocks/>
          </p:cNvCxnSpPr>
          <p:nvPr/>
        </p:nvCxnSpPr>
        <p:spPr>
          <a:xfrm flipH="1">
            <a:off x="8155610" y="3507888"/>
            <a:ext cx="51030" cy="323974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1D0D925C-8E13-43FD-8023-E9BCA5FCBA19}"/>
              </a:ext>
            </a:extLst>
          </p:cNvPr>
          <p:cNvSpPr/>
          <p:nvPr/>
        </p:nvSpPr>
        <p:spPr>
          <a:xfrm>
            <a:off x="7511411" y="1983739"/>
            <a:ext cx="986775" cy="326825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1" name="Picture 8">
            <a:extLst>
              <a:ext uri="{FF2B5EF4-FFF2-40B4-BE49-F238E27FC236}">
                <a16:creationId xmlns:a16="http://schemas.microsoft.com/office/drawing/2014/main" id="{60E93B66-9ED9-4F5C-A312-4D31ABA7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88" y="3694488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0CFBCDF-8127-4239-9AA9-D550D9DBF0E0}"/>
              </a:ext>
            </a:extLst>
          </p:cNvPr>
          <p:cNvSpPr txBox="1"/>
          <p:nvPr/>
        </p:nvSpPr>
        <p:spPr>
          <a:xfrm>
            <a:off x="8336236" y="345724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84" name="Arrow: Left-Right 83">
            <a:extLst>
              <a:ext uri="{FF2B5EF4-FFF2-40B4-BE49-F238E27FC236}">
                <a16:creationId xmlns:a16="http://schemas.microsoft.com/office/drawing/2014/main" id="{22911B2E-1ED1-47AC-B9A5-03C174D0233F}"/>
              </a:ext>
            </a:extLst>
          </p:cNvPr>
          <p:cNvSpPr/>
          <p:nvPr/>
        </p:nvSpPr>
        <p:spPr>
          <a:xfrm rot="8805756">
            <a:off x="9746236" y="5642095"/>
            <a:ext cx="1071777" cy="343758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67421998-4C97-4F98-9F4D-AE2C834F9C9D}"/>
              </a:ext>
            </a:extLst>
          </p:cNvPr>
          <p:cNvSpPr/>
          <p:nvPr/>
        </p:nvSpPr>
        <p:spPr>
          <a:xfrm rot="12343315">
            <a:off x="9761191" y="4481815"/>
            <a:ext cx="1071777" cy="343758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FBDEC8-E844-4A1B-AF10-BC757933A9D2}"/>
              </a:ext>
            </a:extLst>
          </p:cNvPr>
          <p:cNvCxnSpPr>
            <a:cxnSpLocks/>
          </p:cNvCxnSpPr>
          <p:nvPr/>
        </p:nvCxnSpPr>
        <p:spPr>
          <a:xfrm flipH="1">
            <a:off x="4173657" y="3487980"/>
            <a:ext cx="51030" cy="323974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19C3DA2-5597-4B5C-B6A7-5467A56519CC}"/>
              </a:ext>
            </a:extLst>
          </p:cNvPr>
          <p:cNvCxnSpPr>
            <a:cxnSpLocks/>
          </p:cNvCxnSpPr>
          <p:nvPr/>
        </p:nvCxnSpPr>
        <p:spPr>
          <a:xfrm flipH="1">
            <a:off x="5713744" y="1084192"/>
            <a:ext cx="14398" cy="21801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D5C5D3D-0B43-43AA-8E89-F51CD88A5CC5}"/>
              </a:ext>
            </a:extLst>
          </p:cNvPr>
          <p:cNvSpPr txBox="1"/>
          <p:nvPr/>
        </p:nvSpPr>
        <p:spPr>
          <a:xfrm rot="1680711">
            <a:off x="10199351" y="6066795"/>
            <a:ext cx="12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data</a:t>
            </a:r>
            <a:endParaRPr lang="en-ID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FEF283-B11C-4BB0-AEA9-EABD39B1BD0B}"/>
              </a:ext>
            </a:extLst>
          </p:cNvPr>
          <p:cNvSpPr txBox="1"/>
          <p:nvPr/>
        </p:nvSpPr>
        <p:spPr>
          <a:xfrm rot="20240085">
            <a:off x="10218949" y="4105566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  <a:endParaRPr lang="en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B95F56-6E9B-4B14-B2C6-883CD9337E58}"/>
              </a:ext>
            </a:extLst>
          </p:cNvPr>
          <p:cNvSpPr txBox="1"/>
          <p:nvPr/>
        </p:nvSpPr>
        <p:spPr>
          <a:xfrm>
            <a:off x="4561744" y="5063037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F635C7-F326-4FD6-AAA4-57394CAEDF96}"/>
              </a:ext>
            </a:extLst>
          </p:cNvPr>
          <p:cNvSpPr txBox="1"/>
          <p:nvPr/>
        </p:nvSpPr>
        <p:spPr>
          <a:xfrm>
            <a:off x="1365004" y="144849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ID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D2EA77-0D25-4AE6-BED3-A56BD7E5AB3D}"/>
              </a:ext>
            </a:extLst>
          </p:cNvPr>
          <p:cNvSpPr txBox="1"/>
          <p:nvPr/>
        </p:nvSpPr>
        <p:spPr>
          <a:xfrm>
            <a:off x="325853" y="353602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ID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200D23-2E40-4608-B667-211BB9F3AC97}"/>
              </a:ext>
            </a:extLst>
          </p:cNvPr>
          <p:cNvSpPr txBox="1"/>
          <p:nvPr/>
        </p:nvSpPr>
        <p:spPr>
          <a:xfrm>
            <a:off x="1980492" y="495359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A</a:t>
            </a:r>
            <a:endParaRPr lang="en-ID" sz="4400" dirty="0">
              <a:solidFill>
                <a:srgbClr val="92D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88580F-BA04-4D09-83A1-07828858EA6E}"/>
              </a:ext>
            </a:extLst>
          </p:cNvPr>
          <p:cNvSpPr txBox="1"/>
          <p:nvPr/>
        </p:nvSpPr>
        <p:spPr>
          <a:xfrm>
            <a:off x="2542757" y="2585450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A</a:t>
            </a:r>
            <a:endParaRPr lang="en-ID" sz="4400" dirty="0">
              <a:solidFill>
                <a:srgbClr val="92D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59BF2F-301B-442E-819B-A95DF2F76C6E}"/>
              </a:ext>
            </a:extLst>
          </p:cNvPr>
          <p:cNvSpPr txBox="1"/>
          <p:nvPr/>
        </p:nvSpPr>
        <p:spPr>
          <a:xfrm>
            <a:off x="8194556" y="263758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</a:t>
            </a:r>
            <a:endParaRPr lang="en-ID" sz="4400" dirty="0">
              <a:solidFill>
                <a:srgbClr val="92D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9CC5C1-C315-4D2B-A8E2-4DF9560249BA}"/>
              </a:ext>
            </a:extLst>
          </p:cNvPr>
          <p:cNvSpPr txBox="1"/>
          <p:nvPr/>
        </p:nvSpPr>
        <p:spPr>
          <a:xfrm>
            <a:off x="6392255" y="3904109"/>
            <a:ext cx="49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</a:t>
            </a:r>
            <a:endParaRPr lang="en-ID" sz="4400" dirty="0">
              <a:solidFill>
                <a:srgbClr val="92D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6D03AA6-253D-4A50-81BF-034AE983A666}"/>
              </a:ext>
            </a:extLst>
          </p:cNvPr>
          <p:cNvSpPr txBox="1"/>
          <p:nvPr/>
        </p:nvSpPr>
        <p:spPr>
          <a:xfrm>
            <a:off x="9958408" y="4771509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C</a:t>
            </a:r>
            <a:endParaRPr lang="en-ID" sz="4400" dirty="0">
              <a:solidFill>
                <a:srgbClr val="92D05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2A9B7C-5F50-4E8C-96E6-F86C2ECF502C}"/>
              </a:ext>
            </a:extLst>
          </p:cNvPr>
          <p:cNvGrpSpPr/>
          <p:nvPr/>
        </p:nvGrpSpPr>
        <p:grpSpPr>
          <a:xfrm>
            <a:off x="3858964" y="1286471"/>
            <a:ext cx="1294701" cy="615553"/>
            <a:chOff x="10283009" y="1977010"/>
            <a:chExt cx="1294701" cy="61555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979CC-7A26-4823-9BB9-CCAC75A73418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D08FB30-88F9-402C-8138-7FBC0EEBF05B}"/>
                </a:ext>
              </a:extLst>
            </p:cNvPr>
            <p:cNvSpPr txBox="1"/>
            <p:nvPr/>
          </p:nvSpPr>
          <p:spPr>
            <a:xfrm>
              <a:off x="10894638" y="2242718"/>
              <a:ext cx="61425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HTML</a:t>
              </a:r>
              <a:endParaRPr lang="en-ID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AD523A9-258E-4CDF-9C61-7074C8424188}"/>
              </a:ext>
            </a:extLst>
          </p:cNvPr>
          <p:cNvGrpSpPr/>
          <p:nvPr/>
        </p:nvGrpSpPr>
        <p:grpSpPr>
          <a:xfrm>
            <a:off x="3942985" y="2495528"/>
            <a:ext cx="1294701" cy="615553"/>
            <a:chOff x="10283009" y="1977010"/>
            <a:chExt cx="1294701" cy="61555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A353EDD-DE8E-45AE-9ACA-CFFB24274031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0CCCD02-243C-4E89-831A-E9201CF8E974}"/>
                </a:ext>
              </a:extLst>
            </p:cNvPr>
            <p:cNvSpPr txBox="1"/>
            <p:nvPr/>
          </p:nvSpPr>
          <p:spPr>
            <a:xfrm>
              <a:off x="10894638" y="2242718"/>
              <a:ext cx="61425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HTML</a:t>
              </a:r>
              <a:endParaRPr lang="en-ID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A7E262-F95D-44B2-A438-CF40390F74EC}"/>
              </a:ext>
            </a:extLst>
          </p:cNvPr>
          <p:cNvGrpSpPr/>
          <p:nvPr/>
        </p:nvGrpSpPr>
        <p:grpSpPr>
          <a:xfrm>
            <a:off x="2705171" y="3495942"/>
            <a:ext cx="1294701" cy="615553"/>
            <a:chOff x="10283009" y="1977010"/>
            <a:chExt cx="1294701" cy="61555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1DFF67-B389-4B5D-A609-9E82E4035296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01B2DB-C933-417E-98E2-78304AA4B036}"/>
                </a:ext>
              </a:extLst>
            </p:cNvPr>
            <p:cNvSpPr txBox="1"/>
            <p:nvPr/>
          </p:nvSpPr>
          <p:spPr>
            <a:xfrm>
              <a:off x="10894638" y="2242718"/>
              <a:ext cx="61425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HTML</a:t>
              </a:r>
              <a:endParaRPr lang="en-ID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6E78FD-2429-4331-8B46-13FA04A4CB7D}"/>
              </a:ext>
            </a:extLst>
          </p:cNvPr>
          <p:cNvGrpSpPr/>
          <p:nvPr/>
        </p:nvGrpSpPr>
        <p:grpSpPr>
          <a:xfrm>
            <a:off x="2761563" y="4641103"/>
            <a:ext cx="1294701" cy="615553"/>
            <a:chOff x="10283009" y="1977010"/>
            <a:chExt cx="1294701" cy="61555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6A34B36-8659-4960-814E-62B6279413B8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2913611-507E-438B-934F-1E015FB8F38C}"/>
                </a:ext>
              </a:extLst>
            </p:cNvPr>
            <p:cNvSpPr txBox="1"/>
            <p:nvPr/>
          </p:nvSpPr>
          <p:spPr>
            <a:xfrm>
              <a:off x="10894638" y="2242718"/>
              <a:ext cx="61425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HTML</a:t>
              </a:r>
              <a:endParaRPr lang="en-ID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E31DE59-6689-4DAE-B607-FC27AA4BA3C4}"/>
              </a:ext>
            </a:extLst>
          </p:cNvPr>
          <p:cNvGrpSpPr/>
          <p:nvPr/>
        </p:nvGrpSpPr>
        <p:grpSpPr>
          <a:xfrm>
            <a:off x="6713053" y="5143745"/>
            <a:ext cx="1294701" cy="615553"/>
            <a:chOff x="10283009" y="1977010"/>
            <a:chExt cx="1294701" cy="615553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E46EBF-4FE6-4EC7-9CA0-4B19973E43D2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EC646F-ABCF-4761-90BE-12696A9D2C9C}"/>
                </a:ext>
              </a:extLst>
            </p:cNvPr>
            <p:cNvSpPr txBox="1"/>
            <p:nvPr/>
          </p:nvSpPr>
          <p:spPr>
            <a:xfrm>
              <a:off x="10440676" y="2242718"/>
              <a:ext cx="10682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XML / JSON</a:t>
              </a:r>
              <a:endParaRPr lang="en-ID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F963AE0-8BB5-4034-9CAE-C0485633DAE4}"/>
              </a:ext>
            </a:extLst>
          </p:cNvPr>
          <p:cNvGrpSpPr/>
          <p:nvPr/>
        </p:nvGrpSpPr>
        <p:grpSpPr>
          <a:xfrm>
            <a:off x="6726102" y="6201606"/>
            <a:ext cx="1294701" cy="615553"/>
            <a:chOff x="10283009" y="1977010"/>
            <a:chExt cx="1294701" cy="61555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4E73F7A-E808-4768-B40F-E8F9B35325B3}"/>
                </a:ext>
              </a:extLst>
            </p:cNvPr>
            <p:cNvSpPr txBox="1"/>
            <p:nvPr/>
          </p:nvSpPr>
          <p:spPr>
            <a:xfrm>
              <a:off x="10283009" y="1977010"/>
              <a:ext cx="1294701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HTTP</a:t>
              </a:r>
              <a:endParaRPr lang="en-US" dirty="0"/>
            </a:p>
            <a:p>
              <a:endParaRPr lang="en-ID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DCBEC3A-81A8-4369-985E-7C0B044946B3}"/>
                </a:ext>
              </a:extLst>
            </p:cNvPr>
            <p:cNvSpPr txBox="1"/>
            <p:nvPr/>
          </p:nvSpPr>
          <p:spPr>
            <a:xfrm>
              <a:off x="10440676" y="2242718"/>
              <a:ext cx="10682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XML / JSON</a:t>
              </a:r>
              <a:endParaRPr lang="en-ID" dirty="0"/>
            </a:p>
          </p:txBody>
        </p:sp>
      </p:grpSp>
      <p:pic>
        <p:nvPicPr>
          <p:cNvPr id="135" name="Picture 8">
            <a:extLst>
              <a:ext uri="{FF2B5EF4-FFF2-40B4-BE49-F238E27FC236}">
                <a16:creationId xmlns:a16="http://schemas.microsoft.com/office/drawing/2014/main" id="{4EAAF822-2BAB-46A1-8A69-C81A7B0C7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8669618" y="5563341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>
            <a:extLst>
              <a:ext uri="{FF2B5EF4-FFF2-40B4-BE49-F238E27FC236}">
                <a16:creationId xmlns:a16="http://schemas.microsoft.com/office/drawing/2014/main" id="{68E1DFED-034F-4669-BF2B-4D3E4E6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5210345" y="5551156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4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BD95-0A8C-429B-A1DC-1433C932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Web Service &amp; </a:t>
            </a:r>
            <a:r>
              <a:rPr lang="en-US" dirty="0" err="1"/>
              <a:t>Fungsinya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B563-4556-4046-8C69-3DA3FB5D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HTTP</a:t>
            </a:r>
            <a:r>
              <a:rPr lang="en-US" dirty="0"/>
              <a:t> (</a:t>
            </a:r>
            <a:r>
              <a:rPr lang="en-US" dirty="0" err="1"/>
              <a:t>komunikasi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SOAP </a:t>
            </a:r>
            <a:r>
              <a:rPr lang="en-US" dirty="0" err="1"/>
              <a:t>atau</a:t>
            </a:r>
            <a:r>
              <a:rPr lang="en-US" b="1" dirty="0"/>
              <a:t> REST </a:t>
            </a:r>
            <a:r>
              <a:rPr lang="en-US" dirty="0"/>
              <a:t>Server</a:t>
            </a:r>
            <a:r>
              <a:rPr lang="en-US" b="1" dirty="0"/>
              <a:t> </a:t>
            </a:r>
            <a:r>
              <a:rPr lang="en-US" dirty="0"/>
              <a:t>(server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data)</a:t>
            </a:r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b="1" dirty="0"/>
              <a:t>Requester</a:t>
            </a:r>
            <a:r>
              <a:rPr lang="en-US" dirty="0"/>
              <a:t> &amp; Service  </a:t>
            </a:r>
            <a:r>
              <a:rPr lang="en-US" b="1" dirty="0"/>
              <a:t>Provider </a:t>
            </a:r>
            <a:r>
              <a:rPr lang="en-US" dirty="0"/>
              <a:t>(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data)</a:t>
            </a:r>
          </a:p>
          <a:p>
            <a:endParaRPr lang="en-US" dirty="0"/>
          </a:p>
          <a:p>
            <a:r>
              <a:rPr lang="en-US" b="1" dirty="0"/>
              <a:t>XML  </a:t>
            </a:r>
            <a:r>
              <a:rPr lang="en-US" dirty="0" err="1"/>
              <a:t>atau</a:t>
            </a:r>
            <a:r>
              <a:rPr lang="en-US" b="1" dirty="0"/>
              <a:t>  JSON </a:t>
            </a:r>
            <a:r>
              <a:rPr lang="en-US" dirty="0"/>
              <a:t>(</a:t>
            </a:r>
            <a:r>
              <a:rPr lang="en-US" dirty="0" err="1"/>
              <a:t>bentuk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FCAA-7763-49F6-8460-9AD244E2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Kepanjangannya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F3E6-11CA-42AC-85D8-6283F1F1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HTTP </a:t>
            </a:r>
            <a:r>
              <a:rPr lang="en-US" dirty="0"/>
              <a:t>(</a:t>
            </a:r>
            <a:r>
              <a:rPr lang="en-US" dirty="0" err="1"/>
              <a:t>Hipertext</a:t>
            </a:r>
            <a:r>
              <a:rPr lang="en-US" dirty="0"/>
              <a:t> Transfer Protocol)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SOAP </a:t>
            </a:r>
            <a:r>
              <a:rPr lang="en-US" dirty="0"/>
              <a:t>(Simple Object Access Protocol)</a:t>
            </a:r>
          </a:p>
          <a:p>
            <a:pPr lvl="1"/>
            <a:r>
              <a:rPr lang="en-US" b="1" dirty="0"/>
              <a:t>REST </a:t>
            </a:r>
            <a:r>
              <a:rPr lang="en-US" dirty="0"/>
              <a:t>(Representational State Transfer)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XML </a:t>
            </a:r>
            <a:r>
              <a:rPr lang="en-US" dirty="0"/>
              <a:t>(Extensible Markup Language)</a:t>
            </a:r>
            <a:endParaRPr lang="en-US" b="1" dirty="0"/>
          </a:p>
          <a:p>
            <a:pPr lvl="1"/>
            <a:r>
              <a:rPr lang="en-US" b="1" dirty="0"/>
              <a:t>JSON </a:t>
            </a:r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  <a:endParaRPr lang="en-US" b="1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5AA-6857-4540-9627-B8630BED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JSON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60021-2FF7-4503-A796-5E19A7D4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09" y="1845816"/>
            <a:ext cx="5639292" cy="4844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9099A-5BFF-455B-9577-E3922D55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7" y="1845816"/>
            <a:ext cx="5639292" cy="4844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B22C9-E665-4DAF-BED0-93164B550DB5}"/>
              </a:ext>
            </a:extLst>
          </p:cNvPr>
          <p:cNvSpPr txBox="1"/>
          <p:nvPr/>
        </p:nvSpPr>
        <p:spPr>
          <a:xfrm>
            <a:off x="2555133" y="1381815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XML</a:t>
            </a:r>
            <a:endParaRPr lang="en-ID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8A11F-2DA4-49A3-A098-9082DD517302}"/>
              </a:ext>
            </a:extLst>
          </p:cNvPr>
          <p:cNvSpPr txBox="1"/>
          <p:nvPr/>
        </p:nvSpPr>
        <p:spPr>
          <a:xfrm>
            <a:off x="9099829" y="1340917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JSON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3384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7273-55E4-4172-B74D-1EFD5CEB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JSON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CF21-CEEB-4DBB-984E-08B10A22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: </a:t>
            </a:r>
          </a:p>
          <a:p>
            <a:pPr lvl="1"/>
            <a:r>
              <a:rPr lang="en-US" dirty="0"/>
              <a:t>Data transport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lvl="1"/>
            <a:r>
              <a:rPr lang="en-US" dirty="0"/>
              <a:t>Proses </a:t>
            </a:r>
            <a:r>
              <a:rPr lang="en-US" dirty="0" err="1"/>
              <a:t>urai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endParaRPr lang="en-US" dirty="0"/>
          </a:p>
          <a:p>
            <a:pPr lvl="1"/>
            <a:r>
              <a:rPr lang="en-US" dirty="0" err="1"/>
              <a:t>Digunakan</a:t>
            </a:r>
            <a:r>
              <a:rPr lang="en-US" dirty="0"/>
              <a:t> pada server </a:t>
            </a:r>
            <a:r>
              <a:rPr lang="en-US" dirty="0" err="1"/>
              <a:t>berbasis</a:t>
            </a:r>
            <a:r>
              <a:rPr lang="en-US" dirty="0"/>
              <a:t> SOAP</a:t>
            </a:r>
          </a:p>
          <a:p>
            <a:endParaRPr lang="en-US" dirty="0"/>
          </a:p>
          <a:p>
            <a:r>
              <a:rPr lang="en-US" dirty="0"/>
              <a:t>JSON : </a:t>
            </a:r>
          </a:p>
          <a:p>
            <a:pPr lvl="1"/>
            <a:r>
              <a:rPr lang="en-ID" dirty="0"/>
              <a:t>Data transport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endParaRPr lang="en-ID" dirty="0"/>
          </a:p>
          <a:p>
            <a:pPr lvl="1"/>
            <a:r>
              <a:rPr lang="en-ID" dirty="0"/>
              <a:t>Proses </a:t>
            </a:r>
            <a:r>
              <a:rPr lang="en-ID" dirty="0" err="1"/>
              <a:t>urai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endParaRPr lang="en-ID" dirty="0"/>
          </a:p>
          <a:p>
            <a:pPr lvl="1"/>
            <a:r>
              <a:rPr lang="en-US" dirty="0" err="1"/>
              <a:t>Digunakan</a:t>
            </a:r>
            <a:r>
              <a:rPr lang="en-US" dirty="0"/>
              <a:t> pada server </a:t>
            </a:r>
            <a:r>
              <a:rPr lang="en-US" dirty="0" err="1"/>
              <a:t>berbasis</a:t>
            </a:r>
            <a:r>
              <a:rPr lang="en-US" dirty="0"/>
              <a:t> REST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42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FBA3-754C-4475-9606-C21DA22A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 err="1"/>
              <a:t>menerapkan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CCC3-AED9-4CDF-A4AD-98F481CC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 :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Authorization</a:t>
            </a:r>
            <a:r>
              <a:rPr lang="en-US" dirty="0"/>
              <a:t> :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Confidentaly</a:t>
            </a:r>
            <a:r>
              <a:rPr lang="en-US" dirty="0"/>
              <a:t> :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pada data.</a:t>
            </a:r>
          </a:p>
          <a:p>
            <a:endParaRPr lang="en-US" dirty="0"/>
          </a:p>
          <a:p>
            <a:r>
              <a:rPr lang="en-ID" b="1" dirty="0"/>
              <a:t>Non-Repudiation</a:t>
            </a:r>
            <a:r>
              <a:rPr lang="en-ID" dirty="0"/>
              <a:t> :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sepakat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91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682-340E-4B4F-B03E-1449E783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Transfer </a:t>
            </a:r>
            <a:r>
              <a:rPr lang="en-US" dirty="0" err="1"/>
              <a:t>antar</a:t>
            </a:r>
            <a:r>
              <a:rPr lang="en-US" dirty="0"/>
              <a:t> bank (M-banking)</a:t>
            </a:r>
            <a:endParaRPr lang="en-ID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8927417-10C0-42C1-878B-637BD2159B95}"/>
              </a:ext>
            </a:extLst>
          </p:cNvPr>
          <p:cNvSpPr/>
          <p:nvPr/>
        </p:nvSpPr>
        <p:spPr>
          <a:xfrm>
            <a:off x="9445365" y="2629885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75B55F-F2B0-48A6-AAFA-214F5959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61" y="1920919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B1870F-293E-45A5-908D-CAC8D5DC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96" y="1591252"/>
            <a:ext cx="928688" cy="5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F17AE0-5934-449E-AE93-F589092E0385}"/>
              </a:ext>
            </a:extLst>
          </p:cNvPr>
          <p:cNvSpPr txBox="1"/>
          <p:nvPr/>
        </p:nvSpPr>
        <p:spPr>
          <a:xfrm>
            <a:off x="10146359" y="2613043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BNI</a:t>
            </a:r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B83BDD-632F-483F-97F1-47D26C33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18757"/>
          <a:stretch/>
        </p:blipFill>
        <p:spPr bwMode="auto">
          <a:xfrm>
            <a:off x="1633048" y="2080716"/>
            <a:ext cx="693768" cy="12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4D71786-2D26-4844-A852-384FFDF7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8" y="2281529"/>
            <a:ext cx="928687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83706-4314-40A0-B950-8DFEFBA12616}"/>
              </a:ext>
            </a:extLst>
          </p:cNvPr>
          <p:cNvCxnSpPr>
            <a:cxnSpLocks/>
          </p:cNvCxnSpPr>
          <p:nvPr/>
        </p:nvCxnSpPr>
        <p:spPr>
          <a:xfrm>
            <a:off x="2471150" y="2771879"/>
            <a:ext cx="29877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DA5E9E-AC3F-4BFD-BD6F-3B5DABD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96" y="4608421"/>
            <a:ext cx="1229751" cy="5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4A0F4D27-B0C3-4F39-AFB5-A8B779EF2570}"/>
              </a:ext>
            </a:extLst>
          </p:cNvPr>
          <p:cNvSpPr/>
          <p:nvPr/>
        </p:nvSpPr>
        <p:spPr>
          <a:xfrm>
            <a:off x="9830328" y="5758808"/>
            <a:ext cx="553219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07FB3D-CFBD-4B6F-8208-64217514CFB5}"/>
              </a:ext>
            </a:extLst>
          </p:cNvPr>
          <p:cNvSpPr txBox="1"/>
          <p:nvPr/>
        </p:nvSpPr>
        <p:spPr>
          <a:xfrm>
            <a:off x="10471700" y="5787834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MANDIRI</a:t>
            </a:r>
            <a:endParaRPr lang="en-ID" dirty="0"/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2044555F-7933-4B36-8684-49183264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01" y="5070829"/>
            <a:ext cx="9286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9E280BF-CC12-4C95-9AD2-36C3870C4E90}"/>
              </a:ext>
            </a:extLst>
          </p:cNvPr>
          <p:cNvSpPr txBox="1"/>
          <p:nvPr/>
        </p:nvSpPr>
        <p:spPr>
          <a:xfrm>
            <a:off x="607216" y="3406279"/>
            <a:ext cx="436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Mandiri</a:t>
            </a:r>
            <a:r>
              <a:rPr lang="en-US" sz="2400" dirty="0"/>
              <a:t> : 011232326</a:t>
            </a:r>
            <a:br>
              <a:rPr lang="en-US" sz="2400" dirty="0"/>
            </a:br>
            <a:r>
              <a:rPr lang="en-US" sz="2400" dirty="0"/>
              <a:t>Nama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: </a:t>
            </a:r>
            <a:r>
              <a:rPr lang="en-US" sz="2400" dirty="0" err="1"/>
              <a:t>sinaga</a:t>
            </a:r>
            <a:endParaRPr lang="en-ID" sz="2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7C0AE-66E8-4EA7-9BAC-847BD214E38E}"/>
              </a:ext>
            </a:extLst>
          </p:cNvPr>
          <p:cNvCxnSpPr>
            <a:cxnSpLocks/>
          </p:cNvCxnSpPr>
          <p:nvPr/>
        </p:nvCxnSpPr>
        <p:spPr>
          <a:xfrm>
            <a:off x="7678193" y="3531974"/>
            <a:ext cx="0" cy="642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FC9FA8-D1E4-46BC-BFB0-EF78CB4FCFC9}"/>
              </a:ext>
            </a:extLst>
          </p:cNvPr>
          <p:cNvCxnSpPr>
            <a:cxnSpLocks/>
          </p:cNvCxnSpPr>
          <p:nvPr/>
        </p:nvCxnSpPr>
        <p:spPr>
          <a:xfrm flipV="1">
            <a:off x="5074000" y="3830206"/>
            <a:ext cx="6769007" cy="1970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7D57A3-4910-47AF-A6EF-0EC54C48A552}"/>
              </a:ext>
            </a:extLst>
          </p:cNvPr>
          <p:cNvCxnSpPr>
            <a:cxnSpLocks/>
          </p:cNvCxnSpPr>
          <p:nvPr/>
        </p:nvCxnSpPr>
        <p:spPr>
          <a:xfrm flipV="1">
            <a:off x="7340909" y="3531974"/>
            <a:ext cx="0" cy="64226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95E0ED2-A2AC-4FF3-8A74-7D336519216B}"/>
              </a:ext>
            </a:extLst>
          </p:cNvPr>
          <p:cNvCxnSpPr>
            <a:cxnSpLocks/>
          </p:cNvCxnSpPr>
          <p:nvPr/>
        </p:nvCxnSpPr>
        <p:spPr>
          <a:xfrm flipH="1">
            <a:off x="2471150" y="3087178"/>
            <a:ext cx="302098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541650B-BCAE-49A2-A102-3A6C0F828414}"/>
              </a:ext>
            </a:extLst>
          </p:cNvPr>
          <p:cNvSpPr txBox="1"/>
          <p:nvPr/>
        </p:nvSpPr>
        <p:spPr>
          <a:xfrm>
            <a:off x="5492138" y="1390693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3BD958-7AD2-426D-8AF7-77CC9458DFF8}"/>
              </a:ext>
            </a:extLst>
          </p:cNvPr>
          <p:cNvSpPr txBox="1"/>
          <p:nvPr/>
        </p:nvSpPr>
        <p:spPr>
          <a:xfrm>
            <a:off x="6891373" y="5418801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706579-1394-4F38-A984-8D273E63C749}"/>
              </a:ext>
            </a:extLst>
          </p:cNvPr>
          <p:cNvSpPr txBox="1"/>
          <p:nvPr/>
        </p:nvSpPr>
        <p:spPr>
          <a:xfrm>
            <a:off x="5588405" y="6351661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82F6E0-0A9C-42AA-86F4-AAB5A4C5C73F}"/>
              </a:ext>
            </a:extLst>
          </p:cNvPr>
          <p:cNvSpPr txBox="1"/>
          <p:nvPr/>
        </p:nvSpPr>
        <p:spPr>
          <a:xfrm>
            <a:off x="6897761" y="156912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 / REST </a:t>
            </a:r>
            <a:br>
              <a:rPr lang="en-US" dirty="0"/>
            </a:br>
            <a:r>
              <a:rPr lang="en-US" dirty="0"/>
              <a:t>Server</a:t>
            </a:r>
            <a:endParaRPr lang="en-ID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3A6D1C-D287-4CE6-B8CC-00F0EA2667A9}"/>
              </a:ext>
            </a:extLst>
          </p:cNvPr>
          <p:cNvCxnSpPr>
            <a:cxnSpLocks/>
          </p:cNvCxnSpPr>
          <p:nvPr/>
        </p:nvCxnSpPr>
        <p:spPr>
          <a:xfrm flipH="1">
            <a:off x="5067021" y="1575359"/>
            <a:ext cx="21047" cy="49175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464894EF-099C-4BD1-8BAA-EAADA0BFBD66}"/>
              </a:ext>
            </a:extLst>
          </p:cNvPr>
          <p:cNvSpPr/>
          <p:nvPr/>
        </p:nvSpPr>
        <p:spPr>
          <a:xfrm rot="12194480">
            <a:off x="8067038" y="5212136"/>
            <a:ext cx="1807332" cy="228373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9" name="Picture 8">
            <a:extLst>
              <a:ext uri="{FF2B5EF4-FFF2-40B4-BE49-F238E27FC236}">
                <a16:creationId xmlns:a16="http://schemas.microsoft.com/office/drawing/2014/main" id="{DC5C30F3-DE5C-4FE6-AEF1-6DB102C59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7058421" y="2202599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>
            <a:extLst>
              <a:ext uri="{FF2B5EF4-FFF2-40B4-BE49-F238E27FC236}">
                <a16:creationId xmlns:a16="http://schemas.microsoft.com/office/drawing/2014/main" id="{880C55D7-02BC-4D6E-BFF2-628106E37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r="25039"/>
          <a:stretch/>
        </p:blipFill>
        <p:spPr bwMode="auto">
          <a:xfrm>
            <a:off x="7103934" y="4204501"/>
            <a:ext cx="892496" cy="1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333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TEKNOLOGI WEB</vt:lpstr>
      <vt:lpstr>Web Service ??</vt:lpstr>
      <vt:lpstr>Web Conventional vs Web Service</vt:lpstr>
      <vt:lpstr>Komponen Web Service &amp; Fungsinya</vt:lpstr>
      <vt:lpstr>Kepanjangannya :</vt:lpstr>
      <vt:lpstr>XML VS JSON</vt:lpstr>
      <vt:lpstr>XML VS JSON</vt:lpstr>
      <vt:lpstr>Web service menerapkan :</vt:lpstr>
      <vt:lpstr>Contoh : Transfer antar bank (M-banking)</vt:lpstr>
      <vt:lpstr>Contoh 2: Query data penerbangan - Traveloka</vt:lpstr>
      <vt:lpstr>Contoh 2 : Query data penerbangan - Traveloka</vt:lpstr>
      <vt:lpstr>Contoh 3 – Login langsung terhubung dengan facebook atau email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187</cp:revision>
  <dcterms:created xsi:type="dcterms:W3CDTF">2021-02-01T13:45:08Z</dcterms:created>
  <dcterms:modified xsi:type="dcterms:W3CDTF">2021-03-30T00:12:33Z</dcterms:modified>
</cp:coreProperties>
</file>