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8" r:id="rId3"/>
    <p:sldId id="258" r:id="rId4"/>
    <p:sldId id="259" r:id="rId5"/>
    <p:sldId id="261" r:id="rId6"/>
    <p:sldId id="276" r:id="rId7"/>
    <p:sldId id="279" r:id="rId8"/>
    <p:sldId id="260" r:id="rId9"/>
    <p:sldId id="280" r:id="rId10"/>
    <p:sldId id="282" r:id="rId11"/>
    <p:sldId id="283" r:id="rId12"/>
    <p:sldId id="257" r:id="rId13"/>
    <p:sldId id="271" r:id="rId14"/>
    <p:sldId id="284" r:id="rId15"/>
    <p:sldId id="272" r:id="rId16"/>
    <p:sldId id="266" r:id="rId17"/>
    <p:sldId id="268" r:id="rId18"/>
    <p:sldId id="286" r:id="rId19"/>
    <p:sldId id="285" r:id="rId20"/>
    <p:sldId id="273" r:id="rId21"/>
    <p:sldId id="281" r:id="rId22"/>
    <p:sldId id="287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iana.org/domains/root/serv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iana.org/domains/root/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WEB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C7B412-9418-4153-B7A2-F776E1F6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" y="4866957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</a:t>
            </a:r>
            <a:r>
              <a:rPr lang="en-US" sz="2400">
                <a:solidFill>
                  <a:srgbClr val="FF0000"/>
                </a:solidFill>
              </a:rPr>
              <a:t>-  7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1813-B832-4227-BB64-E7592C8F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kerja DNS – Jika </a:t>
            </a:r>
            <a:r>
              <a:rPr lang="en-US" b="1"/>
              <a:t>ada</a:t>
            </a:r>
            <a:r>
              <a:rPr lang="en-US"/>
              <a:t> di Resolver 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588A8-59F3-4556-8AA2-BB61DA50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549" y="2171927"/>
            <a:ext cx="1008478" cy="1305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9CDEC-E87B-4042-9011-3C703C0C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18" y="2171927"/>
            <a:ext cx="1008478" cy="1305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A2EC2-EB6B-4184-9E73-FCC91B21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26" y="3594605"/>
            <a:ext cx="1008478" cy="1305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EECDA-4FAC-49C6-961F-AD3226C24F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523" y="5504840"/>
            <a:ext cx="1008478" cy="1104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0451C-F357-4ABE-B7FE-58A33F50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67" y="3594605"/>
            <a:ext cx="1008478" cy="1305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A62A7-E077-405E-9BEA-DD3BA685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0" y="2546709"/>
            <a:ext cx="733425" cy="7524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ECBE94-29D0-49D4-82B3-ACDB4A38BF85}"/>
              </a:ext>
            </a:extLst>
          </p:cNvPr>
          <p:cNvSpPr/>
          <p:nvPr/>
        </p:nvSpPr>
        <p:spPr>
          <a:xfrm>
            <a:off x="633046" y="1899138"/>
            <a:ext cx="1202080" cy="270104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399BD1-44D2-45F3-886B-70F645877683}"/>
              </a:ext>
            </a:extLst>
          </p:cNvPr>
          <p:cNvSpPr/>
          <p:nvPr/>
        </p:nvSpPr>
        <p:spPr>
          <a:xfrm>
            <a:off x="2049672" y="1899138"/>
            <a:ext cx="1953031" cy="270104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22413-A2D3-474F-9BE4-C59DB9B4036A}"/>
              </a:ext>
            </a:extLst>
          </p:cNvPr>
          <p:cNvSpPr/>
          <p:nvPr/>
        </p:nvSpPr>
        <p:spPr>
          <a:xfrm>
            <a:off x="4380220" y="1899138"/>
            <a:ext cx="7464777" cy="47830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EF93E-FEC3-489E-852F-375288133894}"/>
              </a:ext>
            </a:extLst>
          </p:cNvPr>
          <p:cNvSpPr txBox="1"/>
          <p:nvPr/>
        </p:nvSpPr>
        <p:spPr>
          <a:xfrm>
            <a:off x="2573257" y="3534696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RESOLVER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A48F2-949B-4A44-B250-B6683FE10486}"/>
              </a:ext>
            </a:extLst>
          </p:cNvPr>
          <p:cNvSpPr txBox="1"/>
          <p:nvPr/>
        </p:nvSpPr>
        <p:spPr>
          <a:xfrm>
            <a:off x="588759" y="1888486"/>
            <a:ext cx="12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 ZONE</a:t>
            </a:r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634E2-DE2A-4A28-B5AF-30D0FA37DE18}"/>
              </a:ext>
            </a:extLst>
          </p:cNvPr>
          <p:cNvSpPr txBox="1"/>
          <p:nvPr/>
        </p:nvSpPr>
        <p:spPr>
          <a:xfrm>
            <a:off x="2462529" y="1886141"/>
            <a:ext cx="10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ISP ZONE</a:t>
            </a:r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B40C7-64D5-4656-A036-48186C98CC00}"/>
              </a:ext>
            </a:extLst>
          </p:cNvPr>
          <p:cNvSpPr txBox="1"/>
          <p:nvPr/>
        </p:nvSpPr>
        <p:spPr>
          <a:xfrm>
            <a:off x="7719901" y="1883036"/>
            <a:ext cx="22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AUTHORITATIVE ZONE</a:t>
            </a:r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C9A74-2B78-4252-A81B-4D7F699E1C0C}"/>
              </a:ext>
            </a:extLst>
          </p:cNvPr>
          <p:cNvSpPr txBox="1"/>
          <p:nvPr/>
        </p:nvSpPr>
        <p:spPr>
          <a:xfrm>
            <a:off x="9124404" y="2665164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ROOT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B0948-4E65-40D0-8079-B01C7C86F8BB}"/>
              </a:ext>
            </a:extLst>
          </p:cNvPr>
          <p:cNvSpPr txBox="1"/>
          <p:nvPr/>
        </p:nvSpPr>
        <p:spPr>
          <a:xfrm>
            <a:off x="8283315" y="415329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TLD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5B14A9-06DC-40DE-8EC9-E197B4EF6ACB}"/>
              </a:ext>
            </a:extLst>
          </p:cNvPr>
          <p:cNvSpPr txBox="1"/>
          <p:nvPr/>
        </p:nvSpPr>
        <p:spPr>
          <a:xfrm>
            <a:off x="8178720" y="588875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NAME</a:t>
            </a:r>
            <a:endParaRPr lang="en-ID">
              <a:solidFill>
                <a:srgbClr val="FF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F2DD96-0E41-4E21-A523-B029DC05E2A9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7704404" y="3477016"/>
            <a:ext cx="897253" cy="770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6389E-A62E-4752-A46A-66E091C71B8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8601657" y="3477016"/>
            <a:ext cx="909710" cy="770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1910E-8F29-43A0-A2FF-6959B4B1294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820762" y="4899694"/>
            <a:ext cx="1379403" cy="6051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08E9151-511C-42F7-8E77-770D8EF91C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0852" y="5470291"/>
            <a:ext cx="1008478" cy="11049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50D04E-86A8-44F9-94B1-84FE01CB2B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2513" y="5520942"/>
            <a:ext cx="1008478" cy="11049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523625-74B9-4EFA-AD0E-B055EC041A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0755" y="5504840"/>
            <a:ext cx="1008478" cy="110494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7D296D-9105-46FF-9533-C7EB4B0F8AC8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6925091" y="4899694"/>
            <a:ext cx="275074" cy="5705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9F054B-CFE6-4532-BEE3-A5A6C7524C4E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>
            <a:off x="10015606" y="4899694"/>
            <a:ext cx="31146" cy="62124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87599E-C256-4107-B2B5-7596BF86CB6A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10015606" y="4899694"/>
            <a:ext cx="959388" cy="6051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599860-341B-4360-B471-85557E2746AD}"/>
              </a:ext>
            </a:extLst>
          </p:cNvPr>
          <p:cNvSpPr/>
          <p:nvPr/>
        </p:nvSpPr>
        <p:spPr>
          <a:xfrm>
            <a:off x="664493" y="4882542"/>
            <a:ext cx="3326878" cy="17996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168156-2E4A-4C65-A737-98B023236DBC}"/>
              </a:ext>
            </a:extLst>
          </p:cNvPr>
          <p:cNvSpPr txBox="1"/>
          <p:nvPr/>
        </p:nvSpPr>
        <p:spPr>
          <a:xfrm>
            <a:off x="1111348" y="4849300"/>
            <a:ext cx="234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WEB SERVER ZONE</a:t>
            </a:r>
            <a:endParaRPr lang="en-ID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B17E99D-A32F-4F1A-A1A4-6B562981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26" y="5251874"/>
            <a:ext cx="1008478" cy="1305089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F3A7A9A8-3C06-434C-B880-391F687DFBBE}"/>
              </a:ext>
            </a:extLst>
          </p:cNvPr>
          <p:cNvSpPr/>
          <p:nvPr/>
        </p:nvSpPr>
        <p:spPr>
          <a:xfrm rot="16200000">
            <a:off x="1880253" y="2301843"/>
            <a:ext cx="214123" cy="94253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ACB3F9D-6351-4551-B637-669CBC39DDC1}"/>
              </a:ext>
            </a:extLst>
          </p:cNvPr>
          <p:cNvSpPr/>
          <p:nvPr/>
        </p:nvSpPr>
        <p:spPr>
          <a:xfrm rot="20047087">
            <a:off x="1546751" y="3246832"/>
            <a:ext cx="225460" cy="22891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A503FA3-A07C-4922-AB09-80AE19724ABC}"/>
              </a:ext>
            </a:extLst>
          </p:cNvPr>
          <p:cNvSpPr/>
          <p:nvPr/>
        </p:nvSpPr>
        <p:spPr>
          <a:xfrm rot="5400000" flipH="1">
            <a:off x="1884801" y="2666971"/>
            <a:ext cx="214123" cy="94253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B496C-98B6-49FF-9D89-80FE8620A371}"/>
              </a:ext>
            </a:extLst>
          </p:cNvPr>
          <p:cNvSpPr txBox="1"/>
          <p:nvPr/>
        </p:nvSpPr>
        <p:spPr>
          <a:xfrm>
            <a:off x="6853365" y="3471279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</a:t>
            </a:r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709E2B-6797-45D5-9B2D-323CC3B4FAA9}"/>
              </a:ext>
            </a:extLst>
          </p:cNvPr>
          <p:cNvSpPr txBox="1"/>
          <p:nvPr/>
        </p:nvSpPr>
        <p:spPr>
          <a:xfrm>
            <a:off x="10001883" y="347127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</a:t>
            </a:r>
            <a:endParaRPr lang="en-ID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AE2C98-E1DB-4374-A7BC-57832C9DA1F5}"/>
              </a:ext>
            </a:extLst>
          </p:cNvPr>
          <p:cNvSpPr txBox="1"/>
          <p:nvPr/>
        </p:nvSpPr>
        <p:spPr>
          <a:xfrm flipH="1">
            <a:off x="8715880" y="2074191"/>
            <a:ext cx="27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.</a:t>
            </a:r>
            <a:endParaRPr lang="en-ID" sz="2400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86D9D8-1215-4CA4-8613-8554C1A7B0D8}"/>
              </a:ext>
            </a:extLst>
          </p:cNvPr>
          <p:cNvSpPr/>
          <p:nvPr/>
        </p:nvSpPr>
        <p:spPr>
          <a:xfrm>
            <a:off x="1769403" y="2348984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  <a:endParaRPr lang="en-ID" sz="160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F4A03C-88AE-467F-9D40-58D90D5D0F9C}"/>
              </a:ext>
            </a:extLst>
          </p:cNvPr>
          <p:cNvSpPr/>
          <p:nvPr/>
        </p:nvSpPr>
        <p:spPr>
          <a:xfrm>
            <a:off x="1766367" y="3302064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ID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F67692B-CB8D-4383-8E84-4E421AC08FA2}"/>
              </a:ext>
            </a:extLst>
          </p:cNvPr>
          <p:cNvSpPr/>
          <p:nvPr/>
        </p:nvSpPr>
        <p:spPr>
          <a:xfrm>
            <a:off x="990322" y="4164464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ID" sz="1600"/>
          </a:p>
        </p:txBody>
      </p:sp>
    </p:spTree>
    <p:extLst>
      <p:ext uri="{BB962C8B-B14F-4D97-AF65-F5344CB8AC3E}">
        <p14:creationId xmlns:p14="http://schemas.microsoft.com/office/powerpoint/2010/main" val="395954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1813-B832-4227-BB64-E7592C8F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kerja DNS – Jika </a:t>
            </a:r>
            <a:r>
              <a:rPr lang="en-US" b="1"/>
              <a:t>TIDAK</a:t>
            </a:r>
            <a:r>
              <a:rPr lang="en-US"/>
              <a:t> ada di Resolver 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588A8-59F3-4556-8AA2-BB61DA50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549" y="2171927"/>
            <a:ext cx="1008478" cy="1305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9CDEC-E87B-4042-9011-3C703C0C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18" y="2171927"/>
            <a:ext cx="1008478" cy="1305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A2EC2-EB6B-4184-9E73-FCC91B21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26" y="3594605"/>
            <a:ext cx="1008478" cy="1305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EECDA-4FAC-49C6-961F-AD3226C24F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523" y="5504840"/>
            <a:ext cx="1008478" cy="1104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0451C-F357-4ABE-B7FE-58A33F50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67" y="3594605"/>
            <a:ext cx="1008478" cy="1305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A62A7-E077-405E-9BEA-DD3BA685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0" y="2546709"/>
            <a:ext cx="733425" cy="7524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ECBE94-29D0-49D4-82B3-ACDB4A38BF85}"/>
              </a:ext>
            </a:extLst>
          </p:cNvPr>
          <p:cNvSpPr/>
          <p:nvPr/>
        </p:nvSpPr>
        <p:spPr>
          <a:xfrm>
            <a:off x="633046" y="1899138"/>
            <a:ext cx="1202080" cy="270104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399BD1-44D2-45F3-886B-70F645877683}"/>
              </a:ext>
            </a:extLst>
          </p:cNvPr>
          <p:cNvSpPr/>
          <p:nvPr/>
        </p:nvSpPr>
        <p:spPr>
          <a:xfrm>
            <a:off x="2049672" y="1899138"/>
            <a:ext cx="1953031" cy="270104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22413-A2D3-474F-9BE4-C59DB9B4036A}"/>
              </a:ext>
            </a:extLst>
          </p:cNvPr>
          <p:cNvSpPr/>
          <p:nvPr/>
        </p:nvSpPr>
        <p:spPr>
          <a:xfrm>
            <a:off x="4380220" y="1899138"/>
            <a:ext cx="7464777" cy="47830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EF93E-FEC3-489E-852F-375288133894}"/>
              </a:ext>
            </a:extLst>
          </p:cNvPr>
          <p:cNvSpPr txBox="1"/>
          <p:nvPr/>
        </p:nvSpPr>
        <p:spPr>
          <a:xfrm>
            <a:off x="2573257" y="3534696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RESOLVER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A48F2-949B-4A44-B250-B6683FE10486}"/>
              </a:ext>
            </a:extLst>
          </p:cNvPr>
          <p:cNvSpPr txBox="1"/>
          <p:nvPr/>
        </p:nvSpPr>
        <p:spPr>
          <a:xfrm>
            <a:off x="588759" y="1888486"/>
            <a:ext cx="12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 ZONE</a:t>
            </a:r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634E2-DE2A-4A28-B5AF-30D0FA37DE18}"/>
              </a:ext>
            </a:extLst>
          </p:cNvPr>
          <p:cNvSpPr txBox="1"/>
          <p:nvPr/>
        </p:nvSpPr>
        <p:spPr>
          <a:xfrm>
            <a:off x="2462529" y="1886141"/>
            <a:ext cx="10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ISP ZONE</a:t>
            </a:r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B40C7-64D5-4656-A036-48186C98CC00}"/>
              </a:ext>
            </a:extLst>
          </p:cNvPr>
          <p:cNvSpPr txBox="1"/>
          <p:nvPr/>
        </p:nvSpPr>
        <p:spPr>
          <a:xfrm>
            <a:off x="7719901" y="1883036"/>
            <a:ext cx="22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AUTHORITATIVE ZONE</a:t>
            </a:r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C9A74-2B78-4252-A81B-4D7F699E1C0C}"/>
              </a:ext>
            </a:extLst>
          </p:cNvPr>
          <p:cNvSpPr txBox="1"/>
          <p:nvPr/>
        </p:nvSpPr>
        <p:spPr>
          <a:xfrm>
            <a:off x="9124404" y="2665164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ROOT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B0948-4E65-40D0-8079-B01C7C86F8BB}"/>
              </a:ext>
            </a:extLst>
          </p:cNvPr>
          <p:cNvSpPr txBox="1"/>
          <p:nvPr/>
        </p:nvSpPr>
        <p:spPr>
          <a:xfrm>
            <a:off x="8283315" y="415329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TLD</a:t>
            </a:r>
            <a:endParaRPr lang="en-ID">
              <a:solidFill>
                <a:srgbClr val="FF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F2DD96-0E41-4E21-A523-B029DC05E2A9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7704404" y="3477016"/>
            <a:ext cx="897253" cy="770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6389E-A62E-4752-A46A-66E091C71B8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8601657" y="3477016"/>
            <a:ext cx="909710" cy="770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1910E-8F29-43A0-A2FF-6959B4B1294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820762" y="4899694"/>
            <a:ext cx="1379403" cy="6051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08E9151-511C-42F7-8E77-770D8EF91C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0852" y="5470291"/>
            <a:ext cx="1008478" cy="11049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50D04E-86A8-44F9-94B1-84FE01CB2B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2513" y="5520942"/>
            <a:ext cx="1008478" cy="11049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523625-74B9-4EFA-AD0E-B055EC041A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0755" y="5504840"/>
            <a:ext cx="1008478" cy="110494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7D296D-9105-46FF-9533-C7EB4B0F8AC8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6925091" y="4899694"/>
            <a:ext cx="275074" cy="5705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9F054B-CFE6-4532-BEE3-A5A6C7524C4E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>
            <a:off x="10015606" y="4899694"/>
            <a:ext cx="31146" cy="62124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87599E-C256-4107-B2B5-7596BF86CB6A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10015606" y="4899694"/>
            <a:ext cx="959388" cy="6051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599860-341B-4360-B471-85557E2746AD}"/>
              </a:ext>
            </a:extLst>
          </p:cNvPr>
          <p:cNvSpPr/>
          <p:nvPr/>
        </p:nvSpPr>
        <p:spPr>
          <a:xfrm>
            <a:off x="664493" y="4882542"/>
            <a:ext cx="3326878" cy="17996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168156-2E4A-4C65-A737-98B023236DBC}"/>
              </a:ext>
            </a:extLst>
          </p:cNvPr>
          <p:cNvSpPr txBox="1"/>
          <p:nvPr/>
        </p:nvSpPr>
        <p:spPr>
          <a:xfrm>
            <a:off x="1111348" y="4849300"/>
            <a:ext cx="234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WEB SERVER ZONE</a:t>
            </a:r>
            <a:endParaRPr lang="en-ID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B17E99D-A32F-4F1A-A1A4-6B562981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26" y="5251874"/>
            <a:ext cx="1008478" cy="1305089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7C20442D-859A-46CB-93CE-14DBD31ED7D6}"/>
              </a:ext>
            </a:extLst>
          </p:cNvPr>
          <p:cNvSpPr/>
          <p:nvPr/>
        </p:nvSpPr>
        <p:spPr>
          <a:xfrm rot="16200000">
            <a:off x="5721267" y="335227"/>
            <a:ext cx="198807" cy="4311422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1F456973-CB37-40B6-99C0-E09D09D5A1F0}"/>
              </a:ext>
            </a:extLst>
          </p:cNvPr>
          <p:cNvSpPr/>
          <p:nvPr/>
        </p:nvSpPr>
        <p:spPr>
          <a:xfrm rot="5400000" flipH="1">
            <a:off x="5725313" y="600628"/>
            <a:ext cx="198807" cy="4311422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271AEFB-3F45-4701-A353-3C891F7AA30B}"/>
              </a:ext>
            </a:extLst>
          </p:cNvPr>
          <p:cNvSpPr/>
          <p:nvPr/>
        </p:nvSpPr>
        <p:spPr>
          <a:xfrm rot="17436817">
            <a:off x="5120903" y="2149835"/>
            <a:ext cx="217949" cy="305338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ADD354C7-A3D4-4C2C-81B6-60B5B9751693}"/>
              </a:ext>
            </a:extLst>
          </p:cNvPr>
          <p:cNvSpPr/>
          <p:nvPr/>
        </p:nvSpPr>
        <p:spPr>
          <a:xfrm rot="6636817" flipH="1">
            <a:off x="5054608" y="2358961"/>
            <a:ext cx="217949" cy="305338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DE115F4-B4CD-44F1-8A45-2C983711163B}"/>
              </a:ext>
            </a:extLst>
          </p:cNvPr>
          <p:cNvSpPr/>
          <p:nvPr/>
        </p:nvSpPr>
        <p:spPr>
          <a:xfrm rot="18523328">
            <a:off x="4606137" y="3383356"/>
            <a:ext cx="182073" cy="2489704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26D6545-3645-477F-A2E4-1F44250DC53C}"/>
              </a:ext>
            </a:extLst>
          </p:cNvPr>
          <p:cNvSpPr/>
          <p:nvPr/>
        </p:nvSpPr>
        <p:spPr>
          <a:xfrm rot="7723328" flipH="1">
            <a:off x="4483570" y="3536211"/>
            <a:ext cx="182073" cy="2489704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C3D263-1F35-481D-B68E-501225114A75}"/>
              </a:ext>
            </a:extLst>
          </p:cNvPr>
          <p:cNvSpPr txBox="1"/>
          <p:nvPr/>
        </p:nvSpPr>
        <p:spPr>
          <a:xfrm>
            <a:off x="8178720" y="588875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NAME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AE91F850-8073-4052-8AC3-546A8984D4AA}"/>
              </a:ext>
            </a:extLst>
          </p:cNvPr>
          <p:cNvSpPr/>
          <p:nvPr/>
        </p:nvSpPr>
        <p:spPr>
          <a:xfrm rot="20047087">
            <a:off x="1546751" y="3246832"/>
            <a:ext cx="225460" cy="228910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9304466E-EA2C-465C-8454-4C99591D7022}"/>
              </a:ext>
            </a:extLst>
          </p:cNvPr>
          <p:cNvSpPr/>
          <p:nvPr/>
        </p:nvSpPr>
        <p:spPr>
          <a:xfrm rot="5400000" flipH="1">
            <a:off x="1884801" y="2666971"/>
            <a:ext cx="214123" cy="94253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DC7502E-0950-4775-9268-8F49C634A54C}"/>
              </a:ext>
            </a:extLst>
          </p:cNvPr>
          <p:cNvSpPr/>
          <p:nvPr/>
        </p:nvSpPr>
        <p:spPr>
          <a:xfrm rot="16200000">
            <a:off x="1880253" y="2301843"/>
            <a:ext cx="214123" cy="94253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487EB-5A22-4D31-83A8-57211F11E677}"/>
              </a:ext>
            </a:extLst>
          </p:cNvPr>
          <p:cNvSpPr txBox="1"/>
          <p:nvPr/>
        </p:nvSpPr>
        <p:spPr>
          <a:xfrm>
            <a:off x="6853365" y="3471279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</a:t>
            </a:r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7CD2EE-2765-4E21-9765-C3468D96E34C}"/>
              </a:ext>
            </a:extLst>
          </p:cNvPr>
          <p:cNvSpPr txBox="1"/>
          <p:nvPr/>
        </p:nvSpPr>
        <p:spPr>
          <a:xfrm>
            <a:off x="10001883" y="347127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</a:t>
            </a:r>
            <a:endParaRPr lang="en-ID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F38147-B2EF-47FC-8E80-F9610E4F732E}"/>
              </a:ext>
            </a:extLst>
          </p:cNvPr>
          <p:cNvSpPr txBox="1"/>
          <p:nvPr/>
        </p:nvSpPr>
        <p:spPr>
          <a:xfrm flipH="1">
            <a:off x="8715880" y="2074191"/>
            <a:ext cx="27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.</a:t>
            </a:r>
            <a:endParaRPr lang="en-ID" sz="2400" b="1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D7944EB-31D9-4A46-8982-A267E1B0D561}"/>
              </a:ext>
            </a:extLst>
          </p:cNvPr>
          <p:cNvSpPr/>
          <p:nvPr/>
        </p:nvSpPr>
        <p:spPr>
          <a:xfrm>
            <a:off x="1769403" y="2348984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</a:t>
            </a:r>
            <a:endParaRPr lang="en-ID" sz="160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5D80ED-01A1-4BF5-9A03-AFC75AAA8C2B}"/>
              </a:ext>
            </a:extLst>
          </p:cNvPr>
          <p:cNvSpPr/>
          <p:nvPr/>
        </p:nvSpPr>
        <p:spPr>
          <a:xfrm>
            <a:off x="6103381" y="2081108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ID" sz="160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A9DE2AB-6998-4ED0-89A6-5403B0A92B28}"/>
              </a:ext>
            </a:extLst>
          </p:cNvPr>
          <p:cNvSpPr/>
          <p:nvPr/>
        </p:nvSpPr>
        <p:spPr>
          <a:xfrm>
            <a:off x="6480325" y="2842467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ID" sz="16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76CBD8D-00F4-4A47-B498-4D1C892F172C}"/>
              </a:ext>
            </a:extLst>
          </p:cNvPr>
          <p:cNvSpPr/>
          <p:nvPr/>
        </p:nvSpPr>
        <p:spPr>
          <a:xfrm>
            <a:off x="5109084" y="3275005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ID" sz="160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EFB4FDE-A6A3-4E05-9B62-FAC24C130FE1}"/>
              </a:ext>
            </a:extLst>
          </p:cNvPr>
          <p:cNvSpPr/>
          <p:nvPr/>
        </p:nvSpPr>
        <p:spPr>
          <a:xfrm>
            <a:off x="4609549" y="3931327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ID" sz="160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E8AA0FE-5C1A-4855-9EDB-3E4F21C2D92A}"/>
              </a:ext>
            </a:extLst>
          </p:cNvPr>
          <p:cNvSpPr/>
          <p:nvPr/>
        </p:nvSpPr>
        <p:spPr>
          <a:xfrm>
            <a:off x="5116153" y="4594991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</a:t>
            </a:r>
            <a:endParaRPr lang="en-ID" sz="16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FE7080F-BD32-409B-9184-517A8B4B5364}"/>
              </a:ext>
            </a:extLst>
          </p:cNvPr>
          <p:cNvSpPr/>
          <p:nvPr/>
        </p:nvSpPr>
        <p:spPr>
          <a:xfrm>
            <a:off x="4609549" y="5261603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  <a:endParaRPr lang="en-ID" sz="160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3874303-F870-44F7-BC58-36DC457F7387}"/>
              </a:ext>
            </a:extLst>
          </p:cNvPr>
          <p:cNvSpPr/>
          <p:nvPr/>
        </p:nvSpPr>
        <p:spPr>
          <a:xfrm>
            <a:off x="1838423" y="3275005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8</a:t>
            </a:r>
            <a:endParaRPr lang="en-ID" sz="160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6F91A3F-2740-44CD-9D37-BC2770749F6A}"/>
              </a:ext>
            </a:extLst>
          </p:cNvPr>
          <p:cNvSpPr/>
          <p:nvPr/>
        </p:nvSpPr>
        <p:spPr>
          <a:xfrm>
            <a:off x="992146" y="4090859"/>
            <a:ext cx="443240" cy="2943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  <a:endParaRPr lang="en-ID" sz="1600"/>
          </a:p>
        </p:txBody>
      </p:sp>
    </p:spTree>
    <p:extLst>
      <p:ext uri="{BB962C8B-B14F-4D97-AF65-F5344CB8AC3E}">
        <p14:creationId xmlns:p14="http://schemas.microsoft.com/office/powerpoint/2010/main" val="200189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FD25-CBED-48D1-96F1-6323BDC3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Resolver</a:t>
            </a:r>
            <a:r>
              <a:rPr lang="en-US"/>
              <a:t> Server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C394-88AB-41AD-B52C-0A14C602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Lokasinya berada di </a:t>
            </a:r>
            <a:r>
              <a:rPr lang="en-US" b="1"/>
              <a:t>ISP</a:t>
            </a:r>
            <a:r>
              <a:rPr lang="en-US"/>
              <a:t> (Internet Service Provider).</a:t>
            </a:r>
          </a:p>
          <a:p>
            <a:pPr marL="457200" lvl="1" indent="0">
              <a:buNone/>
            </a:pPr>
            <a:r>
              <a:rPr lang="en-US"/>
              <a:t>Contohnya : Telkomsel, XL, Indosat, Lintasarta, dll</a:t>
            </a:r>
          </a:p>
          <a:p>
            <a:endParaRPr lang="en-US"/>
          </a:p>
          <a:p>
            <a:r>
              <a:rPr lang="en-US"/>
              <a:t>Merupakan Server yg menyimpan </a:t>
            </a:r>
            <a:r>
              <a:rPr lang="en-US" b="1"/>
              <a:t>data2 alamat web </a:t>
            </a:r>
            <a:r>
              <a:rPr lang="en-US"/>
              <a:t>yg sudah dikunjungi sebelumnya, sehingga data2 tersebut dapat digunakan Kembali oleh user yg lain.</a:t>
            </a:r>
          </a:p>
          <a:p>
            <a:endParaRPr lang="en-US"/>
          </a:p>
          <a:p>
            <a:r>
              <a:rPr lang="en-US"/>
              <a:t>Data2 alamat web tsb tersimpan di memory </a:t>
            </a:r>
            <a:r>
              <a:rPr lang="en-US" b="1"/>
              <a:t>Cache</a:t>
            </a:r>
            <a:r>
              <a:rPr lang="en-US"/>
              <a:t> nya.</a:t>
            </a:r>
          </a:p>
          <a:p>
            <a:endParaRPr lang="en-US"/>
          </a:p>
          <a:p>
            <a:r>
              <a:rPr lang="en-US"/>
              <a:t>Bila alamat yg dicari oleh user tersedia di memory </a:t>
            </a:r>
            <a:r>
              <a:rPr lang="en-US" b="1"/>
              <a:t>Cache</a:t>
            </a:r>
            <a:r>
              <a:rPr lang="en-US"/>
              <a:t> nya, maka user akan langsung diberikan alamat tersebut. Namun jika tidak tersedia, maka dia akan menghubungi </a:t>
            </a:r>
            <a:r>
              <a:rPr lang="en-US" b="1"/>
              <a:t>Root</a:t>
            </a:r>
            <a:r>
              <a:rPr lang="en-US"/>
              <a:t> Server.</a:t>
            </a:r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4484F2-447B-4D29-92DF-4ED04CDA0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58140" y="1406769"/>
            <a:ext cx="1908224" cy="7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B0FA87-6A6D-446B-B354-3B5B30B4D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70086" y="592515"/>
            <a:ext cx="1591699" cy="7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93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FD25-CBED-48D1-96F1-6323BDC3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Resolver</a:t>
            </a:r>
            <a:r>
              <a:rPr lang="en-US"/>
              <a:t> Server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C394-88AB-41AD-B52C-0A14C602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Contoh isi memory </a:t>
            </a:r>
            <a:r>
              <a:rPr lang="en-US" b="1"/>
              <a:t>Cache</a:t>
            </a:r>
            <a:r>
              <a:rPr lang="en-US"/>
              <a:t> pada resolver server 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6C5AC-424E-41A0-BADD-C6115ECC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1" y="3090349"/>
            <a:ext cx="4387948" cy="25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DF85-EBEA-4EE1-8DEB-7FB4AF46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Root</a:t>
            </a:r>
            <a:r>
              <a:rPr lang="en-US"/>
              <a:t> Server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191C-05E0-4686-9453-694FD2F9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Terletak di </a:t>
            </a:r>
            <a:r>
              <a:rPr lang="en-US" b="1"/>
              <a:t>ratusan</a:t>
            </a:r>
            <a:r>
              <a:rPr lang="en-US"/>
              <a:t> lokasi di dunia.</a:t>
            </a:r>
          </a:p>
          <a:p>
            <a:endParaRPr lang="en-US"/>
          </a:p>
          <a:p>
            <a:r>
              <a:rPr lang="en-US"/>
              <a:t>Dioperasikan oleh </a:t>
            </a:r>
            <a:r>
              <a:rPr lang="en-US" b="1"/>
              <a:t>12 organisasi </a:t>
            </a:r>
            <a:r>
              <a:rPr lang="en-US"/>
              <a:t>yg berbeda. Salah satunya adalah organisasi </a:t>
            </a:r>
            <a:r>
              <a:rPr lang="en-US" b="1"/>
              <a:t>ICANN </a:t>
            </a:r>
            <a:r>
              <a:rPr lang="en-US"/>
              <a:t>(Internet Corporation for Assigned Names and Numbers) yg mengatur </a:t>
            </a:r>
            <a:r>
              <a:rPr lang="en-US" b="1"/>
              <a:t>web public</a:t>
            </a:r>
            <a:r>
              <a:rPr lang="en-US"/>
              <a:t>.</a:t>
            </a:r>
          </a:p>
          <a:p>
            <a:endParaRPr lang="en-US" b="1"/>
          </a:p>
          <a:p>
            <a:endParaRPr lang="en-US" b="1"/>
          </a:p>
          <a:p>
            <a:r>
              <a:rPr lang="en-US"/>
              <a:t>List Lengkap : </a:t>
            </a:r>
            <a:r>
              <a:rPr lang="en-US">
                <a:hlinkClick r:id="rId2"/>
              </a:rPr>
              <a:t>https://www.iana.org/domains/root/servers</a:t>
            </a:r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F8EA4-39E9-40E0-9BE9-D37A62B02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57069" y="3668151"/>
            <a:ext cx="928469" cy="96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4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AA0-B256-43FF-ADAB-A791AF75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Root</a:t>
            </a:r>
            <a:r>
              <a:rPr lang="en-US"/>
              <a:t> Server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DF1D0-03BA-4BE3-A94D-D35398F2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27" y="1690688"/>
            <a:ext cx="7156889" cy="4681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535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8935-84A9-47A6-9200-133C013F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Root</a:t>
            </a:r>
            <a:r>
              <a:rPr lang="en-US"/>
              <a:t> Server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E9AEE-D4F0-445C-B458-EB0F33C6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04" y="1280160"/>
            <a:ext cx="9443324" cy="52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8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FED3-D993-4B54-B22B-B359F3A5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TLD </a:t>
            </a:r>
            <a:r>
              <a:rPr lang="en-US"/>
              <a:t>(Top Level Domain) 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BF2088-3D4A-4457-9997-B81D07C7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Terletak di </a:t>
            </a:r>
            <a:r>
              <a:rPr lang="en-US" b="1"/>
              <a:t>hampir seribu</a:t>
            </a:r>
            <a:r>
              <a:rPr lang="en-US"/>
              <a:t> lokasi di dunia.</a:t>
            </a:r>
          </a:p>
          <a:p>
            <a:endParaRPr lang="en-US"/>
          </a:p>
          <a:p>
            <a:r>
              <a:rPr lang="en-US"/>
              <a:t>Dioperasikan oleh </a:t>
            </a:r>
            <a:r>
              <a:rPr lang="en-US" b="1"/>
              <a:t>banyak sekali organisasi </a:t>
            </a:r>
            <a:r>
              <a:rPr lang="en-US"/>
              <a:t>yg berbeda. Salah satunya adalah organisasi </a:t>
            </a:r>
            <a:r>
              <a:rPr lang="en-US" b="1"/>
              <a:t>VERISIGN </a:t>
            </a:r>
            <a:r>
              <a:rPr lang="en-US"/>
              <a:t>yg mengatur TLD jenis </a:t>
            </a:r>
            <a:r>
              <a:rPr lang="en-US" b="1"/>
              <a:t>.com</a:t>
            </a:r>
            <a:r>
              <a:rPr lang="en-US"/>
              <a:t>,</a:t>
            </a:r>
            <a:r>
              <a:rPr lang="en-US" b="1"/>
              <a:t> </a:t>
            </a:r>
            <a:r>
              <a:rPr lang="en-US"/>
              <a:t>Dan ada juga </a:t>
            </a:r>
            <a:r>
              <a:rPr lang="en-US" b="1"/>
              <a:t>PANDI</a:t>
            </a:r>
            <a:r>
              <a:rPr lang="en-US"/>
              <a:t> yg mengatur TLD jenis </a:t>
            </a:r>
            <a:r>
              <a:rPr lang="en-US" b="1"/>
              <a:t>.id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/>
              <a:t>List Lengkap : </a:t>
            </a:r>
            <a:r>
              <a:rPr lang="en-US" b="1">
                <a:hlinkClick r:id="rId2"/>
              </a:rPr>
              <a:t>https://www.iana.org/domains/root/db</a:t>
            </a:r>
            <a:endParaRPr lang="en-ID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91F0DF-5D9A-4B5A-975D-6CB0DD9F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0977" y="3683977"/>
            <a:ext cx="1175238" cy="11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2F0B63-CF7E-4832-8DC7-7D56BF031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6244" y="3730162"/>
            <a:ext cx="2016167" cy="11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5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FED3-D993-4B54-B22B-B359F3A5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TLD </a:t>
            </a:r>
            <a:r>
              <a:rPr lang="en-US"/>
              <a:t>(Top Level Domain)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378AC-2F64-4884-8278-F8F5AF1D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21" y="1870562"/>
            <a:ext cx="8758272" cy="4347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025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FED3-D993-4B54-B22B-B359F3A5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TLD </a:t>
            </a:r>
            <a:r>
              <a:rPr lang="en-US"/>
              <a:t>(Top Level Domain)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BE0E2-10A0-4EB7-83DD-6970B86A24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5586" y="1690688"/>
            <a:ext cx="9394450" cy="4304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54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76D1-B421-497C-8655-88485BB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NAME SYSTEM (DNS)</a:t>
            </a:r>
            <a:endParaRPr lang="en-ID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F7CA1B-DBCD-4F2B-9A2E-06E5DC3C7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929" y="2222695"/>
            <a:ext cx="6443003" cy="3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77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EA4-79AA-4867-94A2-FE6CC41D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/>
              <a:t>Name</a:t>
            </a:r>
            <a:r>
              <a:rPr lang="en-ID"/>
              <a:t> Server</a:t>
            </a:r>
            <a:br>
              <a:rPr lang="en-ID"/>
            </a:b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0471-9710-4F87-B3AC-0AB55DFD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Terletak di </a:t>
            </a:r>
            <a:r>
              <a:rPr lang="en-US" b="1"/>
              <a:t>ribuan </a:t>
            </a:r>
            <a:r>
              <a:rPr lang="en-US"/>
              <a:t>lokasi di dunia.</a:t>
            </a:r>
          </a:p>
          <a:p>
            <a:endParaRPr lang="en-ID"/>
          </a:p>
          <a:p>
            <a:r>
              <a:rPr lang="en-US"/>
              <a:t>Dioperasikan oleh </a:t>
            </a:r>
            <a:r>
              <a:rPr lang="en-US" b="1"/>
              <a:t>SANGAT</a:t>
            </a:r>
            <a:r>
              <a:rPr lang="en-US"/>
              <a:t> </a:t>
            </a:r>
            <a:r>
              <a:rPr lang="en-US" b="1"/>
              <a:t>banyak sekali organisasi </a:t>
            </a:r>
            <a:r>
              <a:rPr lang="en-US"/>
              <a:t>yg berbeda. Salah satunya adalah organisasi </a:t>
            </a:r>
            <a:r>
              <a:rPr lang="en-US" b="1"/>
              <a:t>GODADDY</a:t>
            </a:r>
            <a:r>
              <a:rPr lang="en-US"/>
              <a:t> di amerika, </a:t>
            </a:r>
            <a:r>
              <a:rPr lang="en-US" b="1"/>
              <a:t>RUMAHWEB</a:t>
            </a:r>
            <a:r>
              <a:rPr lang="en-US"/>
              <a:t> di Indonesia.</a:t>
            </a:r>
            <a:endParaRPr lang="en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8B4206-AE89-4A51-91CA-2EFB65F2E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51" t="22883" r="12379" b="32608"/>
          <a:stretch/>
        </p:blipFill>
        <p:spPr bwMode="auto">
          <a:xfrm>
            <a:off x="3778349" y="4001294"/>
            <a:ext cx="2523978" cy="8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26D8F-18C1-4E39-8C0B-19E9FFB61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0187" y="3952743"/>
            <a:ext cx="2523978" cy="91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6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DBE3-F355-4FFD-A1FE-127F445C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Hubungan </a:t>
            </a:r>
            <a:r>
              <a:rPr lang="en-US" b="1"/>
              <a:t>DNS</a:t>
            </a:r>
            <a:r>
              <a:rPr lang="en-US"/>
              <a:t> dengan </a:t>
            </a:r>
            <a:r>
              <a:rPr lang="en-US" b="1"/>
              <a:t>hosting</a:t>
            </a:r>
            <a:r>
              <a:rPr lang="en-US"/>
              <a:t> &amp; </a:t>
            </a:r>
            <a:r>
              <a:rPr lang="en-US" b="1"/>
              <a:t>beli domain</a:t>
            </a:r>
            <a:endParaRPr lang="en-ID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131BC-C3D6-44C5-920C-1737A4AF6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51" t="22883" r="12379" b="32608"/>
          <a:stretch/>
        </p:blipFill>
        <p:spPr bwMode="auto">
          <a:xfrm>
            <a:off x="838201" y="1845433"/>
            <a:ext cx="2523978" cy="8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FC0667-B06D-4F4A-BB55-B78C42B7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82" y="1845433"/>
            <a:ext cx="7926192" cy="41052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F3D599-258F-4F7F-A1D2-CE84478A49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4141977"/>
            <a:ext cx="2523978" cy="91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E9B94F-1C10-4235-A8E7-1E0676C1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5182986"/>
            <a:ext cx="2523979" cy="923776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9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D16-F40F-4009-839D-85D59127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AC43C-A690-43CD-A187-0B8F94BC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00568"/>
            <a:ext cx="7162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46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590B-D913-4006-9E14-B5855074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NAME SYSTEM (DNS)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4F75-13FB-480E-9416-261EFA3B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Merupakan </a:t>
            </a:r>
            <a:r>
              <a:rPr lang="en-US" b="1"/>
              <a:t>sistem</a:t>
            </a:r>
            <a:r>
              <a:rPr lang="en-US"/>
              <a:t> yg digunakan untuk </a:t>
            </a:r>
            <a:r>
              <a:rPr lang="en-US" b="1"/>
              <a:t>mengubah</a:t>
            </a:r>
            <a:r>
              <a:rPr lang="en-US"/>
              <a:t> alamat suatu web server</a:t>
            </a:r>
            <a:r>
              <a:rPr lang="en-US" b="1"/>
              <a:t> </a:t>
            </a:r>
            <a:r>
              <a:rPr lang="en-US"/>
              <a:t>dari </a:t>
            </a:r>
            <a:r>
              <a:rPr lang="en-US" b="1"/>
              <a:t>teks</a:t>
            </a:r>
            <a:r>
              <a:rPr lang="en-US"/>
              <a:t> menjadi </a:t>
            </a:r>
            <a:r>
              <a:rPr lang="en-US" b="1"/>
              <a:t>IP address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karena pengalamatan di dalam </a:t>
            </a:r>
            <a:r>
              <a:rPr lang="en-US" b="1"/>
              <a:t>Web mengunakan IP Address</a:t>
            </a:r>
            <a:r>
              <a:rPr lang="en-US"/>
              <a:t>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967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C654-A7E4-4E7D-B8B0-210FFFF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Alamat di dunia nyata VS Alamat  di Web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88B8-84CD-4072-B3BB-00F15ACE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71" y="1808382"/>
            <a:ext cx="3691597" cy="4351338"/>
          </a:xfrm>
        </p:spPr>
        <p:txBody>
          <a:bodyPr>
            <a:normAutofit fontScale="92500"/>
          </a:bodyPr>
          <a:lstStyle/>
          <a:p>
            <a:r>
              <a:rPr lang="en-US">
                <a:solidFill>
                  <a:srgbClr val="FF0000"/>
                </a:solidFill>
              </a:rPr>
              <a:t>Jl merdeka - no 19</a:t>
            </a:r>
            <a:r>
              <a:rPr lang="en-ID">
                <a:solidFill>
                  <a:srgbClr val="FF0000"/>
                </a:solidFill>
              </a:rPr>
              <a:t>, makassar, Sulawesi, Indonesia</a:t>
            </a:r>
          </a:p>
          <a:p>
            <a:endParaRPr lang="en-ID">
              <a:solidFill>
                <a:srgbClr val="FF0000"/>
              </a:solidFill>
            </a:endParaRPr>
          </a:p>
          <a:p>
            <a:r>
              <a:rPr lang="en-ID">
                <a:solidFill>
                  <a:srgbClr val="FF0000"/>
                </a:solidFill>
              </a:rPr>
              <a:t>Jl buntu - no 20, Jakarta, jawa, Indonesia</a:t>
            </a:r>
          </a:p>
          <a:p>
            <a:endParaRPr lang="en-ID">
              <a:solidFill>
                <a:srgbClr val="FF0000"/>
              </a:solidFill>
            </a:endParaRPr>
          </a:p>
          <a:p>
            <a:r>
              <a:rPr lang="en-ID">
                <a:solidFill>
                  <a:srgbClr val="FF0000"/>
                </a:solidFill>
              </a:rPr>
              <a:t>Jl Makmur – no 3, </a:t>
            </a:r>
            <a:r>
              <a:rPr lang="en-US">
                <a:solidFill>
                  <a:srgbClr val="FF0000"/>
                </a:solidFill>
              </a:rPr>
              <a:t>kuala lumpur, malaysia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BC3038-408F-47F2-AFCD-2485E89EE46B}"/>
              </a:ext>
            </a:extLst>
          </p:cNvPr>
          <p:cNvSpPr txBox="1">
            <a:spLocks/>
          </p:cNvSpPr>
          <p:nvPr/>
        </p:nvSpPr>
        <p:spPr>
          <a:xfrm>
            <a:off x="4332850" y="1808382"/>
            <a:ext cx="7582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>
                <a:solidFill>
                  <a:schemeClr val="accent1"/>
                </a:solidFill>
              </a:rPr>
              <a:t>172.217.167.46</a:t>
            </a:r>
          </a:p>
          <a:p>
            <a:endParaRPr lang="en-ID">
              <a:solidFill>
                <a:schemeClr val="accent1"/>
              </a:solidFill>
            </a:endParaRPr>
          </a:p>
          <a:p>
            <a:endParaRPr lang="en-ID">
              <a:solidFill>
                <a:schemeClr val="accent1"/>
              </a:solidFill>
            </a:endParaRPr>
          </a:p>
          <a:p>
            <a:r>
              <a:rPr lang="en-ID">
                <a:solidFill>
                  <a:schemeClr val="accent1"/>
                </a:solidFill>
              </a:rPr>
              <a:t>20.51.154.170</a:t>
            </a:r>
          </a:p>
          <a:p>
            <a:endParaRPr lang="en-ID">
              <a:solidFill>
                <a:schemeClr val="accent1"/>
              </a:solidFill>
            </a:endParaRPr>
          </a:p>
          <a:p>
            <a:endParaRPr lang="en-ID">
              <a:solidFill>
                <a:schemeClr val="accent1"/>
              </a:solidFill>
            </a:endParaRPr>
          </a:p>
          <a:p>
            <a:r>
              <a:rPr lang="en-ID" b="0" i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2001:0db8:85a3:0000:0000:8a2e:0370:7334</a:t>
            </a:r>
            <a:endParaRPr lang="en-ID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5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C654-A7E4-4E7D-B8B0-210FFFF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VS IP Address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88B8-84CD-4072-B3BB-00F15ACE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71" y="1808382"/>
            <a:ext cx="3691597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Youtube.com</a:t>
            </a:r>
            <a:endParaRPr lang="en-ID">
              <a:solidFill>
                <a:srgbClr val="FF0000"/>
              </a:solidFill>
            </a:endParaRPr>
          </a:p>
          <a:p>
            <a:endParaRPr lang="en-ID">
              <a:solidFill>
                <a:srgbClr val="FF0000"/>
              </a:solidFill>
            </a:endParaRPr>
          </a:p>
          <a:p>
            <a:r>
              <a:rPr lang="en-ID">
                <a:solidFill>
                  <a:srgbClr val="FF0000"/>
                </a:solidFill>
              </a:rPr>
              <a:t>Facebook.com</a:t>
            </a:r>
          </a:p>
          <a:p>
            <a:endParaRPr lang="en-ID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NFL.com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BC3038-408F-47F2-AFCD-2485E89EE46B}"/>
              </a:ext>
            </a:extLst>
          </p:cNvPr>
          <p:cNvSpPr txBox="1">
            <a:spLocks/>
          </p:cNvSpPr>
          <p:nvPr/>
        </p:nvSpPr>
        <p:spPr>
          <a:xfrm>
            <a:off x="4248444" y="1825625"/>
            <a:ext cx="7582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>
                <a:solidFill>
                  <a:schemeClr val="accent1"/>
                </a:solidFill>
              </a:rPr>
              <a:t>172.217.167.46</a:t>
            </a:r>
          </a:p>
          <a:p>
            <a:endParaRPr lang="en-ID">
              <a:solidFill>
                <a:schemeClr val="accent1"/>
              </a:solidFill>
            </a:endParaRPr>
          </a:p>
          <a:p>
            <a:r>
              <a:rPr lang="en-ID">
                <a:solidFill>
                  <a:schemeClr val="accent1"/>
                </a:solidFill>
              </a:rPr>
              <a:t>20.51.154.170</a:t>
            </a:r>
          </a:p>
          <a:p>
            <a:endParaRPr lang="en-ID">
              <a:solidFill>
                <a:schemeClr val="accent1"/>
              </a:solidFill>
            </a:endParaRPr>
          </a:p>
          <a:p>
            <a:r>
              <a:rPr lang="en-ID" b="0" i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2001:0db8:85a3:0000:0000:8a2e:0370:7334</a:t>
            </a:r>
            <a:endParaRPr lang="en-ID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B960-ED1B-4551-8B9B-0FE42F1C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Analogi buku contact / telp</a:t>
            </a:r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38E8DC-4299-4A3E-A1B6-338C0FBA0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2344" y="1690688"/>
            <a:ext cx="4290647" cy="495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9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9AC-D3F2-4DC4-ABD7-8FD7BD6D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Name Space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498F6-5D5E-4CBE-9F12-F4EA1CF256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8122" y="1899139"/>
            <a:ext cx="8855755" cy="4473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55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D2E3-0D58-43DB-997C-0844BB0B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terdiri dari 4 macam server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83EE-1821-473D-8D66-9594F6EA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Resolver</a:t>
            </a:r>
            <a:r>
              <a:rPr lang="en-US"/>
              <a:t> Server</a:t>
            </a:r>
          </a:p>
          <a:p>
            <a:endParaRPr lang="en-US"/>
          </a:p>
          <a:p>
            <a:r>
              <a:rPr lang="en-US" b="1"/>
              <a:t>Root</a:t>
            </a:r>
            <a:r>
              <a:rPr lang="en-US"/>
              <a:t> Server</a:t>
            </a:r>
          </a:p>
          <a:p>
            <a:r>
              <a:rPr lang="en-US" b="1"/>
              <a:t>TLD </a:t>
            </a:r>
            <a:r>
              <a:rPr lang="en-US"/>
              <a:t>(Top Level Domain) Server</a:t>
            </a:r>
          </a:p>
          <a:p>
            <a:r>
              <a:rPr lang="en-US" b="1"/>
              <a:t>Name</a:t>
            </a:r>
            <a:r>
              <a:rPr lang="en-US"/>
              <a:t> Server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1813-B832-4227-BB64-E7592C8F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Hirarki DNS 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588A8-59F3-4556-8AA2-BB61DA50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549" y="2171927"/>
            <a:ext cx="1008478" cy="1305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9CDEC-E87B-4042-9011-3C703C0C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418" y="2171927"/>
            <a:ext cx="1008478" cy="1305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A2EC2-EB6B-4184-9E73-FCC91B21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26" y="3594605"/>
            <a:ext cx="1008478" cy="1305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EECDA-4FAC-49C6-961F-AD3226C24F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523" y="5504840"/>
            <a:ext cx="1008478" cy="1104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0451C-F357-4ABE-B7FE-58A33F50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67" y="3594605"/>
            <a:ext cx="1008478" cy="1305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A62A7-E077-405E-9BEA-DD3BA685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0" y="2546709"/>
            <a:ext cx="733425" cy="7524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ECBE94-29D0-49D4-82B3-ACDB4A38BF85}"/>
              </a:ext>
            </a:extLst>
          </p:cNvPr>
          <p:cNvSpPr/>
          <p:nvPr/>
        </p:nvSpPr>
        <p:spPr>
          <a:xfrm>
            <a:off x="633046" y="1899138"/>
            <a:ext cx="1202080" cy="270104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399BD1-44D2-45F3-886B-70F645877683}"/>
              </a:ext>
            </a:extLst>
          </p:cNvPr>
          <p:cNvSpPr/>
          <p:nvPr/>
        </p:nvSpPr>
        <p:spPr>
          <a:xfrm>
            <a:off x="2049672" y="1899138"/>
            <a:ext cx="1953031" cy="270104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22413-A2D3-474F-9BE4-C59DB9B4036A}"/>
              </a:ext>
            </a:extLst>
          </p:cNvPr>
          <p:cNvSpPr/>
          <p:nvPr/>
        </p:nvSpPr>
        <p:spPr>
          <a:xfrm>
            <a:off x="4380220" y="1899138"/>
            <a:ext cx="7464777" cy="47830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EF93E-FEC3-489E-852F-375288133894}"/>
              </a:ext>
            </a:extLst>
          </p:cNvPr>
          <p:cNvSpPr txBox="1"/>
          <p:nvPr/>
        </p:nvSpPr>
        <p:spPr>
          <a:xfrm>
            <a:off x="2573257" y="3534696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RESOLVER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A48F2-949B-4A44-B250-B6683FE10486}"/>
              </a:ext>
            </a:extLst>
          </p:cNvPr>
          <p:cNvSpPr txBox="1"/>
          <p:nvPr/>
        </p:nvSpPr>
        <p:spPr>
          <a:xfrm>
            <a:off x="588759" y="1888486"/>
            <a:ext cx="12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 ZONE</a:t>
            </a:r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634E2-DE2A-4A28-B5AF-30D0FA37DE18}"/>
              </a:ext>
            </a:extLst>
          </p:cNvPr>
          <p:cNvSpPr txBox="1"/>
          <p:nvPr/>
        </p:nvSpPr>
        <p:spPr>
          <a:xfrm>
            <a:off x="2462529" y="1886141"/>
            <a:ext cx="10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ISP ZONE</a:t>
            </a:r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B40C7-64D5-4656-A036-48186C98CC00}"/>
              </a:ext>
            </a:extLst>
          </p:cNvPr>
          <p:cNvSpPr txBox="1"/>
          <p:nvPr/>
        </p:nvSpPr>
        <p:spPr>
          <a:xfrm>
            <a:off x="7719901" y="1883036"/>
            <a:ext cx="22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AUTHORITATIVE ZONE</a:t>
            </a:r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C9A74-2B78-4252-A81B-4D7F699E1C0C}"/>
              </a:ext>
            </a:extLst>
          </p:cNvPr>
          <p:cNvSpPr txBox="1"/>
          <p:nvPr/>
        </p:nvSpPr>
        <p:spPr>
          <a:xfrm>
            <a:off x="9124404" y="2665164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ROOT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B0948-4E65-40D0-8079-B01C7C86F8BB}"/>
              </a:ext>
            </a:extLst>
          </p:cNvPr>
          <p:cNvSpPr txBox="1"/>
          <p:nvPr/>
        </p:nvSpPr>
        <p:spPr>
          <a:xfrm>
            <a:off x="8283315" y="415329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TLD</a:t>
            </a:r>
            <a:endParaRPr lang="en-ID">
              <a:solidFill>
                <a:srgbClr val="FF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F2DD96-0E41-4E21-A523-B029DC05E2A9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7704404" y="3477016"/>
            <a:ext cx="897253" cy="770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6389E-A62E-4752-A46A-66E091C71B8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8601657" y="3477016"/>
            <a:ext cx="909710" cy="770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1910E-8F29-43A0-A2FF-6959B4B1294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820762" y="4899694"/>
            <a:ext cx="1379403" cy="6051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08E9151-511C-42F7-8E77-770D8EF91C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0852" y="5470291"/>
            <a:ext cx="1008478" cy="11049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50D04E-86A8-44F9-94B1-84FE01CB2B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2513" y="5520942"/>
            <a:ext cx="1008478" cy="11049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523625-74B9-4EFA-AD0E-B055EC041A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0755" y="5504840"/>
            <a:ext cx="1008478" cy="110494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7D296D-9105-46FF-9533-C7EB4B0F8AC8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6925091" y="4899694"/>
            <a:ext cx="275074" cy="5705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9F054B-CFE6-4532-BEE3-A5A6C7524C4E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>
            <a:off x="10015606" y="4899694"/>
            <a:ext cx="31146" cy="62124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87599E-C256-4107-B2B5-7596BF86CB6A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10015606" y="4899694"/>
            <a:ext cx="959388" cy="6051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599860-341B-4360-B471-85557E2746AD}"/>
              </a:ext>
            </a:extLst>
          </p:cNvPr>
          <p:cNvSpPr/>
          <p:nvPr/>
        </p:nvSpPr>
        <p:spPr>
          <a:xfrm>
            <a:off x="664493" y="4882542"/>
            <a:ext cx="3326878" cy="17996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168156-2E4A-4C65-A737-98B023236DBC}"/>
              </a:ext>
            </a:extLst>
          </p:cNvPr>
          <p:cNvSpPr txBox="1"/>
          <p:nvPr/>
        </p:nvSpPr>
        <p:spPr>
          <a:xfrm>
            <a:off x="1111348" y="4849300"/>
            <a:ext cx="234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WEB SERVER ZONE</a:t>
            </a:r>
            <a:endParaRPr lang="en-ID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B17E99D-A32F-4F1A-A1A4-6B562981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26" y="5251874"/>
            <a:ext cx="1008478" cy="130508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26F7326-EE71-4D14-B147-3F01C75ABA53}"/>
              </a:ext>
            </a:extLst>
          </p:cNvPr>
          <p:cNvSpPr txBox="1"/>
          <p:nvPr/>
        </p:nvSpPr>
        <p:spPr>
          <a:xfrm>
            <a:off x="8178720" y="588875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NAME</a:t>
            </a:r>
            <a:endParaRPr lang="en-ID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E678A9-232C-425B-9EA5-B657BAEA48B1}"/>
              </a:ext>
            </a:extLst>
          </p:cNvPr>
          <p:cNvCxnSpPr>
            <a:cxnSpLocks/>
          </p:cNvCxnSpPr>
          <p:nvPr/>
        </p:nvCxnSpPr>
        <p:spPr>
          <a:xfrm flipH="1">
            <a:off x="10550122" y="3034496"/>
            <a:ext cx="1435552" cy="1210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73F11D-E366-402D-B5D2-A9CD0DB946A1}"/>
              </a:ext>
            </a:extLst>
          </p:cNvPr>
          <p:cNvCxnSpPr>
            <a:cxnSpLocks/>
          </p:cNvCxnSpPr>
          <p:nvPr/>
        </p:nvCxnSpPr>
        <p:spPr>
          <a:xfrm flipH="1">
            <a:off x="10479784" y="1606057"/>
            <a:ext cx="1435552" cy="1210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1BD570-AC8C-434C-BF7A-8A037401826A}"/>
              </a:ext>
            </a:extLst>
          </p:cNvPr>
          <p:cNvCxnSpPr>
            <a:cxnSpLocks/>
          </p:cNvCxnSpPr>
          <p:nvPr/>
        </p:nvCxnSpPr>
        <p:spPr>
          <a:xfrm flipH="1">
            <a:off x="10645992" y="4795306"/>
            <a:ext cx="1435552" cy="1210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ED7EF7-E23C-480B-AC14-A3AB74D41DE0}"/>
              </a:ext>
            </a:extLst>
          </p:cNvPr>
          <p:cNvCxnSpPr>
            <a:cxnSpLocks/>
          </p:cNvCxnSpPr>
          <p:nvPr/>
        </p:nvCxnSpPr>
        <p:spPr>
          <a:xfrm flipH="1">
            <a:off x="3385044" y="1168824"/>
            <a:ext cx="1435552" cy="1210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477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Office Theme</vt:lpstr>
      <vt:lpstr>TEKNOLOGI WEB</vt:lpstr>
      <vt:lpstr>DOMAIN NAME SYSTEM (DNS)</vt:lpstr>
      <vt:lpstr>DOMAIN NAME SYSTEM (DNS)</vt:lpstr>
      <vt:lpstr>Alamat di dunia nyata VS Alamat  di Web</vt:lpstr>
      <vt:lpstr>Text VS IP Address</vt:lpstr>
      <vt:lpstr>Analogi buku contact / telp</vt:lpstr>
      <vt:lpstr>DNS Name Space</vt:lpstr>
      <vt:lpstr>DNS terdiri dari 4 macam server</vt:lpstr>
      <vt:lpstr>Hirarki DNS </vt:lpstr>
      <vt:lpstr>Cara kerja DNS – Jika ada di Resolver </vt:lpstr>
      <vt:lpstr>Cara kerja DNS – Jika TIDAK ada di Resolver </vt:lpstr>
      <vt:lpstr>Resolver Server</vt:lpstr>
      <vt:lpstr>Resolver Server</vt:lpstr>
      <vt:lpstr>Root Server</vt:lpstr>
      <vt:lpstr>Root Server</vt:lpstr>
      <vt:lpstr>Root Server</vt:lpstr>
      <vt:lpstr>TLD (Top Level Domain) Server</vt:lpstr>
      <vt:lpstr>TLD (Top Level Domain) Server</vt:lpstr>
      <vt:lpstr>TLD (Top Level Domain) Server</vt:lpstr>
      <vt:lpstr>Name Server </vt:lpstr>
      <vt:lpstr>Hubungan DNS dengan hosting &amp; beli domain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184</cp:revision>
  <dcterms:created xsi:type="dcterms:W3CDTF">2021-02-01T13:45:08Z</dcterms:created>
  <dcterms:modified xsi:type="dcterms:W3CDTF">2021-04-17T07:28:59Z</dcterms:modified>
</cp:coreProperties>
</file>