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1984" r:id="rId2"/>
    <p:sldId id="202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FFFF"/>
    <a:srgbClr val="ED7D31"/>
    <a:srgbClr val="C89800"/>
    <a:srgbClr val="FF6800"/>
    <a:srgbClr val="FFE699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01" autoAdjust="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Recover 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permanently immune to the virus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 : will send the infected individuals into the hospital when they come in contact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Intra-mobility : how fast people move / tick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Inoculate : have immune / vaccinated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R_0 reflects the estimate of the reproduction number 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R_0 = </a:t>
            </a:r>
            <a:r>
              <a:rPr lang="en-US" dirty="0" err="1"/>
              <a:t>beta</a:t>
            </a:r>
            <a:r>
              <a:rPr lang="en-US" i="1" dirty="0" err="1"/>
              <a:t>S</a:t>
            </a:r>
            <a:r>
              <a:rPr lang="en-US" i="1" dirty="0"/>
              <a:t>(0)/ gamma = </a:t>
            </a:r>
            <a:r>
              <a:rPr lang="en-US" i="1" dirty="0" err="1"/>
              <a:t>N</a:t>
            </a:r>
            <a:r>
              <a:rPr lang="en-US" dirty="0" err="1"/>
              <a:t>ln</a:t>
            </a:r>
            <a:r>
              <a:rPr lang="en-US" dirty="0"/>
              <a:t>(S(0) / S(t)) / (N - S(t))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Where: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 = total population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S(0) = initial number of susceptible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S(t) = total number of susceptible at time t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R_0 estimate the number of secondary infections that arise for an average infected individual over the course of the person’s infected period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Pandemic Project</a:t>
            </a:r>
            <a:br>
              <a:rPr lang="en-US" dirty="0"/>
            </a:b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Agnes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E2EFA5-DF36-481E-8433-48CC28A1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005"/>
            <a:ext cx="3842911" cy="535531"/>
          </a:xfrm>
        </p:spPr>
        <p:txBody>
          <a:bodyPr/>
          <a:lstStyle/>
          <a:p>
            <a:r>
              <a:rPr lang="en-US" dirty="0"/>
              <a:t>Source simulation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10FDA3-2DEF-4D05-8EFF-142AA7DD92E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0770" y="827771"/>
            <a:ext cx="71743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81111" y="827771"/>
            <a:ext cx="7420406" cy="933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23511B-FA7E-4970-9E60-CABDA18E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5" y="1145810"/>
            <a:ext cx="8207315" cy="43840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9AC324-478F-441F-80A1-E009B1CB1613}"/>
              </a:ext>
            </a:extLst>
          </p:cNvPr>
          <p:cNvSpPr/>
          <p:nvPr/>
        </p:nvSpPr>
        <p:spPr>
          <a:xfrm>
            <a:off x="9045514" y="1409700"/>
            <a:ext cx="2759005" cy="2810439"/>
          </a:xfrm>
          <a:prstGeom prst="rect">
            <a:avLst/>
          </a:prstGeom>
          <a:solidFill>
            <a:srgbClr val="FFF2CC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Information">
            <a:extLst>
              <a:ext uri="{FF2B5EF4-FFF2-40B4-BE49-F238E27FC236}">
                <a16:creationId xmlns:a16="http://schemas.microsoft.com/office/drawing/2014/main" id="{76DD3522-F86F-459C-9C17-0EBA04C92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0554" y="1145810"/>
            <a:ext cx="603110" cy="60311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E1B96FF-6D76-46D5-897D-DF594B76E7F5}"/>
              </a:ext>
            </a:extLst>
          </p:cNvPr>
          <p:cNvSpPr/>
          <p:nvPr/>
        </p:nvSpPr>
        <p:spPr>
          <a:xfrm>
            <a:off x="9321739" y="1897108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B988B1D-9EB6-4CB2-A3A4-5266B9398786}"/>
              </a:ext>
            </a:extLst>
          </p:cNvPr>
          <p:cNvSpPr txBox="1">
            <a:spLocks/>
          </p:cNvSpPr>
          <p:nvPr/>
        </p:nvSpPr>
        <p:spPr>
          <a:xfrm>
            <a:off x="838200" y="1230340"/>
            <a:ext cx="9144000" cy="328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EDE8FC-5E56-4D72-902E-4DCDDE1174C5}"/>
              </a:ext>
            </a:extLst>
          </p:cNvPr>
          <p:cNvSpPr/>
          <p:nvPr/>
        </p:nvSpPr>
        <p:spPr>
          <a:xfrm>
            <a:off x="9483664" y="1663195"/>
            <a:ext cx="2759005" cy="2186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Uninfected individuals</a:t>
            </a:r>
          </a:p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Infected individuals</a:t>
            </a:r>
          </a:p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Recovered individuals</a:t>
            </a:r>
          </a:p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Received vaccine individual</a:t>
            </a:r>
          </a:p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personnel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A88447-5556-4C08-AA1D-6E23C4CD2B1C}"/>
              </a:ext>
            </a:extLst>
          </p:cNvPr>
          <p:cNvSpPr/>
          <p:nvPr/>
        </p:nvSpPr>
        <p:spPr>
          <a:xfrm>
            <a:off x="9321739" y="2335804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CB57FD-1FFC-41DC-A10E-7517465E0557}"/>
              </a:ext>
            </a:extLst>
          </p:cNvPr>
          <p:cNvSpPr/>
          <p:nvPr/>
        </p:nvSpPr>
        <p:spPr>
          <a:xfrm>
            <a:off x="9321739" y="2744807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7145FB-818B-4C3D-B0D6-52CC4ECF4AFA}"/>
              </a:ext>
            </a:extLst>
          </p:cNvPr>
          <p:cNvSpPr/>
          <p:nvPr/>
        </p:nvSpPr>
        <p:spPr>
          <a:xfrm>
            <a:off x="9331264" y="317808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n">
            <a:extLst>
              <a:ext uri="{FF2B5EF4-FFF2-40B4-BE49-F238E27FC236}">
                <a16:creationId xmlns:a16="http://schemas.microsoft.com/office/drawing/2014/main" id="{FD45F66A-1855-4A93-998D-24ED9F58BD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1352" y="3532942"/>
            <a:ext cx="272223" cy="27222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9FED2B-4D1D-4125-AF74-3A9611A68BB1}"/>
              </a:ext>
            </a:extLst>
          </p:cNvPr>
          <p:cNvCxnSpPr/>
          <p:nvPr/>
        </p:nvCxnSpPr>
        <p:spPr>
          <a:xfrm>
            <a:off x="5772150" y="4352925"/>
            <a:ext cx="0" cy="74295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1ABAD9-0507-45C2-9BA5-855F5CCC3F9A}"/>
              </a:ext>
            </a:extLst>
          </p:cNvPr>
          <p:cNvCxnSpPr>
            <a:cxnSpLocks/>
          </p:cNvCxnSpPr>
          <p:nvPr/>
        </p:nvCxnSpPr>
        <p:spPr>
          <a:xfrm>
            <a:off x="7705725" y="3086100"/>
            <a:ext cx="0" cy="200977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A19C12A-5EF9-4194-B415-A77580CAAB41}"/>
              </a:ext>
            </a:extLst>
          </p:cNvPr>
          <p:cNvSpPr/>
          <p:nvPr/>
        </p:nvSpPr>
        <p:spPr>
          <a:xfrm>
            <a:off x="5384609" y="5095875"/>
            <a:ext cx="775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8FC961-C03B-4C80-BBBF-5F574127C071}"/>
              </a:ext>
            </a:extLst>
          </p:cNvPr>
          <p:cNvSpPr/>
          <p:nvPr/>
        </p:nvSpPr>
        <p:spPr>
          <a:xfrm>
            <a:off x="7130954" y="5106136"/>
            <a:ext cx="11495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Hospitalized</a:t>
            </a:r>
          </a:p>
        </p:txBody>
      </p:sp>
    </p:spTree>
    <p:extLst>
      <p:ext uri="{BB962C8B-B14F-4D97-AF65-F5344CB8AC3E}">
        <p14:creationId xmlns:p14="http://schemas.microsoft.com/office/powerpoint/2010/main" val="191084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164</Words>
  <Application>Microsoft Office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等线</vt:lpstr>
      <vt:lpstr>Noto Sans T Chinese DemiLight</vt:lpstr>
      <vt:lpstr>新細明體</vt:lpstr>
      <vt:lpstr>Arial</vt:lpstr>
      <vt:lpstr>Calibri</vt:lpstr>
      <vt:lpstr>Calibri Light</vt:lpstr>
      <vt:lpstr>Helvetica</vt:lpstr>
      <vt:lpstr>Times New Roman</vt:lpstr>
      <vt:lpstr>1_Office Theme</vt:lpstr>
      <vt:lpstr>Pandemic Project </vt:lpstr>
      <vt:lpstr>Source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Agnes</cp:lastModifiedBy>
  <cp:revision>105</cp:revision>
  <dcterms:created xsi:type="dcterms:W3CDTF">2020-02-19T07:27:02Z</dcterms:created>
  <dcterms:modified xsi:type="dcterms:W3CDTF">2020-09-14T07:08:50Z</dcterms:modified>
</cp:coreProperties>
</file>