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984" r:id="rId2"/>
    <p:sldId id="1986" r:id="rId3"/>
    <p:sldId id="2030" r:id="rId4"/>
    <p:sldId id="2038" r:id="rId5"/>
    <p:sldId id="2035" r:id="rId6"/>
    <p:sldId id="2041" r:id="rId7"/>
    <p:sldId id="2039" r:id="rId8"/>
    <p:sldId id="2043" r:id="rId9"/>
    <p:sldId id="2044" r:id="rId10"/>
    <p:sldId id="2036" r:id="rId11"/>
    <p:sldId id="2040" r:id="rId12"/>
    <p:sldId id="2042" r:id="rId13"/>
    <p:sldId id="20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D7D31"/>
    <a:srgbClr val="FFFFFF"/>
    <a:srgbClr val="C89800"/>
    <a:srgbClr val="FF6800"/>
    <a:srgbClr val="FFF2CC"/>
    <a:srgbClr val="FFC000"/>
    <a:srgbClr val="000000"/>
    <a:srgbClr val="DE3D2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19" autoAdjust="0"/>
  </p:normalViewPr>
  <p:slideViewPr>
    <p:cSldViewPr snapToGrid="0">
      <p:cViewPr varScale="1">
        <p:scale>
          <a:sx n="77" d="100"/>
          <a:sy n="77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41DC5-6DF2-4502-8775-0A3A5BCB3E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ADEE1-BBF8-474F-B285-36DF8D5ED3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CF0F-CAC3-4ED7-9708-1365DD0C4F4D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596E0-25AE-44C9-B9E2-82AA43ECE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D7B6-4EC7-40D1-BEB3-1A17DF2DBC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1375-733F-457F-A9C1-5778A762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5594B-E29F-4FDC-91C0-134F9DE2B2B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C46C-817F-4F32-8EA1-CEBF083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6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0C46C-817F-4F32-8EA1-CEBF08362F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:a16="http://schemas.microsoft.com/office/drawing/2014/main" id="{344970B4-3A22-4051-B911-F8479A654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000" cy="685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8444"/>
            <a:ext cx="91440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368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3BFBE-57D5-43BD-9C85-D92AA489B1B1}"/>
              </a:ext>
            </a:extLst>
          </p:cNvPr>
          <p:cNvGrpSpPr/>
          <p:nvPr userDrawn="1"/>
        </p:nvGrpSpPr>
        <p:grpSpPr>
          <a:xfrm>
            <a:off x="4655340" y="6370796"/>
            <a:ext cx="2881319" cy="413691"/>
            <a:chOff x="4828382" y="6100244"/>
            <a:chExt cx="2881319" cy="413691"/>
          </a:xfrm>
        </p:grpSpPr>
        <p:pic>
          <p:nvPicPr>
            <p:cNvPr id="17" name="Picture 16" descr="C:\Documents and Settings\User\桌面\CITI\CITI-LOGO\CITI LOGO.jpg">
              <a:extLst>
                <a:ext uri="{FF2B5EF4-FFF2-40B4-BE49-F238E27FC236}">
                  <a16:creationId xmlns:a16="http://schemas.microsoft.com/office/drawing/2014/main" id="{449A7445-B830-4B1F-B052-12663D2397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/>
            <a:srcRect l="11320" t="11789" r="11329" b="9771"/>
            <a:stretch/>
          </p:blipFill>
          <p:spPr bwMode="auto">
            <a:xfrm>
              <a:off x="6651806" y="6100244"/>
              <a:ext cx="1057895" cy="413691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9A20B5-A5CE-4077-A097-285C5A90939C}"/>
                </a:ext>
              </a:extLst>
            </p:cNvPr>
            <p:cNvGrpSpPr/>
            <p:nvPr userDrawn="1"/>
          </p:nvGrpSpPr>
          <p:grpSpPr>
            <a:xfrm>
              <a:off x="4828382" y="6120106"/>
              <a:ext cx="1707616" cy="362952"/>
              <a:chOff x="9100084" y="6406648"/>
              <a:chExt cx="1707616" cy="362952"/>
            </a:xfrm>
          </p:grpSpPr>
          <p:pic>
            <p:nvPicPr>
              <p:cNvPr id="19" name="Picture 7" descr="C:\Users\Satriya Dinata\Desktop\NTUST.png">
                <a:extLst>
                  <a:ext uri="{FF2B5EF4-FFF2-40B4-BE49-F238E27FC236}">
                    <a16:creationId xmlns:a16="http://schemas.microsoft.com/office/drawing/2014/main" id="{EC588BBA-DCAB-4FBC-859D-E959853CB4A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100084" y="6406648"/>
                <a:ext cx="1707616" cy="362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EE2ABC-53CF-4D23-9033-DA324A995872}"/>
                  </a:ext>
                </a:extLst>
              </p:cNvPr>
              <p:cNvGrpSpPr/>
              <p:nvPr userDrawn="1"/>
            </p:nvGrpSpPr>
            <p:grpSpPr>
              <a:xfrm>
                <a:off x="9100084" y="6411910"/>
                <a:ext cx="360071" cy="357690"/>
                <a:chOff x="9100084" y="6411910"/>
                <a:chExt cx="360071" cy="35769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7A79549-329A-4CE8-86A2-E236123AAA7A}"/>
                    </a:ext>
                  </a:extLst>
                </p:cNvPr>
                <p:cNvSpPr/>
                <p:nvPr/>
              </p:nvSpPr>
              <p:spPr>
                <a:xfrm>
                  <a:off x="9100084" y="6411910"/>
                  <a:ext cx="337846" cy="3123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Picture 2" descr="C:\Users\Snow\Desktop\Icon\NTUST icon\404.gif">
                  <a:extLst>
                    <a:ext uri="{FF2B5EF4-FFF2-40B4-BE49-F238E27FC236}">
                      <a16:creationId xmlns:a16="http://schemas.microsoft.com/office/drawing/2014/main" id="{A7B54E3E-4C8D-4BC6-9DB8-37E96FC076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 l="24846" r="24507" b="37843"/>
                <a:stretch/>
              </p:blipFill>
              <p:spPr bwMode="auto">
                <a:xfrm>
                  <a:off x="9122309" y="6435806"/>
                  <a:ext cx="337846" cy="33379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" name="文字方塊 12">
            <a:extLst>
              <a:ext uri="{FF2B5EF4-FFF2-40B4-BE49-F238E27FC236}">
                <a16:creationId xmlns:a16="http://schemas.microsoft.com/office/drawing/2014/main" id="{173E4984-AD75-43BC-B322-5F37F9ABBAD6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3633AB8E-46D1-4C23-9DBD-9A4CEABA36E3}"/>
              </a:ext>
            </a:extLst>
          </p:cNvPr>
          <p:cNvSpPr txBox="1"/>
          <p:nvPr userDrawn="1"/>
        </p:nvSpPr>
        <p:spPr>
          <a:xfrm>
            <a:off x="8482988" y="6300642"/>
            <a:ext cx="37429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The data and material contained in this file is copyrighted.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dirty="0">
                <a:solidFill>
                  <a:srgbClr val="595959"/>
                </a:solidFill>
              </a:rPr>
              <a:t>Please do not use without the author’s permission.</a:t>
            </a:r>
            <a:endParaRPr lang="zh-TW" altLang="en-US" sz="1000" dirty="0">
              <a:solidFill>
                <a:srgbClr val="595959"/>
              </a:solidFill>
            </a:endParaRPr>
          </a:p>
          <a:p>
            <a:pPr algn="r"/>
            <a:r>
              <a:rPr lang="zh-TW" altLang="en-US" sz="1000" dirty="0">
                <a:solidFill>
                  <a:srgbClr val="595959"/>
                </a:solidFill>
              </a:rPr>
              <a:t>本檔案所含資料受版權保護，未經所有人之同意請勿擅自使用</a:t>
            </a:r>
            <a:endParaRPr lang="en-US" altLang="zh-TW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BAC70A9A-E310-4D7B-95CD-316FBFD4F4E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</p:spTree>
    <p:extLst>
      <p:ext uri="{BB962C8B-B14F-4D97-AF65-F5344CB8AC3E}">
        <p14:creationId xmlns:p14="http://schemas.microsoft.com/office/powerpoint/2010/main" val="28602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A800B57D-8E7C-4A71-A7CF-1BD536D9B9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8C6EC9-29A0-4D83-9760-3065CC05443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76E3A1C9-B8F8-4317-94E3-AA3062C117F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86B571-4B5D-4D31-9676-846E12E2F343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B841D05-E5B1-4D3A-AE42-AA4029B910E0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9C4C9989-314C-416A-A198-75FB4E0C9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0840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kumimoji="0" lang="en-US" sz="44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Noto Sans T Chinese DemiLight" panose="020B0400000000000000" pitchFamily="34" charset="-12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:\Documents and Settings\User\桌面\CITI\CITI-LOGO\CITI LOGO.jpg">
            <a:extLst>
              <a:ext uri="{FF2B5EF4-FFF2-40B4-BE49-F238E27FC236}">
                <a16:creationId xmlns:a16="http://schemas.microsoft.com/office/drawing/2014/main" id="{2EF18C53-7650-4B90-A584-43B4E5AB95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A5BD61-6254-42EE-B7AC-5606D274F380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9" name="Picture 7" descr="C:\Users\Satriya Dinata\Desktop\NTUST.png">
              <a:extLst>
                <a:ext uri="{FF2B5EF4-FFF2-40B4-BE49-F238E27FC236}">
                  <a16:creationId xmlns:a16="http://schemas.microsoft.com/office/drawing/2014/main" id="{65BE26C7-DA31-4B4F-AC91-FC2C0985CD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16DD85-D450-437C-9390-01F2E1B3465B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E48F5-6034-45AC-9F01-29D3DC47A631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2" descr="C:\Users\Snow\Desktop\Icon\NTUST icon\404.gif">
                <a:extLst>
                  <a:ext uri="{FF2B5EF4-FFF2-40B4-BE49-F238E27FC236}">
                    <a16:creationId xmlns:a16="http://schemas.microsoft.com/office/drawing/2014/main" id="{610BE228-9390-4390-85AE-1C0EEE47E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E3114C2C-5E49-4E01-B48C-070076C1431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CF86685-07C4-4639-9F38-968FE07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C:\Documents and Settings\User\桌面\CITI\CITI-LOGO\CITI LOGO.jpg">
            <a:extLst>
              <a:ext uri="{FF2B5EF4-FFF2-40B4-BE49-F238E27FC236}">
                <a16:creationId xmlns:a16="http://schemas.microsoft.com/office/drawing/2014/main" id="{40BCE147-C60E-4FB9-8DAE-0CFEC66389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3214E2-35CC-4A0F-85F6-99854265A387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3" name="Picture 7" descr="C:\Users\Satriya Dinata\Desktop\NTUST.png">
              <a:extLst>
                <a:ext uri="{FF2B5EF4-FFF2-40B4-BE49-F238E27FC236}">
                  <a16:creationId xmlns:a16="http://schemas.microsoft.com/office/drawing/2014/main" id="{E88B2DC5-4BED-49E7-AAE5-B1929A2D7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BDC8A-5584-47B9-B9E1-CD3CE24787F7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4D8510-D0D7-4831-9703-A6D6F5CAED23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C:\Users\Snow\Desktop\Icon\NTUST icon\404.gif">
                <a:extLst>
                  <a:ext uri="{FF2B5EF4-FFF2-40B4-BE49-F238E27FC236}">
                    <a16:creationId xmlns:a16="http://schemas.microsoft.com/office/drawing/2014/main" id="{4599C1BC-E664-4F54-99E3-F0458ECBC7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DC4B8B6E-D67E-4EEF-9672-776CF2C1FD1B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E9A0B0A-5561-4715-B75A-F6C0B88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No Copy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 userDrawn="1"/>
        </p:nvSpPr>
        <p:spPr>
          <a:xfrm>
            <a:off x="2285973" y="274639"/>
            <a:ext cx="9296427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 userDrawn="1"/>
        </p:nvSpPr>
        <p:spPr>
          <a:xfrm>
            <a:off x="2285973" y="1600200"/>
            <a:ext cx="929642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399" dirty="0"/>
          </a:p>
        </p:txBody>
      </p:sp>
      <p:pic>
        <p:nvPicPr>
          <p:cNvPr id="9" name="Picture 8" descr="C:\Documents and Settings\User\桌面\CITI\CITI-LOGO\CITI LOGO.jpg">
            <a:extLst>
              <a:ext uri="{FF2B5EF4-FFF2-40B4-BE49-F238E27FC236}">
                <a16:creationId xmlns:a16="http://schemas.microsoft.com/office/drawing/2014/main" id="{9218628D-EAA5-4AAF-AF16-865C0F63A9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2EDB63-512C-4E4C-A632-F5DBC5881412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1" name="Picture 7" descr="C:\Users\Satriya Dinata\Desktop\NTUST.png">
              <a:extLst>
                <a:ext uri="{FF2B5EF4-FFF2-40B4-BE49-F238E27FC236}">
                  <a16:creationId xmlns:a16="http://schemas.microsoft.com/office/drawing/2014/main" id="{1194BB7E-37EC-4007-AC42-B05CC498B3A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AF0155-2FD6-4C66-A084-F77F25D88D26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64DE1-EC25-4209-8A0C-1A1F916D2EEC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2" descr="C:\Users\Snow\Desktop\Icon\NTUST icon\404.gif">
                <a:extLst>
                  <a:ext uri="{FF2B5EF4-FFF2-40B4-BE49-F238E27FC236}">
                    <a16:creationId xmlns:a16="http://schemas.microsoft.com/office/drawing/2014/main" id="{FB5A5940-21EA-44CB-A3C3-23AB2CA8E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2F51DF8-D1C0-4B2F-8EA8-B06367B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785"/>
            <a:ext cx="5181600" cy="4724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C7D46240-CE5C-4D3F-8148-2B60B54BC1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4C19B4-3F04-4E9D-B785-94DA79386D8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5AE594-87B9-4694-BBE0-84954F1916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2E0D06-DFAD-45C1-8109-479812F5B789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16FB60-8082-4120-933B-89D256A2F72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0568E265-9EA6-46B9-9039-1ECB71D7A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47B8501-BDDF-4B37-921B-093E094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383"/>
            <a:ext cx="6135141" cy="584775"/>
          </a:xfrm>
        </p:spPr>
        <p:txBody>
          <a:bodyPr wrap="none">
            <a:sp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222D3DB1-DDDD-45A8-9E41-C013ED293525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AED7AAD-6ABF-402E-B909-CC6555C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5A82AE99-43F7-4890-8049-80AF57C8FD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A0B249-64B3-4783-9E56-5C6FA5CEA943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F015AFC4-C781-4FED-A5AE-0BB3D43E94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CED27A-67CF-4353-BA78-7A088E2B67B4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A2A4B3-A463-4FD9-B446-1EA030AF0F8A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DBE270E5-5876-4DB1-AA9B-24717FD593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D9787D75-1B0F-4E34-AF03-79C72A687C98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24C215-3A7B-4969-B6B0-531AEEEC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1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:\Documents and Settings\User\桌面\CITI\CITI-LOGO\CITI LOGO.jpg">
            <a:extLst>
              <a:ext uri="{FF2B5EF4-FFF2-40B4-BE49-F238E27FC236}">
                <a16:creationId xmlns:a16="http://schemas.microsoft.com/office/drawing/2014/main" id="{92E82B01-B6D8-4A85-B964-20F9AF4FC9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11320" t="11789" r="11329" b="9771"/>
          <a:stretch/>
        </p:blipFill>
        <p:spPr bwMode="auto">
          <a:xfrm>
            <a:off x="10841831" y="6377261"/>
            <a:ext cx="1057895" cy="4136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ED12640-FDC7-4CD8-8074-F3A8F11B9468}"/>
              </a:ext>
            </a:extLst>
          </p:cNvPr>
          <p:cNvGrpSpPr/>
          <p:nvPr userDrawn="1"/>
        </p:nvGrpSpPr>
        <p:grpSpPr>
          <a:xfrm>
            <a:off x="9018407" y="6397123"/>
            <a:ext cx="1707616" cy="362952"/>
            <a:chOff x="9100084" y="6406648"/>
            <a:chExt cx="1707616" cy="362952"/>
          </a:xfrm>
        </p:grpSpPr>
        <p:pic>
          <p:nvPicPr>
            <p:cNvPr id="10" name="Picture 7" descr="C:\Users\Satriya Dinata\Desktop\NTUST.png">
              <a:extLst>
                <a:ext uri="{FF2B5EF4-FFF2-40B4-BE49-F238E27FC236}">
                  <a16:creationId xmlns:a16="http://schemas.microsoft.com/office/drawing/2014/main" id="{363B8EFE-0B81-4FBA-B546-137BC81481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00084" y="6406648"/>
              <a:ext cx="1707616" cy="36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A29A9D-BB1D-4BFC-AB52-BB8ACFC80675}"/>
                </a:ext>
              </a:extLst>
            </p:cNvPr>
            <p:cNvGrpSpPr/>
            <p:nvPr userDrawn="1"/>
          </p:nvGrpSpPr>
          <p:grpSpPr>
            <a:xfrm>
              <a:off x="9100084" y="6411910"/>
              <a:ext cx="360071" cy="357690"/>
              <a:chOff x="9100084" y="6411910"/>
              <a:chExt cx="360071" cy="35769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F568A3-467B-4D06-98A4-E5FA2A0D4746}"/>
                  </a:ext>
                </a:extLst>
              </p:cNvPr>
              <p:cNvSpPr/>
              <p:nvPr/>
            </p:nvSpPr>
            <p:spPr>
              <a:xfrm>
                <a:off x="9100084" y="6411910"/>
                <a:ext cx="337846" cy="312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C:\Users\Snow\Desktop\Icon\NTUST icon\404.gif">
                <a:extLst>
                  <a:ext uri="{FF2B5EF4-FFF2-40B4-BE49-F238E27FC236}">
                    <a16:creationId xmlns:a16="http://schemas.microsoft.com/office/drawing/2014/main" id="{28175C0B-0FEF-4C9A-828A-5C11ECC43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l="24846" r="24507" b="37843"/>
              <a:stretch/>
            </p:blipFill>
            <p:spPr bwMode="auto">
              <a:xfrm>
                <a:off x="9122309" y="6435806"/>
                <a:ext cx="337846" cy="33379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4" name="文字方塊 12">
            <a:extLst>
              <a:ext uri="{FF2B5EF4-FFF2-40B4-BE49-F238E27FC236}">
                <a16:creationId xmlns:a16="http://schemas.microsoft.com/office/drawing/2014/main" id="{7B42018C-CE7E-41D5-9515-928B27393630}"/>
              </a:ext>
            </a:extLst>
          </p:cNvPr>
          <p:cNvSpPr txBox="1"/>
          <p:nvPr userDrawn="1"/>
        </p:nvSpPr>
        <p:spPr>
          <a:xfrm>
            <a:off x="0" y="6377586"/>
            <a:ext cx="463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595959"/>
                </a:solidFill>
              </a:rPr>
              <a:t>Copyright © 2020 Center for Internet of Things Innovation, NTUST. All rights reserved.</a:t>
            </a:r>
          </a:p>
          <a:p>
            <a:r>
              <a:rPr lang="zh-TW" altLang="en-US" sz="1000" dirty="0">
                <a:solidFill>
                  <a:srgbClr val="595959"/>
                </a:solidFill>
              </a:rPr>
              <a:t>版權所有 </a:t>
            </a:r>
            <a:r>
              <a:rPr lang="en-US" altLang="zh-TW" sz="1000" dirty="0">
                <a:solidFill>
                  <a:srgbClr val="595959"/>
                </a:solidFill>
              </a:rPr>
              <a:t>©</a:t>
            </a:r>
            <a:r>
              <a:rPr lang="zh-TW" altLang="en-US" sz="1000" dirty="0">
                <a:solidFill>
                  <a:srgbClr val="595959"/>
                </a:solidFill>
              </a:rPr>
              <a:t> </a:t>
            </a:r>
            <a:r>
              <a:rPr lang="en-US" altLang="zh-TW" sz="1000" dirty="0">
                <a:solidFill>
                  <a:srgbClr val="595959"/>
                </a:solidFill>
              </a:rPr>
              <a:t>2020</a:t>
            </a:r>
            <a:r>
              <a:rPr lang="zh-TW" altLang="en-US" sz="1000" dirty="0">
                <a:solidFill>
                  <a:srgbClr val="595959"/>
                </a:solidFill>
              </a:rPr>
              <a:t> 國立臺</a:t>
            </a:r>
            <a:r>
              <a:rPr lang="zh-CN" altLang="en-US" sz="1000" dirty="0">
                <a:solidFill>
                  <a:srgbClr val="595959"/>
                </a:solidFill>
              </a:rPr>
              <a:t>灣科技大學</a:t>
            </a:r>
            <a:r>
              <a:rPr lang="zh-TW" altLang="en-US" sz="1000" dirty="0">
                <a:solidFill>
                  <a:srgbClr val="595959"/>
                </a:solidFill>
              </a:rPr>
              <a:t> 物聯網創新中心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4138E71-3275-455D-8FFF-D04B124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8862" y="6349584"/>
            <a:ext cx="511969" cy="365125"/>
          </a:xfrm>
        </p:spPr>
        <p:txBody>
          <a:bodyPr/>
          <a:lstStyle/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033-95FF-4545-9598-E27A92F5CF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2356-0074-4B78-9638-42516D5A2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7" r:id="rId5"/>
    <p:sldLayoutId id="2147483672" r:id="rId6"/>
    <p:sldLayoutId id="2147483664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Introduction</a:t>
            </a:r>
            <a:br>
              <a:rPr lang="en-US" dirty="0"/>
            </a:br>
            <a:r>
              <a:rPr lang="en-US" dirty="0"/>
              <a:t>NETLOGO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/>
              <a:t>Muhammad </a:t>
            </a:r>
            <a:r>
              <a:rPr lang="en-US" sz="2400" b="1" dirty="0" err="1"/>
              <a:t>Ryanda</a:t>
            </a:r>
            <a:r>
              <a:rPr lang="en-US" sz="2400" b="1" dirty="0"/>
              <a:t> </a:t>
            </a:r>
            <a:r>
              <a:rPr lang="en-US" sz="2400" b="1" dirty="0" err="1"/>
              <a:t>Nugraha</a:t>
            </a:r>
            <a:r>
              <a:rPr lang="en-US" sz="2400" b="1" dirty="0"/>
              <a:t> M.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/>
              <a:t>14 December 2020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Ask patches …	: Command every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Ifelse</a:t>
            </a:r>
            <a:r>
              <a:rPr lang="en-US" dirty="0">
                <a:latin typeface="Calibri (Body)"/>
              </a:rPr>
              <a:t>		: Conditional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Shuffle 	: shuffling list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Range	[range]	: Generate list within\ range of [Range]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csv:from-file</a:t>
            </a:r>
            <a:r>
              <a:rPr lang="en-US" dirty="0">
                <a:latin typeface="Calibri (Body)"/>
              </a:rPr>
              <a:t> …	: open csv file from given folder and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Word [value]	: Declaring string with [value}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Sprout		: Sprouting item (</a:t>
            </a:r>
            <a:r>
              <a:rPr lang="en-US" dirty="0" err="1">
                <a:latin typeface="Calibri (Body)"/>
              </a:rPr>
              <a:t>pod,empty,etc</a:t>
            </a:r>
            <a:r>
              <a:rPr lang="en-US" dirty="0">
                <a:latin typeface="Calibri (Body)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8DDB37-167C-413E-BC02-927A13283591}"/>
              </a:ext>
            </a:extLst>
          </p:cNvPr>
          <p:cNvSpPr/>
          <p:nvPr/>
        </p:nvSpPr>
        <p:spPr>
          <a:xfrm>
            <a:off x="7622815" y="837108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F100E7-262F-4B98-87AC-1F68BF7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16" y="1387106"/>
            <a:ext cx="5520510" cy="291939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75B72AF8-4543-4327-B4A4-5D03DB7DD40B}"/>
              </a:ext>
            </a:extLst>
          </p:cNvPr>
          <p:cNvSpPr/>
          <p:nvPr/>
        </p:nvSpPr>
        <p:spPr>
          <a:xfrm>
            <a:off x="8940054" y="1525349"/>
            <a:ext cx="427382" cy="10485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F6E4F1-AB9F-4F3A-8452-92CE58DBCE28}"/>
              </a:ext>
            </a:extLst>
          </p:cNvPr>
          <p:cNvSpPr/>
          <p:nvPr/>
        </p:nvSpPr>
        <p:spPr>
          <a:xfrm>
            <a:off x="9339064" y="17365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11DA3A6-76FA-44D0-A12E-9F32A5BC0DD4}"/>
              </a:ext>
            </a:extLst>
          </p:cNvPr>
          <p:cNvSpPr/>
          <p:nvPr/>
        </p:nvSpPr>
        <p:spPr>
          <a:xfrm>
            <a:off x="8940054" y="2573886"/>
            <a:ext cx="427382" cy="4975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3D3650-E5B9-4BA3-B5E5-2AACC172BD8E}"/>
              </a:ext>
            </a:extLst>
          </p:cNvPr>
          <p:cNvSpPr/>
          <p:nvPr/>
        </p:nvSpPr>
        <p:spPr>
          <a:xfrm>
            <a:off x="9367436" y="2594609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8D2675-2152-40D3-9304-98FE47274FD7}"/>
              </a:ext>
            </a:extLst>
          </p:cNvPr>
          <p:cNvSpPr/>
          <p:nvPr/>
        </p:nvSpPr>
        <p:spPr>
          <a:xfrm>
            <a:off x="8940054" y="3092179"/>
            <a:ext cx="427382" cy="2475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2B7DC9-6A66-435D-8F8D-C000099B4D28}"/>
              </a:ext>
            </a:extLst>
          </p:cNvPr>
          <p:cNvSpPr/>
          <p:nvPr/>
        </p:nvSpPr>
        <p:spPr>
          <a:xfrm>
            <a:off x="9367436" y="3052606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0AE5CE8-6C22-42AD-998E-E095A7DDA435}"/>
              </a:ext>
            </a:extLst>
          </p:cNvPr>
          <p:cNvSpPr/>
          <p:nvPr/>
        </p:nvSpPr>
        <p:spPr>
          <a:xfrm>
            <a:off x="8940054" y="3363151"/>
            <a:ext cx="427382" cy="8369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7812E4-9528-4B38-9589-8751F16D2E4F}"/>
              </a:ext>
            </a:extLst>
          </p:cNvPr>
          <p:cNvSpPr/>
          <p:nvPr/>
        </p:nvSpPr>
        <p:spPr>
          <a:xfrm>
            <a:off x="9367436" y="3587235"/>
            <a:ext cx="80779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75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 que-size item 0 sort [</a:t>
            </a:r>
            <a:r>
              <a:rPr lang="en-US" sz="1400" dirty="0" err="1"/>
              <a:t>xcor</a:t>
            </a:r>
            <a:r>
              <a:rPr lang="en-US" sz="1400" dirty="0"/>
              <a:t>] of turtles with [shape = "int7"] - item 0 sort [</a:t>
            </a:r>
            <a:r>
              <a:rPr lang="en-US" sz="1400" dirty="0" err="1"/>
              <a:t>xcor</a:t>
            </a:r>
            <a:r>
              <a:rPr lang="en-US" sz="1400" dirty="0"/>
              <a:t>] of picking-stations : initialize que-size with turtle that have shape “int7” after sorted based on </a:t>
            </a:r>
            <a:r>
              <a:rPr lang="en-US" sz="1400" dirty="0" err="1"/>
              <a:t>xcor</a:t>
            </a:r>
            <a:r>
              <a:rPr lang="en-US" sz="1400" dirty="0"/>
              <a:t> minus picking-stations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picking-stations [set entering-queue </a:t>
            </a:r>
            <a:r>
              <a:rPr lang="en-US" sz="1400" dirty="0" err="1"/>
              <a:t>xcor</a:t>
            </a:r>
            <a:r>
              <a:rPr lang="en-US" sz="1400" dirty="0"/>
              <a:t> + que-size]: call function picking-stations for set entering-que with </a:t>
            </a:r>
            <a:r>
              <a:rPr lang="en-US" sz="1400" dirty="0" err="1"/>
              <a:t>xcor+que-size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turtles with [shape = "int7"][die]: Ask each turtle with shape “int7” to die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A0572-7BFE-4FA2-A9CF-69D3CB53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995434"/>
            <a:ext cx="6551884" cy="4630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F9E998-9A81-4482-AC71-BF25B2D0260F}"/>
              </a:ext>
            </a:extLst>
          </p:cNvPr>
          <p:cNvSpPr/>
          <p:nvPr/>
        </p:nvSpPr>
        <p:spPr>
          <a:xfrm>
            <a:off x="767757" y="2695887"/>
            <a:ext cx="1485444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0631C-25D6-44D0-8FB7-1C0ADCD3C169}"/>
              </a:ext>
            </a:extLst>
          </p:cNvPr>
          <p:cNvSpPr/>
          <p:nvPr/>
        </p:nvSpPr>
        <p:spPr>
          <a:xfrm>
            <a:off x="767757" y="3079608"/>
            <a:ext cx="60332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sort	: </a:t>
            </a:r>
            <a:r>
              <a:rPr lang="en-ID" i="0" dirty="0">
                <a:solidFill>
                  <a:srgbClr val="000000"/>
                </a:solidFill>
                <a:effectLst/>
              </a:rPr>
              <a:t>sorting </a:t>
            </a:r>
            <a:r>
              <a:rPr lang="en-ID" i="1" dirty="0">
                <a:solidFill>
                  <a:srgbClr val="000000"/>
                </a:solidFill>
                <a:effectLst/>
              </a:rPr>
              <a:t>list</a:t>
            </a:r>
          </a:p>
          <a:p>
            <a:pPr lvl="1"/>
            <a:r>
              <a:rPr lang="en-ID" i="0" dirty="0">
                <a:solidFill>
                  <a:srgbClr val="000000"/>
                </a:solidFill>
                <a:effectLst/>
              </a:rPr>
              <a:t>	  sorting </a:t>
            </a:r>
            <a:r>
              <a:rPr lang="en-ID" i="1" dirty="0" err="1">
                <a:solidFill>
                  <a:srgbClr val="000000"/>
                </a:solidFill>
                <a:effectLst/>
              </a:rPr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of	: </a:t>
            </a:r>
            <a:r>
              <a:rPr lang="en-GB" dirty="0"/>
              <a:t>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/>
              <a:t>agent</a:t>
            </a:r>
          </a:p>
          <a:p>
            <a:pPr lvl="2"/>
            <a:r>
              <a:rPr lang="en-GB" dirty="0"/>
              <a:t>  [</a:t>
            </a:r>
            <a:r>
              <a:rPr lang="en-GB" i="1" dirty="0"/>
              <a:t>reporter</a:t>
            </a:r>
            <a:r>
              <a:rPr lang="en-GB" dirty="0"/>
              <a:t>] of </a:t>
            </a:r>
            <a:r>
              <a:rPr lang="en-GB" i="1" dirty="0" err="1"/>
              <a:t>agentset</a:t>
            </a:r>
            <a:endParaRPr lang="en-ID" i="1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with	: </a:t>
            </a:r>
            <a:r>
              <a:rPr lang="en-GB" i="1" dirty="0" err="1"/>
              <a:t>agentset</a:t>
            </a:r>
            <a:r>
              <a:rPr lang="en-GB" dirty="0"/>
              <a:t> with [</a:t>
            </a:r>
            <a:r>
              <a:rPr lang="en-GB" i="1" dirty="0"/>
              <a:t>reporter</a:t>
            </a:r>
            <a:r>
              <a:rPr lang="en-GB" dirty="0"/>
              <a:t>]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17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39D-FC16-4B30-80BC-CA4BB8C50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26B-F16A-437B-A0A1-67FC57D4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b="1" dirty="0" err="1"/>
              <a:t>Ryanda</a:t>
            </a:r>
            <a:endParaRPr lang="en-US" sz="2400" b="1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Industrial Management Department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Center for Internet of Things Innovation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National Taiwan University of Science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7F4E-6F15-4F14-AFE9-A28FD7A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r>
              <a:rPr lang="en-US" dirty="0"/>
              <a:t>Check Points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91EF6-49EE-4C1E-9229-0E0C84A208D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0770" y="827771"/>
            <a:ext cx="717430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1000AB-F91B-4981-B0CD-7256A5F421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01108" y="827772"/>
            <a:ext cx="8600409" cy="933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DF777-DE8A-4B6B-AFB8-64759C27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2" y="1485622"/>
            <a:ext cx="10470036" cy="16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09570" y="3500359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137867" y="3500360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Replication-read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1660593" y="3643474"/>
            <a:ext cx="4772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3475214" y="348474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Delete-file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985FA7-3711-448F-A15D-082476B85C2C}"/>
              </a:ext>
            </a:extLst>
          </p:cNvPr>
          <p:cNvSpPr/>
          <p:nvPr/>
        </p:nvSpPr>
        <p:spPr>
          <a:xfrm>
            <a:off x="215088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 </a:t>
            </a:r>
            <a:r>
              <a:rPr lang="en-US" sz="1100" dirty="0" err="1">
                <a:solidFill>
                  <a:schemeClr val="tx1"/>
                </a:solidFill>
              </a:rPr>
              <a:t>globals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3475214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CD080EB-A978-4C0C-AE80-ADC2FE3EB22C}"/>
              </a:ext>
            </a:extLst>
          </p:cNvPr>
          <p:cNvSpPr/>
          <p:nvPr/>
        </p:nvSpPr>
        <p:spPr>
          <a:xfrm>
            <a:off x="838200" y="4026529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Py:setup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074247" y="3627862"/>
            <a:ext cx="400967" cy="1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3943404" y="3770977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023A0-ECAC-41F4-A894-78FA1342A36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087260" y="4169644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2DEEEF-9F88-48DF-B310-E7ECBA085B88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1774580" y="4169644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43" name="Picture 6" descr="See the source image">
            <a:extLst>
              <a:ext uri="{FF2B5EF4-FFF2-40B4-BE49-F238E27FC236}">
                <a16:creationId xmlns:a16="http://schemas.microsoft.com/office/drawing/2014/main" id="{EF1AC7BA-752A-4F8B-802E-EF8B96694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6" y="3786589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213FD-683B-4D24-8C3E-443EC9A9F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55D52D-355C-4BFD-A7A2-D5F60A11B97A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D63D19-486F-4AAD-ABC6-57FE01D344DF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FA707C-42AA-43E7-BF39-35E33B753994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D46B05A-7FC3-4982-A9C5-D012CDA533A5}"/>
              </a:ext>
            </a:extLst>
          </p:cNvPr>
          <p:cNvSpPr/>
          <p:nvPr/>
        </p:nvSpPr>
        <p:spPr>
          <a:xfrm>
            <a:off x="215088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Generate-order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FE5C8F-286A-4273-AF1D-F9DA301B6AF2}"/>
              </a:ext>
            </a:extLst>
          </p:cNvPr>
          <p:cNvSpPr/>
          <p:nvPr/>
        </p:nvSpPr>
        <p:spPr>
          <a:xfrm>
            <a:off x="3475214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Assign-order-to-pod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3ACDBAE-A98F-4EC7-8F1E-00C2B7AF375C}"/>
              </a:ext>
            </a:extLst>
          </p:cNvPr>
          <p:cNvSpPr/>
          <p:nvPr/>
        </p:nvSpPr>
        <p:spPr>
          <a:xfrm>
            <a:off x="838200" y="4568311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Output-show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21CD4-C259-41EE-96D9-1BE41CC07AB3}"/>
              </a:ext>
            </a:extLst>
          </p:cNvPr>
          <p:cNvSpPr/>
          <p:nvPr/>
        </p:nvSpPr>
        <p:spPr>
          <a:xfrm>
            <a:off x="216862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assigning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BC425C-B46B-459B-B74B-38FED1C08833}"/>
              </a:ext>
            </a:extLst>
          </p:cNvPr>
          <p:cNvSpPr/>
          <p:nvPr/>
        </p:nvSpPr>
        <p:spPr>
          <a:xfrm>
            <a:off x="3492962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Place-</a:t>
            </a:r>
            <a:r>
              <a:rPr lang="en-US" sz="1050" dirty="0" err="1">
                <a:solidFill>
                  <a:schemeClr val="tx1"/>
                </a:solidFill>
              </a:rPr>
              <a:t>agv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6D0BB8-945E-43A7-8982-F595FC5E7851}"/>
              </a:ext>
            </a:extLst>
          </p:cNvPr>
          <p:cNvSpPr/>
          <p:nvPr/>
        </p:nvSpPr>
        <p:spPr>
          <a:xfrm>
            <a:off x="855948" y="5084405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Reset-ticks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34E15E-0FC0-4FAD-99F8-CFA8EFFD676A}"/>
              </a:ext>
            </a:extLst>
          </p:cNvPr>
          <p:cNvSpPr/>
          <p:nvPr/>
        </p:nvSpPr>
        <p:spPr>
          <a:xfrm>
            <a:off x="855948" y="5626187"/>
            <a:ext cx="936380" cy="2862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ticks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A431E1-8767-4709-A30F-6A0DB57B4A2B}"/>
              </a:ext>
            </a:extLst>
          </p:cNvPr>
          <p:cNvSpPr/>
          <p:nvPr/>
        </p:nvSpPr>
        <p:spPr>
          <a:xfrm>
            <a:off x="2261306" y="5620132"/>
            <a:ext cx="751024" cy="286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97E80-C79C-4353-B1C0-ED4BE8D5277B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74580" y="4711426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D79CF-90E8-43F3-8959-399C61EA1FE1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1792328" y="5763247"/>
            <a:ext cx="468978" cy="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B87B1-B193-4B86-8DAC-CC92AA9532F7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3105008" y="5227520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BDBB09-99EF-42DD-B07D-7B7A24A7A194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>
            <a:off x="1792328" y="5227520"/>
            <a:ext cx="376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32530-DABF-4AA6-9B64-222E7F68DE17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1306390" y="4312759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44670-5F7A-4F79-8CC6-78F36503D480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3087260" y="4711426"/>
            <a:ext cx="38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40B42D-2AF9-4F8E-8507-BE578F7EC90B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3943404" y="4854541"/>
            <a:ext cx="17748" cy="229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E8AA08-127B-4F2E-9A78-4CE6B4EC0A4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324138" y="5370635"/>
            <a:ext cx="0" cy="25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1268296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6" y="1665652"/>
            <a:ext cx="5162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		: </a:t>
            </a:r>
            <a:r>
              <a:rPr lang="en-US" sz="1800" dirty="0"/>
              <a:t>Function to choose “</a:t>
            </a:r>
            <a:r>
              <a:rPr lang="en-US" sz="1800" dirty="0" err="1"/>
              <a:t>Celular</a:t>
            </a:r>
            <a:r>
              <a:rPr lang="en-US" sz="1800" dirty="0"/>
              <a:t> 			Automaton” model</a:t>
            </a:r>
            <a:endParaRPr lang="en-US" dirty="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 (Body)"/>
              </a:rPr>
              <a:t>Py:setup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py:python</a:t>
            </a:r>
            <a:r>
              <a:rPr lang="en-US" dirty="0">
                <a:latin typeface="Calibri (Body)"/>
              </a:rPr>
              <a:t> : 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Output-show 	: show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Reset-ticks 	: reset tick’s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Tick 		: start tick’s counter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ED57C-35BF-4A53-A5DB-CA5EB7BA7454}"/>
              </a:ext>
            </a:extLst>
          </p:cNvPr>
          <p:cNvSpPr/>
          <p:nvPr/>
        </p:nvSpPr>
        <p:spPr>
          <a:xfrm>
            <a:off x="6226214" y="3484747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744E50-0AB1-4D24-B36D-12191EBF3154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08659-3EAD-4D2E-ACE9-C8385742374C}"/>
              </a:ext>
            </a:extLst>
          </p:cNvPr>
          <p:cNvSpPr txBox="1"/>
          <p:nvPr/>
        </p:nvSpPr>
        <p:spPr>
          <a:xfrm>
            <a:off x="5267739" y="3917512"/>
            <a:ext cx="308454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Replication-read </a:t>
            </a:r>
            <a:br>
              <a:rPr lang="en-US" sz="1050" dirty="0"/>
            </a:br>
            <a:r>
              <a:rPr lang="en-US" sz="1050" dirty="0"/>
              <a:t>	Call function for read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Delete-file </a:t>
            </a:r>
            <a:br>
              <a:rPr lang="en-US" sz="1050" dirty="0"/>
            </a:br>
            <a:r>
              <a:rPr lang="en-US" sz="1050" dirty="0"/>
              <a:t>	call function for delete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Set-layout</a:t>
            </a:r>
            <a:br>
              <a:rPr lang="en-US" sz="1050" dirty="0"/>
            </a:br>
            <a:r>
              <a:rPr lang="en-US" sz="1050" dirty="0"/>
              <a:t>	call function for setting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Output-show</a:t>
            </a:r>
            <a:br>
              <a:rPr lang="en-US" sz="1050" dirty="0"/>
            </a:br>
            <a:r>
              <a:rPr lang="en-US" sz="1050" dirty="0"/>
              <a:t>	Function for printing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2F5922-7796-44FE-AB2A-893CD6AB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4" y="1402410"/>
            <a:ext cx="2949770" cy="20189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E0ED9C-D20C-487F-B744-58AEAE7C685F}"/>
              </a:ext>
            </a:extLst>
          </p:cNvPr>
          <p:cNvSpPr txBox="1"/>
          <p:nvPr/>
        </p:nvSpPr>
        <p:spPr>
          <a:xfrm>
            <a:off x="8352285" y="3915438"/>
            <a:ext cx="3579826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Generate-order initial-order :</a:t>
            </a:r>
            <a:br>
              <a:rPr lang="en-US" sz="1050" dirty="0"/>
            </a:br>
            <a:r>
              <a:rPr lang="en-US" sz="1050" dirty="0"/>
              <a:t>	Function to generate order using initial-order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Assign-order-to-pod:</a:t>
            </a:r>
            <a:br>
              <a:rPr lang="en-US" sz="1050" dirty="0"/>
            </a:br>
            <a:r>
              <a:rPr lang="en-US" sz="1050" dirty="0"/>
              <a:t>	function to assign order for the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place-</a:t>
            </a:r>
            <a:r>
              <a:rPr lang="en-US" sz="1050" dirty="0" err="1"/>
              <a:t>agv</a:t>
            </a:r>
            <a:r>
              <a:rPr lang="en-US" sz="1050" dirty="0"/>
              <a:t>:</a:t>
            </a:r>
            <a:br>
              <a:rPr lang="en-US" sz="1050" dirty="0"/>
            </a:br>
            <a:r>
              <a:rPr lang="en-US" sz="1050" dirty="0"/>
              <a:t>	Place </a:t>
            </a:r>
            <a:r>
              <a:rPr lang="en-US" sz="1050" dirty="0" err="1"/>
              <a:t>agv</a:t>
            </a:r>
            <a:r>
              <a:rPr lang="en-US" sz="1050" dirty="0"/>
              <a:t> on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Assigning -1:</a:t>
            </a:r>
            <a:br>
              <a:rPr lang="en-US" sz="1050" dirty="0"/>
            </a:br>
            <a:r>
              <a:rPr lang="en-US" sz="1050" dirty="0"/>
              <a:t>	Function to assign pod for AGV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54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469027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1841875" y="1691747"/>
            <a:ext cx="3589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Read replication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AB73D3-08CA-436A-B5A3-CEC94B776EAF}"/>
              </a:ext>
            </a:extLst>
          </p:cNvPr>
          <p:cNvSpPr/>
          <p:nvPr/>
        </p:nvSpPr>
        <p:spPr>
          <a:xfrm>
            <a:off x="948699" y="3500359"/>
            <a:ext cx="1089105" cy="415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3F668-81E6-4922-901F-F32852CC4D89}"/>
              </a:ext>
            </a:extLst>
          </p:cNvPr>
          <p:cNvSpPr/>
          <p:nvPr/>
        </p:nvSpPr>
        <p:spPr>
          <a:xfrm>
            <a:off x="2729927" y="3500360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carefully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EFF95-9B4B-46EC-A07E-B51E8A1E99C1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2037804" y="3707899"/>
            <a:ext cx="6921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C37D8-D6FC-4F95-B148-84334A2936B6}"/>
              </a:ext>
            </a:extLst>
          </p:cNvPr>
          <p:cNvSpPr/>
          <p:nvPr/>
        </p:nvSpPr>
        <p:spPr>
          <a:xfrm>
            <a:off x="963012" y="275215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 FLOW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551374-6F52-432B-A156-27C6A5D70F0B}"/>
              </a:ext>
            </a:extLst>
          </p:cNvPr>
          <p:cNvSpPr/>
          <p:nvPr/>
        </p:nvSpPr>
        <p:spPr>
          <a:xfrm>
            <a:off x="2729927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Let rep_ item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F6507-3906-4987-8C61-A3EB946887E2}"/>
              </a:ext>
            </a:extLst>
          </p:cNvPr>
          <p:cNvSpPr/>
          <p:nvPr/>
        </p:nvSpPr>
        <p:spPr>
          <a:xfrm>
            <a:off x="824842" y="4240035"/>
            <a:ext cx="1357902" cy="415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 replication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F8C09-F529-4879-8346-33C9A5F96357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3408878" y="3915440"/>
            <a:ext cx="0" cy="324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5BFA3-9404-40E0-9212-3AD1615CE8FC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2182744" y="4447575"/>
            <a:ext cx="54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E73FC-A194-41D0-AC2D-0A56B326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6325C7B0-A78A-4A76-9930-F1238FD1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68" y="4509769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49177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Replication-read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058051A-5777-4DA6-8B8A-B5A9548E2369}"/>
              </a:ext>
            </a:extLst>
          </p:cNvPr>
          <p:cNvSpPr/>
          <p:nvPr/>
        </p:nvSpPr>
        <p:spPr>
          <a:xfrm>
            <a:off x="436974" y="11574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4EBBA5-1A8B-4D69-A30B-2B978781574E}"/>
              </a:ext>
            </a:extLst>
          </p:cNvPr>
          <p:cNvSpPr/>
          <p:nvPr/>
        </p:nvSpPr>
        <p:spPr>
          <a:xfrm>
            <a:off x="612607" y="1665652"/>
            <a:ext cx="44566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Carefully [ commands1 ] [ commands2]: Runs commands1. If a runtime error occurs inside commands1, </a:t>
            </a:r>
            <a:r>
              <a:rPr lang="en-US" dirty="0" err="1">
                <a:latin typeface="Calibri (Body)"/>
              </a:rPr>
              <a:t>NetLogo</a:t>
            </a:r>
            <a:r>
              <a:rPr lang="en-US" dirty="0">
                <a:latin typeface="Calibri (Body)"/>
              </a:rPr>
              <a:t> won't stop and alert the user that an error occurred. It will suppress the error and run commands2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Let		: initialize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Set 		: set </a:t>
            </a:r>
            <a:r>
              <a:rPr lang="en-US" i="1" dirty="0">
                <a:latin typeface="Calibri (Body)"/>
              </a:rPr>
              <a:t>variable</a:t>
            </a:r>
            <a:r>
              <a:rPr lang="en-US" dirty="0">
                <a:latin typeface="Calibri (Body)"/>
              </a:rPr>
              <a:t> </a:t>
            </a:r>
            <a:r>
              <a:rPr lang="en-US" i="1" dirty="0">
                <a:latin typeface="Calibri (Body)"/>
              </a:rPr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Item 0		: item on index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Csv: from-file	: get item from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Replication.csv	: An empty csv for temporary data storage</a:t>
            </a:r>
          </a:p>
          <a:p>
            <a:br>
              <a:rPr lang="en-US" dirty="0"/>
            </a:br>
            <a:br>
              <a:rPr lang="en-US" dirty="0"/>
            </a:br>
            <a:endParaRPr lang="en-US" dirty="0">
              <a:latin typeface="Calibri (Body)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566B3-56D8-4ED0-BD9C-CB7E47B20DC9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DF051-2477-441C-9B8C-D1C76B9C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40" y="2040458"/>
            <a:ext cx="5057775" cy="819150"/>
          </a:xfrm>
          <a:prstGeom prst="rect">
            <a:avLst/>
          </a:prstGeom>
        </p:spPr>
      </p:pic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574E7E10-CD5A-49FA-A2AA-B4CEFBB2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67" y="4403549"/>
            <a:ext cx="752619" cy="75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A4D94-F336-42CA-AB0C-BA965B0A30B0}"/>
              </a:ext>
            </a:extLst>
          </p:cNvPr>
          <p:cNvSpPr/>
          <p:nvPr/>
        </p:nvSpPr>
        <p:spPr>
          <a:xfrm>
            <a:off x="6108217" y="400560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956C1-5D49-4093-B7CD-5A417067CC87}"/>
              </a:ext>
            </a:extLst>
          </p:cNvPr>
          <p:cNvSpPr txBox="1"/>
          <p:nvPr/>
        </p:nvSpPr>
        <p:spPr>
          <a:xfrm>
            <a:off x="6018558" y="4397658"/>
            <a:ext cx="57568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carefully[let rep_ item 0 </a:t>
            </a:r>
            <a:r>
              <a:rPr lang="en-US" sz="1400" dirty="0" err="1"/>
              <a:t>csv:from-file</a:t>
            </a:r>
            <a:r>
              <a:rPr lang="en-US" sz="1400" dirty="0"/>
              <a:t> "Replication.csv" set replication item 0 rep_][set replication 0]</a:t>
            </a:r>
          </a:p>
          <a:p>
            <a:r>
              <a:rPr lang="en-US" sz="1400" dirty="0"/>
              <a:t>	Create temporary variable for saving “replication.csv” and then 	reset the value of the variable to 0</a:t>
            </a:r>
          </a:p>
        </p:txBody>
      </p:sp>
    </p:spTree>
    <p:extLst>
      <p:ext uri="{BB962C8B-B14F-4D97-AF65-F5344CB8AC3E}">
        <p14:creationId xmlns:p14="http://schemas.microsoft.com/office/powerpoint/2010/main" val="27573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set time </a:t>
            </a:r>
            <a:r>
              <a:rPr lang="en-US" sz="1400" dirty="0" err="1"/>
              <a:t>time</a:t>
            </a:r>
            <a:r>
              <a:rPr lang="en-US" sz="1400" dirty="0"/>
              <a:t> + 1 : set and increment time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csvmap</a:t>
            </a:r>
            <a:r>
              <a:rPr lang="en-US" sz="1400" dirty="0"/>
              <a:t> </a:t>
            </a:r>
            <a:r>
              <a:rPr lang="en-US" sz="1400" dirty="0" err="1"/>
              <a:t>csv:from-file</a:t>
            </a:r>
            <a:r>
              <a:rPr lang="en-US" sz="1400" dirty="0"/>
              <a:t> (word "layout/" layout-file) : Open csv file from “layout” repository by name from layout-file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</a:t>
            </a:r>
            <a:r>
              <a:rPr lang="en-US" sz="1400" dirty="0" err="1"/>
              <a:t>sku</a:t>
            </a:r>
            <a:r>
              <a:rPr lang="en-US" sz="1400" dirty="0"/>
              <a:t>-shuffle </a:t>
            </a:r>
            <a:r>
              <a:rPr lang="en-US" sz="1400" dirty="0" err="1"/>
              <a:t>shuffle</a:t>
            </a:r>
            <a:r>
              <a:rPr lang="en-US" sz="1400" dirty="0"/>
              <a:t> range type-of-item  : </a:t>
            </a:r>
            <a:r>
              <a:rPr lang="en-US" sz="1400" dirty="0" err="1"/>
              <a:t>iniatialize</a:t>
            </a:r>
            <a:r>
              <a:rPr lang="en-US" sz="1400" dirty="0"/>
              <a:t> sky-shuffle by shuffling array with range of type of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let n 0 : </a:t>
            </a:r>
            <a:r>
              <a:rPr lang="en-US" sz="1400" dirty="0" err="1"/>
              <a:t>iniatialize</a:t>
            </a:r>
            <a:r>
              <a:rPr lang="en-US" sz="1400" dirty="0"/>
              <a:t> 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total-pod 0 : set total-pod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total-empty 0 : set total-empty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pod-size 5 : set pod-size variable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o-cycle-time [] : set o-cycle-time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set pod-list [] : set pod-list array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C9ADD-9ADF-4A4E-BD6C-5298C578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01" y="1714500"/>
            <a:ext cx="4600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3558346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 (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481978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patches[set </a:t>
            </a:r>
            <a:r>
              <a:rPr lang="en-US" sz="1400" dirty="0" err="1"/>
              <a:t>pcolor</a:t>
            </a:r>
            <a:r>
              <a:rPr lang="en-US" sz="1400" dirty="0"/>
              <a:t>] : Set base color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Ask patches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listcode</a:t>
            </a:r>
            <a:r>
              <a:rPr lang="en-US" sz="1400" dirty="0"/>
              <a:t> item ((</a:t>
            </a:r>
            <a:r>
              <a:rPr lang="en-US" sz="1400" dirty="0" err="1"/>
              <a:t>pycor</a:t>
            </a:r>
            <a:r>
              <a:rPr lang="en-US" sz="1400" dirty="0"/>
              <a:t> - max-</a:t>
            </a:r>
            <a:r>
              <a:rPr lang="en-US" sz="1400" dirty="0" err="1"/>
              <a:t>pycor</a:t>
            </a:r>
            <a:r>
              <a:rPr lang="en-US" sz="1400" dirty="0"/>
              <a:t>) * -1) </a:t>
            </a:r>
            <a:r>
              <a:rPr lang="en-US" sz="1400" dirty="0" err="1"/>
              <a:t>csvmap</a:t>
            </a:r>
            <a:r>
              <a:rPr lang="en-US" sz="1400" dirty="0"/>
              <a:t> : initialize </a:t>
            </a:r>
            <a:r>
              <a:rPr lang="en-US" sz="1400" dirty="0" err="1"/>
              <a:t>listcode</a:t>
            </a:r>
            <a:r>
              <a:rPr lang="en-US" sz="1400" dirty="0"/>
              <a:t> based on </a:t>
            </a:r>
            <a:r>
              <a:rPr lang="en-US" sz="1400" dirty="0" err="1"/>
              <a:t>csvmap</a:t>
            </a:r>
            <a:r>
              <a:rPr lang="en-US" sz="1400" dirty="0"/>
              <a:t> variable value</a:t>
            </a:r>
            <a:br>
              <a:rPr lang="en-US" sz="1400" dirty="0"/>
            </a:br>
            <a:r>
              <a:rPr lang="en-US" sz="1400" dirty="0"/>
              <a:t>- let </a:t>
            </a:r>
            <a:r>
              <a:rPr lang="en-US" sz="1400" dirty="0" err="1"/>
              <a:t>itemcode</a:t>
            </a:r>
            <a:r>
              <a:rPr lang="en-US" sz="1400" dirty="0"/>
              <a:t> item (</a:t>
            </a:r>
            <a:r>
              <a:rPr lang="en-US" sz="1400" dirty="0" err="1"/>
              <a:t>pxcor</a:t>
            </a:r>
            <a:r>
              <a:rPr lang="en-US" sz="1400" dirty="0"/>
              <a:t>) </a:t>
            </a:r>
            <a:r>
              <a:rPr lang="en-US" sz="1400" dirty="0" err="1"/>
              <a:t>listcode</a:t>
            </a:r>
            <a:r>
              <a:rPr lang="en-US" sz="1400" dirty="0"/>
              <a:t> : initialize </a:t>
            </a:r>
            <a:r>
              <a:rPr lang="en-US" sz="1400" dirty="0" err="1"/>
              <a:t>itemcode</a:t>
            </a:r>
            <a:r>
              <a:rPr lang="en-US" sz="1400" dirty="0"/>
              <a:t> </a:t>
            </a:r>
            <a:r>
              <a:rPr lang="en-US" sz="1400" dirty="0" err="1"/>
              <a:t>varible</a:t>
            </a:r>
            <a:r>
              <a:rPr lang="en-US" sz="1400" dirty="0"/>
              <a:t> based on </a:t>
            </a:r>
            <a:r>
              <a:rPr lang="en-US" sz="1400" dirty="0" err="1"/>
              <a:t>listcode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244-8D72-4BD1-B793-41D709A9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44" y="1715281"/>
            <a:ext cx="4619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C1EBC-6FB7-4545-B20E-C31FCA9A0809}"/>
              </a:ext>
            </a:extLst>
          </p:cNvPr>
          <p:cNvCxnSpPr>
            <a:cxnSpLocks/>
          </p:cNvCxnSpPr>
          <p:nvPr/>
        </p:nvCxnSpPr>
        <p:spPr>
          <a:xfrm flipV="1">
            <a:off x="0" y="837108"/>
            <a:ext cx="12101517" cy="1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3">
            <a:extLst>
              <a:ext uri="{FF2B5EF4-FFF2-40B4-BE49-F238E27FC236}">
                <a16:creationId xmlns:a16="http://schemas.microsoft.com/office/drawing/2014/main" id="{EF72FD4F-BFAB-463B-9C4E-5234130038FD}"/>
              </a:ext>
            </a:extLst>
          </p:cNvPr>
          <p:cNvSpPr txBox="1">
            <a:spLocks/>
          </p:cNvSpPr>
          <p:nvPr/>
        </p:nvSpPr>
        <p:spPr>
          <a:xfrm>
            <a:off x="838200" y="560005"/>
            <a:ext cx="2242089" cy="5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i="0" u="none" strike="noStrike" kern="1200" cap="all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Set-layout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FD88C-0D9D-4444-85EC-0F8B03AD7839}"/>
              </a:ext>
            </a:extLst>
          </p:cNvPr>
          <p:cNvSpPr txBox="1"/>
          <p:nvPr/>
        </p:nvSpPr>
        <p:spPr>
          <a:xfrm>
            <a:off x="666619" y="1193738"/>
            <a:ext cx="35899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Setting up the Simulation’s layout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8BB0343-4658-4AD7-BF6B-2E18EEF9FD17}"/>
              </a:ext>
            </a:extLst>
          </p:cNvPr>
          <p:cNvSpPr/>
          <p:nvPr/>
        </p:nvSpPr>
        <p:spPr>
          <a:xfrm>
            <a:off x="430198" y="2538080"/>
            <a:ext cx="2249001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EXPLAINATION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511FEB-7BD8-45EF-B5A1-EE8981B91C8F}"/>
              </a:ext>
            </a:extLst>
          </p:cNvPr>
          <p:cNvSpPr/>
          <p:nvPr/>
        </p:nvSpPr>
        <p:spPr>
          <a:xfrm>
            <a:off x="7713455" y="926333"/>
            <a:ext cx="2120146" cy="397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68AB-442E-4461-8C90-D21A636233C3}"/>
              </a:ext>
            </a:extLst>
          </p:cNvPr>
          <p:cNvSpPr txBox="1"/>
          <p:nvPr/>
        </p:nvSpPr>
        <p:spPr>
          <a:xfrm>
            <a:off x="666619" y="2927415"/>
            <a:ext cx="634046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else </a:t>
            </a:r>
            <a:r>
              <a:rPr lang="en-US" sz="1400" dirty="0" err="1"/>
              <a:t>itemcode</a:t>
            </a:r>
            <a:r>
              <a:rPr lang="en-US" sz="1400" dirty="0"/>
              <a:t> = [string] : Conditional for checking item code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itemcode</a:t>
            </a:r>
            <a:r>
              <a:rPr lang="en-US" sz="1400" dirty="0"/>
              <a:t> = "pod"[ </a:t>
            </a:r>
            <a:br>
              <a:rPr lang="en-US" sz="1400" dirty="0"/>
            </a:br>
            <a:r>
              <a:rPr lang="en-US" sz="1400" dirty="0"/>
              <a:t>	- sprout-pods 1 : create 1 pod</a:t>
            </a:r>
          </a:p>
          <a:p>
            <a:pPr lvl="2"/>
            <a:r>
              <a:rPr lang="en-US" sz="1400" dirty="0"/>
              <a:t>	set shape "full square“ : set pod shape</a:t>
            </a:r>
            <a:br>
              <a:rPr lang="en-US" sz="1400" dirty="0"/>
            </a:br>
            <a:r>
              <a:rPr lang="en-US" sz="1400" dirty="0"/>
              <a:t>	set color sky : set pod color</a:t>
            </a:r>
          </a:p>
          <a:p>
            <a:pPr lvl="2"/>
            <a:r>
              <a:rPr lang="en-US" sz="1400" dirty="0"/>
              <a:t>	set pod-id total-pod : set pod-id based on current total pod</a:t>
            </a:r>
          </a:p>
          <a:p>
            <a:pPr lvl="2"/>
            <a:r>
              <a:rPr lang="en-US" sz="1400" dirty="0"/>
              <a:t>	place-item pod-id </a:t>
            </a:r>
            <a:r>
              <a:rPr lang="en-US" sz="1400" dirty="0" err="1"/>
              <a:t>sku</a:t>
            </a:r>
            <a:r>
              <a:rPr lang="en-US" sz="1400" dirty="0"/>
              <a:t>-shuffle : call place item function with 	pod-id and </a:t>
            </a:r>
            <a:r>
              <a:rPr lang="en-US" sz="1400" dirty="0" err="1"/>
              <a:t>sku</a:t>
            </a:r>
            <a:r>
              <a:rPr lang="en-US" sz="1400" dirty="0"/>
              <a:t>-shuffle</a:t>
            </a:r>
          </a:p>
          <a:p>
            <a:pPr lvl="2"/>
            <a:r>
              <a:rPr lang="en-US" sz="1400" dirty="0"/>
              <a:t>	set rep-lead-time 100 : set rep-lead-time variable value</a:t>
            </a:r>
          </a:p>
          <a:p>
            <a:pPr lvl="2"/>
            <a:r>
              <a:rPr lang="en-US" sz="1400" dirty="0"/>
              <a:t>set meaning "</a:t>
            </a:r>
            <a:r>
              <a:rPr lang="en-US" sz="1400" dirty="0" err="1"/>
              <a:t>podspace</a:t>
            </a:r>
            <a:r>
              <a:rPr lang="en-US" sz="1400" dirty="0"/>
              <a:t>“ : initialize meaning</a:t>
            </a:r>
          </a:p>
          <a:p>
            <a:pPr lvl="2"/>
            <a:r>
              <a:rPr lang="en-US" sz="1400" dirty="0"/>
              <a:t>set total-pod </a:t>
            </a:r>
            <a:r>
              <a:rPr lang="en-US" sz="1400" dirty="0" err="1"/>
              <a:t>total-pod</a:t>
            </a:r>
            <a:r>
              <a:rPr lang="en-US" sz="1400" dirty="0"/>
              <a:t> + 1: increment for variable value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08E121-3A82-4F7A-ABB9-62FC472F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2944" y="2721122"/>
            <a:ext cx="58782" cy="4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C7F0D1-4441-4C92-B6E8-4C879F8F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137" y="1776241"/>
            <a:ext cx="2990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998</Words>
  <Application>Microsoft Office PowerPoint</Application>
  <PresentationFormat>Widescreen</PresentationFormat>
  <Paragraphs>150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1_Office Theme</vt:lpstr>
      <vt:lpstr>KIVA Introduction NETLOGO</vt:lpstr>
      <vt:lpstr>Check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R N</cp:lastModifiedBy>
  <cp:revision>173</cp:revision>
  <dcterms:created xsi:type="dcterms:W3CDTF">2020-02-19T07:27:02Z</dcterms:created>
  <dcterms:modified xsi:type="dcterms:W3CDTF">2020-12-21T15:34:47Z</dcterms:modified>
</cp:coreProperties>
</file>