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1984" r:id="rId2"/>
    <p:sldId id="1986" r:id="rId3"/>
    <p:sldId id="2035" r:id="rId4"/>
    <p:sldId id="2041" r:id="rId5"/>
    <p:sldId id="2043" r:id="rId6"/>
    <p:sldId id="2042" r:id="rId7"/>
    <p:sldId id="2036" r:id="rId8"/>
    <p:sldId id="2044" r:id="rId9"/>
    <p:sldId id="2037" r:id="rId10"/>
    <p:sldId id="2038" r:id="rId11"/>
    <p:sldId id="2040" r:id="rId12"/>
    <p:sldId id="201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99"/>
    <a:srgbClr val="ED7D31"/>
    <a:srgbClr val="FFFFFF"/>
    <a:srgbClr val="C89800"/>
    <a:srgbClr val="FF6800"/>
    <a:srgbClr val="FFF2CC"/>
    <a:srgbClr val="FFC000"/>
    <a:srgbClr val="000000"/>
    <a:srgbClr val="DE3D29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519" autoAdjust="0"/>
  </p:normalViewPr>
  <p:slideViewPr>
    <p:cSldViewPr snapToGrid="0">
      <p:cViewPr varScale="1">
        <p:scale>
          <a:sx n="113" d="100"/>
          <a:sy n="113" d="100"/>
        </p:scale>
        <p:origin x="7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19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541DC5-6DF2-4502-8775-0A3A5BCB3E7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DADEE1-BBF8-474F-B285-36DF8D5ED3B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ECF0F-CAC3-4ED7-9708-1365DD0C4F4D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596E0-25AE-44C9-B9E2-82AA43ECE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CD7B6-4EC7-40D1-BEB3-1A17DF2DBC5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A1375-733F-457F-A9C1-5778A762D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66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5594B-E29F-4FDC-91C0-134F9DE2B2B1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0C46C-817F-4F32-8EA1-CEBF08362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82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495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60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60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60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60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60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60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60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60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60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1">
            <a:extLst>
              <a:ext uri="{FF2B5EF4-FFF2-40B4-BE49-F238E27FC236}">
                <a16:creationId xmlns:a16="http://schemas.microsoft.com/office/drawing/2014/main" id="{344970B4-3A22-4051-B911-F8479A6541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8000" cy="68546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88444"/>
            <a:ext cx="9144000" cy="2387600"/>
          </a:xfrm>
        </p:spPr>
        <p:txBody>
          <a:bodyPr anchor="b">
            <a:normAutofit/>
          </a:bodyPr>
          <a:lstStyle>
            <a:lvl1pPr algn="ctr">
              <a:defRPr kumimoji="0" lang="en-US" sz="4400" b="1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/>
                <a:ea typeface="Noto Sans T Chinese DemiLight" panose="020B0400000000000000" pitchFamily="34" charset="-12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13686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kumimoji="0" lang="en-US" sz="18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803BFBE-57D5-43BD-9C85-D92AA489B1B1}"/>
              </a:ext>
            </a:extLst>
          </p:cNvPr>
          <p:cNvGrpSpPr/>
          <p:nvPr userDrawn="1"/>
        </p:nvGrpSpPr>
        <p:grpSpPr>
          <a:xfrm>
            <a:off x="4655340" y="6370796"/>
            <a:ext cx="2881319" cy="413691"/>
            <a:chOff x="4828382" y="6100244"/>
            <a:chExt cx="2881319" cy="413691"/>
          </a:xfrm>
        </p:grpSpPr>
        <p:pic>
          <p:nvPicPr>
            <p:cNvPr id="17" name="Picture 16" descr="C:\Documents and Settings\User\桌面\CITI\CITI-LOGO\CITI LOGO.jpg">
              <a:extLst>
                <a:ext uri="{FF2B5EF4-FFF2-40B4-BE49-F238E27FC236}">
                  <a16:creationId xmlns:a16="http://schemas.microsoft.com/office/drawing/2014/main" id="{449A7445-B830-4B1F-B052-12663D23975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 cstate="print"/>
            <a:srcRect l="11320" t="11789" r="11329" b="9771"/>
            <a:stretch/>
          </p:blipFill>
          <p:spPr bwMode="auto">
            <a:xfrm>
              <a:off x="6651806" y="6100244"/>
              <a:ext cx="1057895" cy="413691"/>
            </a:xfrm>
            <a:prstGeom prst="rect">
              <a:avLst/>
            </a:prstGeom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79A20B5-A5CE-4077-A097-285C5A90939C}"/>
                </a:ext>
              </a:extLst>
            </p:cNvPr>
            <p:cNvGrpSpPr/>
            <p:nvPr userDrawn="1"/>
          </p:nvGrpSpPr>
          <p:grpSpPr>
            <a:xfrm>
              <a:off x="4828382" y="6120106"/>
              <a:ext cx="1707616" cy="362952"/>
              <a:chOff x="9100084" y="6406648"/>
              <a:chExt cx="1707616" cy="362952"/>
            </a:xfrm>
          </p:grpSpPr>
          <p:pic>
            <p:nvPicPr>
              <p:cNvPr id="19" name="Picture 7" descr="C:\Users\Satriya Dinata\Desktop\NTUST.png">
                <a:extLst>
                  <a:ext uri="{FF2B5EF4-FFF2-40B4-BE49-F238E27FC236}">
                    <a16:creationId xmlns:a16="http://schemas.microsoft.com/office/drawing/2014/main" id="{EC588BBA-DCAB-4FBC-859D-E959853CB4A0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9100084" y="6406648"/>
                <a:ext cx="1707616" cy="3629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BEEE2ABC-53CF-4D23-9033-DA324A995872}"/>
                  </a:ext>
                </a:extLst>
              </p:cNvPr>
              <p:cNvGrpSpPr/>
              <p:nvPr userDrawn="1"/>
            </p:nvGrpSpPr>
            <p:grpSpPr>
              <a:xfrm>
                <a:off x="9100084" y="6411910"/>
                <a:ext cx="360071" cy="357690"/>
                <a:chOff x="9100084" y="6411910"/>
                <a:chExt cx="360071" cy="357690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97A79549-329A-4CE8-86A2-E236123AAA7A}"/>
                    </a:ext>
                  </a:extLst>
                </p:cNvPr>
                <p:cNvSpPr/>
                <p:nvPr/>
              </p:nvSpPr>
              <p:spPr>
                <a:xfrm>
                  <a:off x="9100084" y="6411910"/>
                  <a:ext cx="337846" cy="3123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2" name="Picture 2" descr="C:\Users\Snow\Desktop\Icon\NTUST icon\404.gif">
                  <a:extLst>
                    <a:ext uri="{FF2B5EF4-FFF2-40B4-BE49-F238E27FC236}">
                      <a16:creationId xmlns:a16="http://schemas.microsoft.com/office/drawing/2014/main" id="{A7B54E3E-4C8D-4BC6-9DB8-37E96FC076E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/>
                <a:srcRect l="24846" r="24507" b="37843"/>
                <a:stretch/>
              </p:blipFill>
              <p:spPr bwMode="auto">
                <a:xfrm>
                  <a:off x="9122309" y="6435806"/>
                  <a:ext cx="337846" cy="333794"/>
                </a:xfrm>
                <a:prstGeom prst="rect">
                  <a:avLst/>
                </a:prstGeom>
                <a:noFill/>
              </p:spPr>
            </p:pic>
          </p:grpSp>
        </p:grpSp>
      </p:grpSp>
      <p:sp>
        <p:nvSpPr>
          <p:cNvPr id="24" name="文字方塊 12">
            <a:extLst>
              <a:ext uri="{FF2B5EF4-FFF2-40B4-BE49-F238E27FC236}">
                <a16:creationId xmlns:a16="http://schemas.microsoft.com/office/drawing/2014/main" id="{173E4984-AD75-43BC-B322-5F37F9ABBAD6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25" name="文字方塊 14">
            <a:extLst>
              <a:ext uri="{FF2B5EF4-FFF2-40B4-BE49-F238E27FC236}">
                <a16:creationId xmlns:a16="http://schemas.microsoft.com/office/drawing/2014/main" id="{3633AB8E-46D1-4C23-9DBD-9A4CEABA36E3}"/>
              </a:ext>
            </a:extLst>
          </p:cNvPr>
          <p:cNvSpPr txBox="1"/>
          <p:nvPr userDrawn="1"/>
        </p:nvSpPr>
        <p:spPr>
          <a:xfrm>
            <a:off x="8482988" y="6300642"/>
            <a:ext cx="3742916" cy="55399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000" dirty="0">
                <a:solidFill>
                  <a:srgbClr val="595959"/>
                </a:solidFill>
              </a:rPr>
              <a:t>The data and material contained in this file is copyrighted.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000" dirty="0">
                <a:solidFill>
                  <a:srgbClr val="595959"/>
                </a:solidFill>
              </a:rPr>
              <a:t>Please do not use without the author’s permission.</a:t>
            </a:r>
            <a:endParaRPr lang="zh-TW" altLang="en-US" sz="1000" dirty="0">
              <a:solidFill>
                <a:srgbClr val="595959"/>
              </a:solidFill>
            </a:endParaRPr>
          </a:p>
          <a:p>
            <a:pPr algn="r"/>
            <a:r>
              <a:rPr lang="zh-TW" altLang="en-US" sz="1000" dirty="0">
                <a:solidFill>
                  <a:srgbClr val="595959"/>
                </a:solidFill>
              </a:rPr>
              <a:t>本檔案所含資料受版權保護，未經所有人之同意請勿擅自使用</a:t>
            </a:r>
            <a:endParaRPr lang="en-US" altLang="zh-TW" sz="10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64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Copy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5383"/>
            <a:ext cx="6135141" cy="584775"/>
          </a:xfrm>
        </p:spPr>
        <p:txBody>
          <a:bodyPr wrap="none">
            <a:spAutoFit/>
          </a:bodyPr>
          <a:lstStyle>
            <a:lvl1pPr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1331"/>
            <a:ext cx="10515600" cy="471563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:\Documents and Settings\User\桌面\CITI\CITI-LOGO\CITI LOGO.jpg">
            <a:extLst>
              <a:ext uri="{FF2B5EF4-FFF2-40B4-BE49-F238E27FC236}">
                <a16:creationId xmlns:a16="http://schemas.microsoft.com/office/drawing/2014/main" id="{A800B57D-8E7C-4A71-A7CF-1BD536D9B94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08C6EC9-29A0-4D83-9760-3065CC054430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9" name="Picture 7" descr="C:\Users\Satriya Dinata\Desktop\NTUST.png">
              <a:extLst>
                <a:ext uri="{FF2B5EF4-FFF2-40B4-BE49-F238E27FC236}">
                  <a16:creationId xmlns:a16="http://schemas.microsoft.com/office/drawing/2014/main" id="{76E3A1C9-B8F8-4317-94E3-AA3062C117F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B86B571-4B5D-4D31-9676-846E12E2F343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B841D05-E5B1-4D3A-AE42-AA4029B910E0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Picture 2" descr="C:\Users\Snow\Desktop\Icon\NTUST icon\404.gif">
                <a:extLst>
                  <a:ext uri="{FF2B5EF4-FFF2-40B4-BE49-F238E27FC236}">
                    <a16:creationId xmlns:a16="http://schemas.microsoft.com/office/drawing/2014/main" id="{9C4C9989-314C-416A-A198-75FB4E0C93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4" name="文字方塊 12">
            <a:extLst>
              <a:ext uri="{FF2B5EF4-FFF2-40B4-BE49-F238E27FC236}">
                <a16:creationId xmlns:a16="http://schemas.microsoft.com/office/drawing/2014/main" id="{BAC70A9A-E310-4D7B-95CD-316FBFD4F4E8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</p:spTree>
    <p:extLst>
      <p:ext uri="{BB962C8B-B14F-4D97-AF65-F5344CB8AC3E}">
        <p14:creationId xmlns:p14="http://schemas.microsoft.com/office/powerpoint/2010/main" val="286023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No Copy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5383"/>
            <a:ext cx="6135141" cy="584775"/>
          </a:xfrm>
        </p:spPr>
        <p:txBody>
          <a:bodyPr wrap="none">
            <a:spAutoFit/>
          </a:bodyPr>
          <a:lstStyle>
            <a:lvl1pPr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1331"/>
            <a:ext cx="10515600" cy="471563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:\Documents and Settings\User\桌面\CITI\CITI-LOGO\CITI LOGO.jpg">
            <a:extLst>
              <a:ext uri="{FF2B5EF4-FFF2-40B4-BE49-F238E27FC236}">
                <a16:creationId xmlns:a16="http://schemas.microsoft.com/office/drawing/2014/main" id="{A800B57D-8E7C-4A71-A7CF-1BD536D9B94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08C6EC9-29A0-4D83-9760-3065CC054430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9" name="Picture 7" descr="C:\Users\Satriya Dinata\Desktop\NTUST.png">
              <a:extLst>
                <a:ext uri="{FF2B5EF4-FFF2-40B4-BE49-F238E27FC236}">
                  <a16:creationId xmlns:a16="http://schemas.microsoft.com/office/drawing/2014/main" id="{76E3A1C9-B8F8-4317-94E3-AA3062C117F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B86B571-4B5D-4D31-9676-846E12E2F343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B841D05-E5B1-4D3A-AE42-AA4029B910E0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Picture 2" descr="C:\Users\Snow\Desktop\Icon\NTUST icon\404.gif">
                <a:extLst>
                  <a:ext uri="{FF2B5EF4-FFF2-40B4-BE49-F238E27FC236}">
                    <a16:creationId xmlns:a16="http://schemas.microsoft.com/office/drawing/2014/main" id="{9C4C9989-314C-416A-A198-75FB4E0C93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</p:spTree>
    <p:extLst>
      <p:ext uri="{BB962C8B-B14F-4D97-AF65-F5344CB8AC3E}">
        <p14:creationId xmlns:p14="http://schemas.microsoft.com/office/powerpoint/2010/main" val="2084040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kumimoji="0" lang="en-US" sz="4400" b="1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/>
                <a:ea typeface="Noto Sans T Chinese DemiLight" panose="020B0400000000000000" pitchFamily="34" charset="-12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28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:\Documents and Settings\User\桌面\CITI\CITI-LOGO\CITI LOGO.jpg">
            <a:extLst>
              <a:ext uri="{FF2B5EF4-FFF2-40B4-BE49-F238E27FC236}">
                <a16:creationId xmlns:a16="http://schemas.microsoft.com/office/drawing/2014/main" id="{2EF18C53-7650-4B90-A584-43B4E5AB95B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EA5BD61-6254-42EE-B7AC-5606D274F380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9" name="Picture 7" descr="C:\Users\Satriya Dinata\Desktop\NTUST.png">
              <a:extLst>
                <a:ext uri="{FF2B5EF4-FFF2-40B4-BE49-F238E27FC236}">
                  <a16:creationId xmlns:a16="http://schemas.microsoft.com/office/drawing/2014/main" id="{65BE26C7-DA31-4B4F-AC91-FC2C0985CD7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C16DD85-D450-437C-9390-01F2E1B3465B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69E48F5-6034-45AC-9F01-29D3DC47A631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Picture 2" descr="C:\Users\Snow\Desktop\Icon\NTUST icon\404.gif">
                <a:extLst>
                  <a:ext uri="{FF2B5EF4-FFF2-40B4-BE49-F238E27FC236}">
                    <a16:creationId xmlns:a16="http://schemas.microsoft.com/office/drawing/2014/main" id="{610BE228-9390-4390-85AE-1C0EEE47EF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4" name="文字方塊 12">
            <a:extLst>
              <a:ext uri="{FF2B5EF4-FFF2-40B4-BE49-F238E27FC236}">
                <a16:creationId xmlns:a16="http://schemas.microsoft.com/office/drawing/2014/main" id="{E3114C2C-5E49-4E01-B48C-070076C14310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CF86685-07C4-4639-9F38-968FE07E4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41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Copy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 descr="C:\Documents and Settings\User\桌面\CITI\CITI-LOGO\CITI LOGO.jpg">
            <a:extLst>
              <a:ext uri="{FF2B5EF4-FFF2-40B4-BE49-F238E27FC236}">
                <a16:creationId xmlns:a16="http://schemas.microsoft.com/office/drawing/2014/main" id="{40BCE147-C60E-4FB9-8DAE-0CFEC66389A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B3214E2-35CC-4A0F-85F6-99854265A387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13" name="Picture 7" descr="C:\Users\Satriya Dinata\Desktop\NTUST.png">
              <a:extLst>
                <a:ext uri="{FF2B5EF4-FFF2-40B4-BE49-F238E27FC236}">
                  <a16:creationId xmlns:a16="http://schemas.microsoft.com/office/drawing/2014/main" id="{E88B2DC5-4BED-49E7-AAE5-B1929A2D7F6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3BBDC8A-5584-47B9-B9E1-CD3CE24787F7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C4D8510-D0D7-4831-9703-A6D6F5CAED23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Picture 2" descr="C:\Users\Snow\Desktop\Icon\NTUST icon\404.gif">
                <a:extLst>
                  <a:ext uri="{FF2B5EF4-FFF2-40B4-BE49-F238E27FC236}">
                    <a16:creationId xmlns:a16="http://schemas.microsoft.com/office/drawing/2014/main" id="{4599C1BC-E664-4F54-99E3-F0458ECBC7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7" name="文字方塊 12">
            <a:extLst>
              <a:ext uri="{FF2B5EF4-FFF2-40B4-BE49-F238E27FC236}">
                <a16:creationId xmlns:a16="http://schemas.microsoft.com/office/drawing/2014/main" id="{DC4B8B6E-D67E-4EEF-9672-776CF2C1FD1B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3E9A0B0A-5561-4715-B75A-F6C0B88ED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80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(No Copy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標題 1"/>
          <p:cNvSpPr txBox="1">
            <a:spLocks/>
          </p:cNvSpPr>
          <p:nvPr userDrawn="1"/>
        </p:nvSpPr>
        <p:spPr>
          <a:xfrm>
            <a:off x="2285973" y="274639"/>
            <a:ext cx="9296427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TW" altLang="en-US" sz="3600" b="1" dirty="0">
              <a:solidFill>
                <a:schemeClr val="accent6"/>
              </a:solidFill>
            </a:endParaRPr>
          </a:p>
        </p:txBody>
      </p:sp>
      <p:sp>
        <p:nvSpPr>
          <p:cNvPr id="8" name="內容版面配置區 2"/>
          <p:cNvSpPr txBox="1">
            <a:spLocks/>
          </p:cNvSpPr>
          <p:nvPr userDrawn="1"/>
        </p:nvSpPr>
        <p:spPr>
          <a:xfrm>
            <a:off x="2285973" y="1600200"/>
            <a:ext cx="9296427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2399" dirty="0"/>
          </a:p>
        </p:txBody>
      </p:sp>
      <p:pic>
        <p:nvPicPr>
          <p:cNvPr id="9" name="Picture 8" descr="C:\Documents and Settings\User\桌面\CITI\CITI-LOGO\CITI LOGO.jpg">
            <a:extLst>
              <a:ext uri="{FF2B5EF4-FFF2-40B4-BE49-F238E27FC236}">
                <a16:creationId xmlns:a16="http://schemas.microsoft.com/office/drawing/2014/main" id="{9218628D-EAA5-4AAF-AF16-865C0F63A9F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C2EDB63-512C-4E4C-A632-F5DBC5881412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11" name="Picture 7" descr="C:\Users\Satriya Dinata\Desktop\NTUST.png">
              <a:extLst>
                <a:ext uri="{FF2B5EF4-FFF2-40B4-BE49-F238E27FC236}">
                  <a16:creationId xmlns:a16="http://schemas.microsoft.com/office/drawing/2014/main" id="{1194BB7E-37EC-4007-AC42-B05CC498B3A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AF0155-2FD6-4C66-A084-F77F25D88D26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6B64DE1-EC25-4209-8A0C-1A1F916D2EEC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" name="Picture 2" descr="C:\Users\Snow\Desktop\Icon\NTUST icon\404.gif">
                <a:extLst>
                  <a:ext uri="{FF2B5EF4-FFF2-40B4-BE49-F238E27FC236}">
                    <a16:creationId xmlns:a16="http://schemas.microsoft.com/office/drawing/2014/main" id="{FB5A5940-21EA-44CB-A3C3-23AB2CA8EF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2F51DF8-D1C0-4B2F-8EA8-B06367B72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9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52785"/>
            <a:ext cx="5181600" cy="47241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2785"/>
            <a:ext cx="5181600" cy="47241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C:\Documents and Settings\User\桌面\CITI\CITI-LOGO\CITI LOGO.jpg">
            <a:extLst>
              <a:ext uri="{FF2B5EF4-FFF2-40B4-BE49-F238E27FC236}">
                <a16:creationId xmlns:a16="http://schemas.microsoft.com/office/drawing/2014/main" id="{C7D46240-CE5C-4D3F-8148-2B60B54BC1C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94C19B4-3F04-4E9D-B785-94DA79386D88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10" name="Picture 7" descr="C:\Users\Satriya Dinata\Desktop\NTUST.png">
              <a:extLst>
                <a:ext uri="{FF2B5EF4-FFF2-40B4-BE49-F238E27FC236}">
                  <a16:creationId xmlns:a16="http://schemas.microsoft.com/office/drawing/2014/main" id="{F05AE594-87B9-4694-BBE0-84954F19167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E2E0D06-DFAD-45C1-8109-479812F5B789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416FB60-8082-4120-933B-89D256A2F72A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Picture 2" descr="C:\Users\Snow\Desktop\Icon\NTUST icon\404.gif">
                <a:extLst>
                  <a:ext uri="{FF2B5EF4-FFF2-40B4-BE49-F238E27FC236}">
                    <a16:creationId xmlns:a16="http://schemas.microsoft.com/office/drawing/2014/main" id="{0568E265-9EA6-46B9-9039-1ECB71D7AE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047B8501-BDDF-4B37-921B-093E09438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383"/>
            <a:ext cx="6135141" cy="584775"/>
          </a:xfrm>
        </p:spPr>
        <p:txBody>
          <a:bodyPr wrap="none">
            <a:spAutoFit/>
          </a:bodyPr>
          <a:lstStyle>
            <a:lvl1pPr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16" name="文字方塊 12">
            <a:extLst>
              <a:ext uri="{FF2B5EF4-FFF2-40B4-BE49-F238E27FC236}">
                <a16:creationId xmlns:a16="http://schemas.microsoft.com/office/drawing/2014/main" id="{222D3DB1-DDDD-45A8-9E41-C013ED293525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AED7AAD-6ABF-402E-B909-CC6555C42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0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C:\Documents and Settings\User\桌面\CITI\CITI-LOGO\CITI LOGO.jpg">
            <a:extLst>
              <a:ext uri="{FF2B5EF4-FFF2-40B4-BE49-F238E27FC236}">
                <a16:creationId xmlns:a16="http://schemas.microsoft.com/office/drawing/2014/main" id="{5A82AE99-43F7-4890-8049-80AF57C8FDC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0A0B249-64B3-4783-9E56-5C6FA5CEA943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10" name="Picture 7" descr="C:\Users\Satriya Dinata\Desktop\NTUST.png">
              <a:extLst>
                <a:ext uri="{FF2B5EF4-FFF2-40B4-BE49-F238E27FC236}">
                  <a16:creationId xmlns:a16="http://schemas.microsoft.com/office/drawing/2014/main" id="{F015AFC4-C781-4FED-A5AE-0BB3D43E94E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8CED27A-67CF-4353-BA78-7A088E2B67B4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BA2A4B3-A463-4FD9-B446-1EA030AF0F8A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Picture 2" descr="C:\Users\Snow\Desktop\Icon\NTUST icon\404.gif">
                <a:extLst>
                  <a:ext uri="{FF2B5EF4-FFF2-40B4-BE49-F238E27FC236}">
                    <a16:creationId xmlns:a16="http://schemas.microsoft.com/office/drawing/2014/main" id="{DBE270E5-5876-4DB1-AA9B-24717FD593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4" name="文字方塊 12">
            <a:extLst>
              <a:ext uri="{FF2B5EF4-FFF2-40B4-BE49-F238E27FC236}">
                <a16:creationId xmlns:a16="http://schemas.microsoft.com/office/drawing/2014/main" id="{D9787D75-1B0F-4E34-AF03-79C72A687C98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B24C215-3A7B-4969-B6B0-531AEEEC5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1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C:\Documents and Settings\User\桌面\CITI\CITI-LOGO\CITI LOGO.jpg">
            <a:extLst>
              <a:ext uri="{FF2B5EF4-FFF2-40B4-BE49-F238E27FC236}">
                <a16:creationId xmlns:a16="http://schemas.microsoft.com/office/drawing/2014/main" id="{92E82B01-B6D8-4A85-B964-20F9AF4FC98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ED12640-FDC7-4CD8-8074-F3A8F11B9468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10" name="Picture 7" descr="C:\Users\Satriya Dinata\Desktop\NTUST.png">
              <a:extLst>
                <a:ext uri="{FF2B5EF4-FFF2-40B4-BE49-F238E27FC236}">
                  <a16:creationId xmlns:a16="http://schemas.microsoft.com/office/drawing/2014/main" id="{363B8EFE-0B81-4FBA-B546-137BC814812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DA29A9D-BB1D-4BFC-AB52-BB8ACFC80675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3F568A3-467B-4D06-98A4-E5FA2A0D4746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Picture 2" descr="C:\Users\Snow\Desktop\Icon\NTUST icon\404.gif">
                <a:extLst>
                  <a:ext uri="{FF2B5EF4-FFF2-40B4-BE49-F238E27FC236}">
                    <a16:creationId xmlns:a16="http://schemas.microsoft.com/office/drawing/2014/main" id="{28175C0B-0FEF-4C9A-828A-5C11ECC439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4" name="文字方塊 12">
            <a:extLst>
              <a:ext uri="{FF2B5EF4-FFF2-40B4-BE49-F238E27FC236}">
                <a16:creationId xmlns:a16="http://schemas.microsoft.com/office/drawing/2014/main" id="{7B42018C-CE7E-41D5-9515-928B27393630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4138E71-3275-455D-8FFF-D04B1245A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3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8B033-95FF-4545-9598-E27A92F5CFE2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1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3" r:id="rId4"/>
    <p:sldLayoutId id="2147483667" r:id="rId5"/>
    <p:sldLayoutId id="2147483672" r:id="rId6"/>
    <p:sldLayoutId id="2147483664" r:id="rId7"/>
    <p:sldLayoutId id="2147483668" r:id="rId8"/>
    <p:sldLayoutId id="214748366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C939D-FC16-4B30-80BC-CA4BB8C50B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KIVA Introduction</a:t>
            </a:r>
            <a:br>
              <a:rPr lang="en-US" dirty="0"/>
            </a:br>
            <a:r>
              <a:rPr lang="en-US" dirty="0"/>
              <a:t>NETLOGO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5C26B-F16A-437B-A0A1-67FC57D487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b="1" dirty="0"/>
              <a:t>Rasyid Fajar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b="1" dirty="0"/>
              <a:t>17 December 2020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Industrial Management Department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Center for Internet of Things Innovation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National Taiwan University of Science and Technology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11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42089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set-layout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5724C9-81E0-4765-8D80-FE7CA3AED825}"/>
              </a:ext>
            </a:extLst>
          </p:cNvPr>
          <p:cNvSpPr/>
          <p:nvPr/>
        </p:nvSpPr>
        <p:spPr>
          <a:xfrm>
            <a:off x="963012" y="1222021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1841875" y="1691747"/>
            <a:ext cx="3589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Initialize patches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365052" y="2252172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01473" y="2641507"/>
            <a:ext cx="465044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Still iterating over patches like previous slide</a:t>
            </a:r>
          </a:p>
          <a:p>
            <a:pPr lvl="1"/>
            <a:r>
              <a:rPr lang="en-US" sz="1400" dirty="0"/>
              <a:t>Still </a:t>
            </a:r>
            <a:r>
              <a:rPr lang="en-US" sz="1400" dirty="0" err="1"/>
              <a:t>ifelse</a:t>
            </a:r>
            <a:r>
              <a:rPr lang="en-US" sz="1400" dirty="0"/>
              <a:t> from previous slide:</a:t>
            </a:r>
          </a:p>
          <a:p>
            <a:pPr lvl="1"/>
            <a:r>
              <a:rPr lang="en-US" sz="1400" dirty="0"/>
              <a:t>	set current patch to corresponding desired value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FB1F64-E8D3-470C-BC73-F7BB208B1B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66"/>
          <a:stretch/>
        </p:blipFill>
        <p:spPr>
          <a:xfrm>
            <a:off x="6325567" y="1637608"/>
            <a:ext cx="2904762" cy="39781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963827-2085-485C-88A2-7162C8A4AA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3488" y="1637608"/>
            <a:ext cx="2885714" cy="3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10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42089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set-layout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365052" y="2252172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6991567" y="881617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01473" y="2641507"/>
            <a:ext cx="4808111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Get the distance between picking station to entering 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Set entering-queue position  for all picking-station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Erase all turtles with shape equal to “int7” 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68D73C6-85EC-47B7-845E-AD8DA38EB7DC}"/>
              </a:ext>
            </a:extLst>
          </p:cNvPr>
          <p:cNvSpPr/>
          <p:nvPr/>
        </p:nvSpPr>
        <p:spPr>
          <a:xfrm>
            <a:off x="6790870" y="2522147"/>
            <a:ext cx="148544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F290408-9744-4DCB-898B-13B57A4F0D01}"/>
              </a:ext>
            </a:extLst>
          </p:cNvPr>
          <p:cNvSpPr/>
          <p:nvPr/>
        </p:nvSpPr>
        <p:spPr>
          <a:xfrm>
            <a:off x="6790870" y="2905868"/>
            <a:ext cx="603320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sort	: </a:t>
            </a:r>
            <a:r>
              <a:rPr lang="en-ID" i="0" dirty="0">
                <a:solidFill>
                  <a:srgbClr val="000000"/>
                </a:solidFill>
                <a:effectLst/>
              </a:rPr>
              <a:t>sort </a:t>
            </a:r>
            <a:r>
              <a:rPr lang="en-ID" i="1" dirty="0">
                <a:solidFill>
                  <a:srgbClr val="000000"/>
                </a:solidFill>
                <a:effectLst/>
              </a:rPr>
              <a:t>list</a:t>
            </a:r>
          </a:p>
          <a:p>
            <a:pPr lvl="1"/>
            <a:r>
              <a:rPr lang="en-ID" i="0" dirty="0">
                <a:solidFill>
                  <a:srgbClr val="000000"/>
                </a:solidFill>
                <a:effectLst/>
              </a:rPr>
              <a:t>	  sort </a:t>
            </a:r>
            <a:r>
              <a:rPr lang="en-ID" i="1" dirty="0" err="1">
                <a:solidFill>
                  <a:srgbClr val="000000"/>
                </a:solidFill>
                <a:effectLst/>
              </a:rPr>
              <a:t>agentset</a:t>
            </a:r>
            <a:endParaRPr lang="en-ID" i="1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of	: </a:t>
            </a:r>
            <a:r>
              <a:rPr lang="en-GB" dirty="0"/>
              <a:t>[</a:t>
            </a:r>
            <a:r>
              <a:rPr lang="en-GB" i="1" dirty="0"/>
              <a:t>reporter</a:t>
            </a:r>
            <a:r>
              <a:rPr lang="en-GB" dirty="0"/>
              <a:t>] of </a:t>
            </a:r>
            <a:r>
              <a:rPr lang="en-GB" i="1" dirty="0"/>
              <a:t>agent</a:t>
            </a:r>
          </a:p>
          <a:p>
            <a:pPr lvl="2"/>
            <a:r>
              <a:rPr lang="en-GB" dirty="0"/>
              <a:t>  [</a:t>
            </a:r>
            <a:r>
              <a:rPr lang="en-GB" i="1" dirty="0"/>
              <a:t>reporter</a:t>
            </a:r>
            <a:r>
              <a:rPr lang="en-GB" dirty="0"/>
              <a:t>] of </a:t>
            </a:r>
            <a:r>
              <a:rPr lang="en-GB" i="1" dirty="0" err="1"/>
              <a:t>agentset</a:t>
            </a:r>
            <a:endParaRPr lang="en-ID" i="1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with	: </a:t>
            </a:r>
            <a:r>
              <a:rPr lang="en-GB" i="1" dirty="0" err="1"/>
              <a:t>agentset</a:t>
            </a:r>
            <a:r>
              <a:rPr lang="en-GB" dirty="0"/>
              <a:t> with [</a:t>
            </a:r>
            <a:r>
              <a:rPr lang="en-GB" i="1" dirty="0"/>
              <a:t>reporter</a:t>
            </a:r>
            <a:r>
              <a:rPr lang="en-GB" dirty="0"/>
              <a:t>]</a:t>
            </a:r>
            <a:endParaRPr lang="en-GB" i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35904E5-9085-4DCA-928A-C81EDD9B6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6755" y="1445750"/>
            <a:ext cx="7904762" cy="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251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C939D-FC16-4B30-80BC-CA4BB8C50B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Thank You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5C26B-F16A-437B-A0A1-67FC57D487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b="1" dirty="0"/>
              <a:t>Rasyid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endParaRPr lang="en-US" dirty="0"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Industrial Management Department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Center for Internet of Things Innovation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National Taiwan University of Science and Technology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2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47F4E-6F15-4F14-AFE9-A28FD7A2A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none">
            <a:spAutoFit/>
          </a:bodyPr>
          <a:lstStyle/>
          <a:p>
            <a:r>
              <a:rPr lang="en-US" dirty="0"/>
              <a:t>Check Points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BC91EF6-49EE-4C1E-9229-0E0C84A208D9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20770" y="827771"/>
            <a:ext cx="717430" cy="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1000AB-F91B-4981-B0CD-7256A5F42180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501108" y="827772"/>
            <a:ext cx="8600409" cy="933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BEDF777-DE8A-4B6B-AFB8-64759C277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982" y="1485622"/>
            <a:ext cx="10470036" cy="162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123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1268296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SETUP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5724C9-81E0-4765-8D80-FE7CA3AED825}"/>
              </a:ext>
            </a:extLst>
          </p:cNvPr>
          <p:cNvSpPr/>
          <p:nvPr/>
        </p:nvSpPr>
        <p:spPr>
          <a:xfrm>
            <a:off x="963012" y="1222021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1841875" y="1691747"/>
            <a:ext cx="3589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Initialize the program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8579831" y="889441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A7C37D8-D6FC-4F95-B148-84334A2936B6}"/>
              </a:ext>
            </a:extLst>
          </p:cNvPr>
          <p:cNvSpPr/>
          <p:nvPr/>
        </p:nvSpPr>
        <p:spPr>
          <a:xfrm>
            <a:off x="709839" y="239456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PROCESS FLOW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8AB73D3-08CA-436A-B5A3-CEC94B776EAF}"/>
              </a:ext>
            </a:extLst>
          </p:cNvPr>
          <p:cNvSpPr/>
          <p:nvPr/>
        </p:nvSpPr>
        <p:spPr>
          <a:xfrm>
            <a:off x="656397" y="3142769"/>
            <a:ext cx="751024" cy="2862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/>
                </a:solidFill>
              </a:rPr>
              <a:t>Go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7E3F668-81E6-4922-901F-F32852CC4D89}"/>
              </a:ext>
            </a:extLst>
          </p:cNvPr>
          <p:cNvSpPr/>
          <p:nvPr/>
        </p:nvSpPr>
        <p:spPr>
          <a:xfrm>
            <a:off x="1884694" y="3142770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tx1"/>
                </a:solidFill>
              </a:rPr>
              <a:t>Replication-read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5FEFF95-9B4B-46EC-A07E-B51E8A1E99C1}"/>
              </a:ext>
            </a:extLst>
          </p:cNvPr>
          <p:cNvCxnSpPr>
            <a:cxnSpLocks/>
            <a:stCxn id="15" idx="6"/>
            <a:endCxn id="16" idx="1"/>
          </p:cNvCxnSpPr>
          <p:nvPr/>
        </p:nvCxnSpPr>
        <p:spPr>
          <a:xfrm>
            <a:off x="1407420" y="3285884"/>
            <a:ext cx="4772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2551374-6F52-432B-A156-27C6A5D70F0B}"/>
              </a:ext>
            </a:extLst>
          </p:cNvPr>
          <p:cNvSpPr/>
          <p:nvPr/>
        </p:nvSpPr>
        <p:spPr>
          <a:xfrm>
            <a:off x="3222041" y="3127157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tx1"/>
                </a:solidFill>
              </a:rPr>
              <a:t>Delete-file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3985FA7-3711-448F-A15D-082476B85C2C}"/>
              </a:ext>
            </a:extLst>
          </p:cNvPr>
          <p:cNvSpPr/>
          <p:nvPr/>
        </p:nvSpPr>
        <p:spPr>
          <a:xfrm>
            <a:off x="1897707" y="3668939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tx1"/>
                </a:solidFill>
              </a:rPr>
              <a:t>Set </a:t>
            </a:r>
            <a:r>
              <a:rPr lang="en-US" sz="1100" dirty="0" err="1">
                <a:solidFill>
                  <a:schemeClr val="tx1"/>
                </a:solidFill>
              </a:rPr>
              <a:t>globals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BCF6507-3906-4987-8C61-A3EB946887E2}"/>
              </a:ext>
            </a:extLst>
          </p:cNvPr>
          <p:cNvSpPr/>
          <p:nvPr/>
        </p:nvSpPr>
        <p:spPr>
          <a:xfrm>
            <a:off x="3222041" y="3668939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tx1"/>
                </a:solidFill>
              </a:rPr>
              <a:t>Set-layout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CD080EB-A978-4C0C-AE80-ADC2FE3EB22C}"/>
              </a:ext>
            </a:extLst>
          </p:cNvPr>
          <p:cNvSpPr/>
          <p:nvPr/>
        </p:nvSpPr>
        <p:spPr>
          <a:xfrm>
            <a:off x="585027" y="3668939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tx1"/>
                </a:solidFill>
              </a:rPr>
              <a:t>Py:setup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DF8C09-F529-4879-8346-33C9A5F96357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2821074" y="3270272"/>
            <a:ext cx="400967" cy="1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05BFA3-9404-40E0-9212-3AD1615CE8FC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>
            <a:off x="3690231" y="3413387"/>
            <a:ext cx="0" cy="255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C023A0-ECAC-41F4-A894-78FA1342A368}"/>
              </a:ext>
            </a:extLst>
          </p:cNvPr>
          <p:cNvCxnSpPr>
            <a:cxnSpLocks/>
            <a:stCxn id="21" idx="1"/>
            <a:endCxn id="19" idx="3"/>
          </p:cNvCxnSpPr>
          <p:nvPr/>
        </p:nvCxnSpPr>
        <p:spPr>
          <a:xfrm flipH="1">
            <a:off x="2834087" y="3812054"/>
            <a:ext cx="3879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E2DEEEF-9F88-48DF-B310-E7ECBA085B88}"/>
              </a:ext>
            </a:extLst>
          </p:cNvPr>
          <p:cNvCxnSpPr>
            <a:cxnSpLocks/>
            <a:stCxn id="19" idx="1"/>
            <a:endCxn id="22" idx="3"/>
          </p:cNvCxnSpPr>
          <p:nvPr/>
        </p:nvCxnSpPr>
        <p:spPr>
          <a:xfrm flipH="1">
            <a:off x="1521407" y="3812054"/>
            <a:ext cx="376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D46B05A-7FC3-4982-A9C5-D012CDA533A5}"/>
              </a:ext>
            </a:extLst>
          </p:cNvPr>
          <p:cNvSpPr/>
          <p:nvPr/>
        </p:nvSpPr>
        <p:spPr>
          <a:xfrm>
            <a:off x="1897707" y="4210721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tx1"/>
                </a:solidFill>
              </a:rPr>
              <a:t>Generate-order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1FE5C8F-286A-4273-AF1D-F9DA301B6AF2}"/>
              </a:ext>
            </a:extLst>
          </p:cNvPr>
          <p:cNvSpPr/>
          <p:nvPr/>
        </p:nvSpPr>
        <p:spPr>
          <a:xfrm>
            <a:off x="3222041" y="4210721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/>
                </a:solidFill>
              </a:rPr>
              <a:t>Assign-order-to-pod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3ACDBAE-A98F-4EC7-8F1E-00C2B7AF375C}"/>
              </a:ext>
            </a:extLst>
          </p:cNvPr>
          <p:cNvSpPr/>
          <p:nvPr/>
        </p:nvSpPr>
        <p:spPr>
          <a:xfrm>
            <a:off x="585027" y="4210721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tx1"/>
                </a:solidFill>
              </a:rPr>
              <a:t>Output-show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5621CD4-C259-41EE-96D9-1BE41CC07AB3}"/>
              </a:ext>
            </a:extLst>
          </p:cNvPr>
          <p:cNvSpPr/>
          <p:nvPr/>
        </p:nvSpPr>
        <p:spPr>
          <a:xfrm>
            <a:off x="1915455" y="4726815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tx1"/>
                </a:solidFill>
              </a:rPr>
              <a:t>assigning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9BC425C-B46B-459B-B74B-38FED1C08833}"/>
              </a:ext>
            </a:extLst>
          </p:cNvPr>
          <p:cNvSpPr/>
          <p:nvPr/>
        </p:nvSpPr>
        <p:spPr>
          <a:xfrm>
            <a:off x="3239789" y="4726815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/>
                </a:solidFill>
              </a:rPr>
              <a:t>Place-</a:t>
            </a:r>
            <a:r>
              <a:rPr lang="en-US" sz="1050" dirty="0" err="1">
                <a:solidFill>
                  <a:schemeClr val="tx1"/>
                </a:solidFill>
              </a:rPr>
              <a:t>agv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E6D0BB8-945E-43A7-8982-F595FC5E7851}"/>
              </a:ext>
            </a:extLst>
          </p:cNvPr>
          <p:cNvSpPr/>
          <p:nvPr/>
        </p:nvSpPr>
        <p:spPr>
          <a:xfrm>
            <a:off x="602775" y="4726815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tx1"/>
                </a:solidFill>
              </a:rPr>
              <a:t>Reset-ticks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B34E15E-0FC0-4FAD-99F8-CFA8EFFD676A}"/>
              </a:ext>
            </a:extLst>
          </p:cNvPr>
          <p:cNvSpPr/>
          <p:nvPr/>
        </p:nvSpPr>
        <p:spPr>
          <a:xfrm>
            <a:off x="602775" y="5268597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tx1"/>
                </a:solidFill>
              </a:rPr>
              <a:t>ticks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DA431E1-8767-4709-A30F-6A0DB57B4A2B}"/>
              </a:ext>
            </a:extLst>
          </p:cNvPr>
          <p:cNvSpPr/>
          <p:nvPr/>
        </p:nvSpPr>
        <p:spPr>
          <a:xfrm>
            <a:off x="2008133" y="5262542"/>
            <a:ext cx="751024" cy="2862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9E97E80-C79C-4353-B1C0-ED4BE8D5277B}"/>
              </a:ext>
            </a:extLst>
          </p:cNvPr>
          <p:cNvCxnSpPr>
            <a:cxnSpLocks/>
            <a:stCxn id="29" idx="3"/>
            <a:endCxn id="27" idx="1"/>
          </p:cNvCxnSpPr>
          <p:nvPr/>
        </p:nvCxnSpPr>
        <p:spPr>
          <a:xfrm>
            <a:off x="1521407" y="4353836"/>
            <a:ext cx="376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17D79CF-90E8-43F3-8959-399C61EA1FE1}"/>
              </a:ext>
            </a:extLst>
          </p:cNvPr>
          <p:cNvCxnSpPr>
            <a:cxnSpLocks/>
            <a:stCxn id="33" idx="3"/>
            <a:endCxn id="34" idx="2"/>
          </p:cNvCxnSpPr>
          <p:nvPr/>
        </p:nvCxnSpPr>
        <p:spPr>
          <a:xfrm flipV="1">
            <a:off x="1539155" y="5405657"/>
            <a:ext cx="468978" cy="60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5B87B1-B193-4B86-8DAC-CC92AA9532F7}"/>
              </a:ext>
            </a:extLst>
          </p:cNvPr>
          <p:cNvCxnSpPr>
            <a:cxnSpLocks/>
            <a:stCxn id="31" idx="1"/>
            <a:endCxn id="30" idx="3"/>
          </p:cNvCxnSpPr>
          <p:nvPr/>
        </p:nvCxnSpPr>
        <p:spPr>
          <a:xfrm flipH="1">
            <a:off x="2851835" y="4869930"/>
            <a:ext cx="3879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CBDBB09-99EF-42DD-B07D-7B7A24A7A194}"/>
              </a:ext>
            </a:extLst>
          </p:cNvPr>
          <p:cNvCxnSpPr>
            <a:cxnSpLocks/>
            <a:stCxn id="30" idx="1"/>
            <a:endCxn id="32" idx="3"/>
          </p:cNvCxnSpPr>
          <p:nvPr/>
        </p:nvCxnSpPr>
        <p:spPr>
          <a:xfrm flipH="1">
            <a:off x="1539155" y="4869930"/>
            <a:ext cx="376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8032530-DABF-4AA6-9B64-222E7F68DE17}"/>
              </a:ext>
            </a:extLst>
          </p:cNvPr>
          <p:cNvCxnSpPr>
            <a:cxnSpLocks/>
            <a:stCxn id="22" idx="2"/>
            <a:endCxn id="29" idx="0"/>
          </p:cNvCxnSpPr>
          <p:nvPr/>
        </p:nvCxnSpPr>
        <p:spPr>
          <a:xfrm>
            <a:off x="1053217" y="3955169"/>
            <a:ext cx="0" cy="255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7444670-5F7A-4F79-8CC6-78F36503D480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2834087" y="4353836"/>
            <a:ext cx="3879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A40B42D-2AF9-4F8E-8507-BE578F7EC90B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>
            <a:off x="3690231" y="4496951"/>
            <a:ext cx="17748" cy="229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2E8AA08-127B-4F2E-9A78-4CE6B4EC0A48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1070965" y="5013045"/>
            <a:ext cx="0" cy="255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01A0F84-C5AF-4F47-B9D0-7A67C6203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5832" y="1347643"/>
            <a:ext cx="3248143" cy="2411988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A2FCC026-338C-4B8C-B152-98319C9EAF18}"/>
              </a:ext>
            </a:extLst>
          </p:cNvPr>
          <p:cNvSpPr/>
          <p:nvPr/>
        </p:nvSpPr>
        <p:spPr>
          <a:xfrm>
            <a:off x="5442830" y="3670993"/>
            <a:ext cx="2519529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EXPLANATION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34FEBCE-37D5-4D51-BA2D-6B7197463930}"/>
              </a:ext>
            </a:extLst>
          </p:cNvPr>
          <p:cNvSpPr txBox="1"/>
          <p:nvPr/>
        </p:nvSpPr>
        <p:spPr>
          <a:xfrm>
            <a:off x="5444279" y="4074789"/>
            <a:ext cx="6444261" cy="27699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ca: clear 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Call subfunction: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replication-read, delete-file, set-layout, set-</a:t>
            </a:r>
            <a:r>
              <a:rPr lang="en-US" dirty="0" err="1"/>
              <a:t>globals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py:setup</a:t>
            </a:r>
            <a:r>
              <a:rPr lang="en-US" dirty="0"/>
              <a:t> </a:t>
            </a:r>
            <a:r>
              <a:rPr lang="en-US" dirty="0" err="1"/>
              <a:t>py:python</a:t>
            </a:r>
            <a:r>
              <a:rPr lang="en-US" dirty="0"/>
              <a:t>: initialize python extension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output-show: Print something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Call subfunction: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generate-order, assign-order-to-pod, place-</a:t>
            </a:r>
            <a:r>
              <a:rPr lang="en-US" dirty="0" err="1"/>
              <a:t>agv</a:t>
            </a:r>
            <a:r>
              <a:rPr lang="en-US" dirty="0"/>
              <a:t>, assigning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reset-ticks: reset ticks to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tick: increase 1 tick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76234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469027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Replication-read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5724C9-81E0-4765-8D80-FE7CA3AED825}"/>
              </a:ext>
            </a:extLst>
          </p:cNvPr>
          <p:cNvSpPr/>
          <p:nvPr/>
        </p:nvSpPr>
        <p:spPr>
          <a:xfrm>
            <a:off x="963012" y="1222021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1841875" y="1691747"/>
            <a:ext cx="3589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Initialize replication value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323968" y="2216181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560389" y="2605516"/>
            <a:ext cx="533289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csv:from-file</a:t>
            </a:r>
            <a:r>
              <a:rPr lang="en-US" sz="1400" dirty="0"/>
              <a:t> “Replication.csv”: open file “Replication.csv”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Create variable </a:t>
            </a:r>
            <a:r>
              <a:rPr lang="en-US" sz="1400" dirty="0" err="1"/>
              <a:t>rep_item</a:t>
            </a:r>
            <a:r>
              <a:rPr lang="en-US" sz="1400" dirty="0"/>
              <a:t> and set the value to the first item of the csv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Set variable replication to the first item of </a:t>
            </a:r>
            <a:r>
              <a:rPr lang="en-US" sz="1400" dirty="0" err="1"/>
              <a:t>rep_item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Except: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Set replication to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43" name="Picture 2" descr="See the source image">
            <a:extLst>
              <a:ext uri="{FF2B5EF4-FFF2-40B4-BE49-F238E27FC236}">
                <a16:creationId xmlns:a16="http://schemas.microsoft.com/office/drawing/2014/main" id="{AD8099B5-327B-4791-B270-F693B5D80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7590" y="1510398"/>
            <a:ext cx="227496" cy="2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68D73C6-85EC-47B7-845E-AD8DA38EB7DC}"/>
              </a:ext>
            </a:extLst>
          </p:cNvPr>
          <p:cNvSpPr/>
          <p:nvPr/>
        </p:nvSpPr>
        <p:spPr>
          <a:xfrm>
            <a:off x="6829016" y="3091542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F290408-9744-4DCB-898B-13B57A4F0D01}"/>
              </a:ext>
            </a:extLst>
          </p:cNvPr>
          <p:cNvSpPr/>
          <p:nvPr/>
        </p:nvSpPr>
        <p:spPr>
          <a:xfrm>
            <a:off x="6829016" y="3582600"/>
            <a:ext cx="445669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carefully: </a:t>
            </a:r>
            <a:r>
              <a:rPr lang="en-GB" dirty="0"/>
              <a:t>carefully [ </a:t>
            </a:r>
            <a:r>
              <a:rPr lang="en-GB" i="1" dirty="0"/>
              <a:t>commands1</a:t>
            </a:r>
            <a:r>
              <a:rPr lang="en-GB" dirty="0"/>
              <a:t> ] [ </a:t>
            </a:r>
            <a:r>
              <a:rPr lang="en-GB" i="1" dirty="0"/>
              <a:t>commands2</a:t>
            </a:r>
            <a:r>
              <a:rPr lang="en-GB" dirty="0"/>
              <a:t> ]</a:t>
            </a:r>
            <a:endParaRPr lang="en-GB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let	: </a:t>
            </a:r>
            <a:r>
              <a:rPr lang="en-GB" dirty="0">
                <a:latin typeface="Calibri (Body)"/>
              </a:rPr>
              <a:t>let </a:t>
            </a:r>
            <a:r>
              <a:rPr lang="en-GB" i="1" dirty="0">
                <a:latin typeface="Calibri (Body)"/>
              </a:rPr>
              <a:t>variable value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item	: </a:t>
            </a:r>
            <a:r>
              <a:rPr lang="en-ID" i="0" dirty="0">
                <a:solidFill>
                  <a:srgbClr val="000000"/>
                </a:solidFill>
                <a:effectLst/>
              </a:rPr>
              <a:t>item </a:t>
            </a:r>
            <a:r>
              <a:rPr lang="en-ID" i="1" dirty="0">
                <a:solidFill>
                  <a:srgbClr val="000000"/>
                </a:solidFill>
                <a:effectLst/>
              </a:rPr>
              <a:t>index list</a:t>
            </a:r>
          </a:p>
          <a:p>
            <a:pPr lvl="2"/>
            <a:r>
              <a:rPr lang="en-ID" i="1" dirty="0">
                <a:solidFill>
                  <a:srgbClr val="000000"/>
                </a:solidFill>
              </a:rPr>
              <a:t>  </a:t>
            </a:r>
            <a:r>
              <a:rPr lang="en-ID" i="0" dirty="0">
                <a:solidFill>
                  <a:srgbClr val="000000"/>
                </a:solidFill>
                <a:effectLst/>
              </a:rPr>
              <a:t>item </a:t>
            </a:r>
            <a:r>
              <a:rPr lang="en-ID" i="1" dirty="0">
                <a:solidFill>
                  <a:srgbClr val="000000"/>
                </a:solidFill>
                <a:effectLst/>
              </a:rPr>
              <a:t>index string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set	: </a:t>
            </a:r>
            <a:r>
              <a:rPr lang="en-GB" dirty="0"/>
              <a:t>set </a:t>
            </a:r>
            <a:r>
              <a:rPr lang="en-GB" i="1" dirty="0"/>
              <a:t>variable value</a:t>
            </a:r>
            <a:br>
              <a:rPr lang="en-US" dirty="0"/>
            </a:br>
            <a:endParaRPr lang="en-US" dirty="0">
              <a:latin typeface="Calibri (Body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99872D-35BD-470E-A68C-F35E4743DA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427179"/>
            <a:ext cx="5669169" cy="389798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91A397E-A7F0-48C3-B30D-9FF226398610}"/>
              </a:ext>
            </a:extLst>
          </p:cNvPr>
          <p:cNvSpPr/>
          <p:nvPr/>
        </p:nvSpPr>
        <p:spPr>
          <a:xfrm>
            <a:off x="411573" y="4768304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ADDITIONAL FILES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F5482D-13B4-43C8-924F-4522BB71AD01}"/>
              </a:ext>
            </a:extLst>
          </p:cNvPr>
          <p:cNvSpPr/>
          <p:nvPr/>
        </p:nvSpPr>
        <p:spPr>
          <a:xfrm>
            <a:off x="523707" y="5166253"/>
            <a:ext cx="44566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CSV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Replication.csv: Read the value </a:t>
            </a:r>
            <a:r>
              <a:rPr lang="en-US">
                <a:latin typeface="Calibri (Body)"/>
              </a:rPr>
              <a:t>of replication</a:t>
            </a:r>
            <a:endParaRPr lang="en-US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299520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17274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Delete-file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5724C9-81E0-4765-8D80-FE7CA3AED825}"/>
              </a:ext>
            </a:extLst>
          </p:cNvPr>
          <p:cNvSpPr/>
          <p:nvPr/>
        </p:nvSpPr>
        <p:spPr>
          <a:xfrm>
            <a:off x="963012" y="1222021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1841875" y="1691747"/>
            <a:ext cx="3589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Delete opened file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323968" y="2216181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560389" y="2605516"/>
            <a:ext cx="533289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Try to delete for pairing.csv, orders.csv, item in pod.csv, Assigned_order_to_pod.csv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replication 0: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Try to delete robot cycle time.csv, throughput.csv, order cycle time.csv, stop and go.csv, replication.csv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Open file Assigned_order_to_pod.csv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Write empty value to Assigned_order_to_pod.csv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Close the Assigned_order_to_pod.csv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43" name="Picture 2" descr="See the source image">
            <a:extLst>
              <a:ext uri="{FF2B5EF4-FFF2-40B4-BE49-F238E27FC236}">
                <a16:creationId xmlns:a16="http://schemas.microsoft.com/office/drawing/2014/main" id="{AD8099B5-327B-4791-B270-F693B5D80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063" y="3017465"/>
            <a:ext cx="227496" cy="2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68D73C6-85EC-47B7-845E-AD8DA38EB7DC}"/>
              </a:ext>
            </a:extLst>
          </p:cNvPr>
          <p:cNvSpPr/>
          <p:nvPr/>
        </p:nvSpPr>
        <p:spPr>
          <a:xfrm>
            <a:off x="6470113" y="4145783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F290408-9744-4DCB-898B-13B57A4F0D01}"/>
              </a:ext>
            </a:extLst>
          </p:cNvPr>
          <p:cNvSpPr/>
          <p:nvPr/>
        </p:nvSpPr>
        <p:spPr>
          <a:xfrm>
            <a:off x="6470113" y="4636841"/>
            <a:ext cx="445669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file-delete: file-delete </a:t>
            </a:r>
            <a:r>
              <a:rPr lang="en-GB" i="1" dirty="0"/>
              <a:t>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file-type: file-type </a:t>
            </a:r>
            <a:r>
              <a:rPr lang="en-GB" i="1" dirty="0"/>
              <a:t>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if: if </a:t>
            </a:r>
            <a:r>
              <a:rPr lang="en-GB" dirty="0" err="1"/>
              <a:t>boolean</a:t>
            </a:r>
            <a:r>
              <a:rPr lang="en-GB" dirty="0"/>
              <a:t> [ </a:t>
            </a:r>
            <a:r>
              <a:rPr lang="en-GB" i="1" dirty="0"/>
              <a:t>commands</a:t>
            </a:r>
            <a:r>
              <a:rPr lang="en-GB" dirty="0"/>
              <a:t> 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file-open: file-open </a:t>
            </a:r>
            <a:r>
              <a:rPr lang="en-GB" i="1" dirty="0"/>
              <a:t>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file-close: file-close</a:t>
            </a:r>
            <a:br>
              <a:rPr lang="en-US" dirty="0"/>
            </a:br>
            <a:br>
              <a:rPr lang="en-US" dirty="0"/>
            </a:br>
            <a:endParaRPr lang="en-US" dirty="0">
              <a:latin typeface="Calibri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B2E074-39FB-4FDE-A6E4-09112A8619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3564" y="1349851"/>
            <a:ext cx="4012447" cy="199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142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42089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set-layout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5724C9-81E0-4765-8D80-FE7CA3AED825}"/>
              </a:ext>
            </a:extLst>
          </p:cNvPr>
          <p:cNvSpPr/>
          <p:nvPr/>
        </p:nvSpPr>
        <p:spPr>
          <a:xfrm>
            <a:off x="963012" y="1222021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1841875" y="1691747"/>
            <a:ext cx="3589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Initialize patches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323968" y="2216181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560389" y="2605516"/>
            <a:ext cx="5332897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Open layout file from csv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Create an array of integer with value form 0 to type-of-item and shuffle the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Initialize some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Set all patches color to 9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29606C-3AE6-4572-8F17-8C9935C25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6790" y="1354207"/>
            <a:ext cx="3503335" cy="1702325"/>
          </a:xfrm>
          <a:prstGeom prst="rect">
            <a:avLst/>
          </a:prstGeom>
        </p:spPr>
      </p:pic>
      <p:pic>
        <p:nvPicPr>
          <p:cNvPr id="43" name="Picture 2" descr="See the source image">
            <a:extLst>
              <a:ext uri="{FF2B5EF4-FFF2-40B4-BE49-F238E27FC236}">
                <a16:creationId xmlns:a16="http://schemas.microsoft.com/office/drawing/2014/main" id="{AD8099B5-327B-4791-B270-F693B5D80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858" y="1597001"/>
            <a:ext cx="227496" cy="2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68D73C6-85EC-47B7-845E-AD8DA38EB7DC}"/>
              </a:ext>
            </a:extLst>
          </p:cNvPr>
          <p:cNvSpPr/>
          <p:nvPr/>
        </p:nvSpPr>
        <p:spPr>
          <a:xfrm>
            <a:off x="6829016" y="3091542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F290408-9744-4DCB-898B-13B57A4F0D01}"/>
              </a:ext>
            </a:extLst>
          </p:cNvPr>
          <p:cNvSpPr/>
          <p:nvPr/>
        </p:nvSpPr>
        <p:spPr>
          <a:xfrm>
            <a:off x="6829016" y="3582600"/>
            <a:ext cx="445669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 (Body)"/>
              </a:rPr>
              <a:t>word	: word </a:t>
            </a:r>
            <a:r>
              <a:rPr lang="en-GB" i="1" dirty="0">
                <a:latin typeface="Calibri (Body)"/>
              </a:rPr>
              <a:t>value1 value2</a:t>
            </a:r>
          </a:p>
          <a:p>
            <a:pPr lvl="2"/>
            <a:r>
              <a:rPr lang="en-GB" i="1" dirty="0">
                <a:latin typeface="Calibri (Body)"/>
              </a:rPr>
              <a:t>  </a:t>
            </a:r>
            <a:r>
              <a:rPr lang="en-ID" i="0" dirty="0">
                <a:solidFill>
                  <a:srgbClr val="000000"/>
                </a:solidFill>
                <a:effectLst/>
                <a:latin typeface="Calibri (Body)"/>
              </a:rPr>
              <a:t>(word </a:t>
            </a:r>
            <a:r>
              <a:rPr lang="en-ID" i="1" dirty="0">
                <a:solidFill>
                  <a:srgbClr val="000000"/>
                </a:solidFill>
                <a:effectLst/>
                <a:latin typeface="Calibri (Body)"/>
              </a:rPr>
              <a:t>value1</a:t>
            </a:r>
            <a:r>
              <a:rPr lang="en-ID" i="0" dirty="0">
                <a:solidFill>
                  <a:srgbClr val="000000"/>
                </a:solidFill>
                <a:effectLst/>
                <a:latin typeface="Calibri (Body)"/>
              </a:rPr>
              <a:t> ...)</a:t>
            </a:r>
            <a:endParaRPr lang="en-GB" i="1" dirty="0">
              <a:latin typeface="Calibri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 (Body)"/>
              </a:rPr>
              <a:t>range	: </a:t>
            </a:r>
            <a:r>
              <a:rPr lang="en-GB" i="0" dirty="0">
                <a:solidFill>
                  <a:srgbClr val="000000"/>
                </a:solidFill>
                <a:effectLst/>
                <a:latin typeface="Calibri (Body)"/>
              </a:rPr>
              <a:t>range </a:t>
            </a:r>
            <a:r>
              <a:rPr lang="en-GB" i="1" dirty="0">
                <a:solidFill>
                  <a:srgbClr val="000000"/>
                </a:solidFill>
                <a:effectLst/>
                <a:latin typeface="Calibri (Body)"/>
              </a:rPr>
              <a:t>stop</a:t>
            </a:r>
          </a:p>
          <a:p>
            <a:pPr lvl="2"/>
            <a:r>
              <a:rPr lang="en-GB" i="0" dirty="0">
                <a:solidFill>
                  <a:srgbClr val="000000"/>
                </a:solidFill>
                <a:effectLst/>
                <a:latin typeface="Calibri (Body)"/>
              </a:rPr>
              <a:t>  (range </a:t>
            </a:r>
            <a:r>
              <a:rPr lang="en-GB" i="1" dirty="0">
                <a:solidFill>
                  <a:srgbClr val="000000"/>
                </a:solidFill>
                <a:effectLst/>
                <a:latin typeface="Calibri (Body)"/>
              </a:rPr>
              <a:t>start</a:t>
            </a:r>
            <a:r>
              <a:rPr lang="en-GB" i="0" dirty="0">
                <a:solidFill>
                  <a:srgbClr val="000000"/>
                </a:solidFill>
                <a:effectLst/>
                <a:latin typeface="Calibri (Body)"/>
              </a:rPr>
              <a:t> </a:t>
            </a:r>
            <a:r>
              <a:rPr lang="en-GB" i="1" dirty="0">
                <a:solidFill>
                  <a:srgbClr val="000000"/>
                </a:solidFill>
                <a:effectLst/>
                <a:latin typeface="Calibri (Body)"/>
              </a:rPr>
              <a:t>stop</a:t>
            </a:r>
            <a:r>
              <a:rPr lang="en-GB" i="0" dirty="0">
                <a:solidFill>
                  <a:srgbClr val="000000"/>
                </a:solidFill>
                <a:effectLst/>
                <a:latin typeface="Calibri (Body)"/>
              </a:rPr>
              <a:t>)</a:t>
            </a:r>
          </a:p>
          <a:p>
            <a:pPr lvl="2"/>
            <a:r>
              <a:rPr lang="en-GB" i="0" dirty="0">
                <a:solidFill>
                  <a:srgbClr val="000000"/>
                </a:solidFill>
                <a:effectLst/>
                <a:latin typeface="Calibri (Body)"/>
              </a:rPr>
              <a:t>  (range </a:t>
            </a:r>
            <a:r>
              <a:rPr lang="en-GB" i="1" dirty="0">
                <a:solidFill>
                  <a:srgbClr val="000000"/>
                </a:solidFill>
                <a:effectLst/>
                <a:latin typeface="Calibri (Body)"/>
              </a:rPr>
              <a:t>start</a:t>
            </a:r>
            <a:r>
              <a:rPr lang="en-GB" i="0" dirty="0">
                <a:solidFill>
                  <a:srgbClr val="000000"/>
                </a:solidFill>
                <a:effectLst/>
                <a:latin typeface="Calibri (Body)"/>
              </a:rPr>
              <a:t> </a:t>
            </a:r>
            <a:r>
              <a:rPr lang="en-GB" i="1" dirty="0">
                <a:solidFill>
                  <a:srgbClr val="000000"/>
                </a:solidFill>
                <a:effectLst/>
                <a:latin typeface="Calibri (Body)"/>
              </a:rPr>
              <a:t>stop</a:t>
            </a:r>
            <a:r>
              <a:rPr lang="en-GB" i="0" dirty="0">
                <a:solidFill>
                  <a:srgbClr val="000000"/>
                </a:solidFill>
                <a:effectLst/>
                <a:latin typeface="Calibri (Body)"/>
              </a:rPr>
              <a:t> </a:t>
            </a:r>
            <a:r>
              <a:rPr lang="en-GB" i="1" dirty="0">
                <a:solidFill>
                  <a:srgbClr val="000000"/>
                </a:solidFill>
                <a:effectLst/>
                <a:latin typeface="Calibri (Body)"/>
              </a:rPr>
              <a:t>step</a:t>
            </a:r>
            <a:r>
              <a:rPr lang="en-GB" i="0" dirty="0">
                <a:solidFill>
                  <a:srgbClr val="000000"/>
                </a:solidFill>
                <a:effectLst/>
                <a:latin typeface="Calibri (Body)"/>
              </a:rPr>
              <a:t>)</a:t>
            </a:r>
            <a:endParaRPr lang="en-GB" dirty="0">
              <a:latin typeface="Calibri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shuffle: </a:t>
            </a:r>
            <a:r>
              <a:rPr lang="en-GB" dirty="0">
                <a:latin typeface="Calibri (Body)"/>
              </a:rPr>
              <a:t>shuffle </a:t>
            </a:r>
            <a:r>
              <a:rPr lang="en-GB" i="1" dirty="0">
                <a:latin typeface="Calibri (Body)"/>
              </a:rPr>
              <a:t>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 (Body)"/>
              </a:rPr>
              <a:t>ask	: </a:t>
            </a:r>
            <a:r>
              <a:rPr lang="en-GB" i="0" dirty="0">
                <a:solidFill>
                  <a:srgbClr val="000000"/>
                </a:solidFill>
                <a:effectLst/>
              </a:rPr>
              <a:t>ask </a:t>
            </a:r>
            <a:r>
              <a:rPr lang="en-GB" i="1" dirty="0" err="1">
                <a:solidFill>
                  <a:srgbClr val="000000"/>
                </a:solidFill>
                <a:effectLst/>
              </a:rPr>
              <a:t>agentset</a:t>
            </a:r>
            <a:r>
              <a:rPr lang="en-GB" i="0" dirty="0">
                <a:solidFill>
                  <a:srgbClr val="000000"/>
                </a:solidFill>
                <a:effectLst/>
              </a:rPr>
              <a:t> [</a:t>
            </a:r>
            <a:r>
              <a:rPr lang="en-GB" i="1" dirty="0">
                <a:solidFill>
                  <a:srgbClr val="000000"/>
                </a:solidFill>
                <a:effectLst/>
              </a:rPr>
              <a:t>commands</a:t>
            </a:r>
            <a:r>
              <a:rPr lang="en-GB" i="0" dirty="0">
                <a:solidFill>
                  <a:srgbClr val="000000"/>
                </a:solidFill>
                <a:effectLst/>
              </a:rPr>
              <a:t>]</a:t>
            </a:r>
          </a:p>
          <a:p>
            <a:r>
              <a:rPr lang="en-GB" dirty="0">
                <a:solidFill>
                  <a:srgbClr val="000000"/>
                </a:solidFill>
              </a:rPr>
              <a:t>	  </a:t>
            </a:r>
            <a:r>
              <a:rPr lang="en-GB" i="0" dirty="0">
                <a:solidFill>
                  <a:srgbClr val="000000"/>
                </a:solidFill>
                <a:effectLst/>
              </a:rPr>
              <a:t>ask </a:t>
            </a:r>
            <a:r>
              <a:rPr lang="en-GB" i="1" dirty="0">
                <a:solidFill>
                  <a:srgbClr val="000000"/>
                </a:solidFill>
                <a:effectLst/>
              </a:rPr>
              <a:t>agent</a:t>
            </a:r>
            <a:r>
              <a:rPr lang="en-GB" i="0" dirty="0">
                <a:solidFill>
                  <a:srgbClr val="000000"/>
                </a:solidFill>
                <a:effectLst/>
              </a:rPr>
              <a:t> [</a:t>
            </a:r>
            <a:r>
              <a:rPr lang="en-GB" i="1" dirty="0">
                <a:solidFill>
                  <a:srgbClr val="000000"/>
                </a:solidFill>
                <a:effectLst/>
              </a:rPr>
              <a:t>commands</a:t>
            </a:r>
            <a:r>
              <a:rPr lang="en-GB" i="0" dirty="0">
                <a:solidFill>
                  <a:srgbClr val="000000"/>
                </a:solidFill>
                <a:effectLst/>
              </a:rPr>
              <a:t>]</a:t>
            </a:r>
            <a:br>
              <a:rPr lang="en-US" dirty="0"/>
            </a:br>
            <a:br>
              <a:rPr lang="en-US" dirty="0"/>
            </a:br>
            <a:endParaRPr lang="en-US" dirty="0">
              <a:latin typeface="Calibri (Body)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7BA91D9-C539-4581-8860-07C3274DA0A3}"/>
              </a:ext>
            </a:extLst>
          </p:cNvPr>
          <p:cNvSpPr/>
          <p:nvPr/>
        </p:nvSpPr>
        <p:spPr>
          <a:xfrm>
            <a:off x="436973" y="397156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ADDITIONAL FILES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7B8D17-09CC-42AB-9D19-D2E9C0445972}"/>
              </a:ext>
            </a:extLst>
          </p:cNvPr>
          <p:cNvSpPr/>
          <p:nvPr/>
        </p:nvSpPr>
        <p:spPr>
          <a:xfrm>
            <a:off x="549107" y="4369509"/>
            <a:ext cx="44566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CSV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 (Body)"/>
              </a:rPr>
              <a:t>csvmap</a:t>
            </a:r>
            <a:r>
              <a:rPr lang="en-US" dirty="0">
                <a:latin typeface="Calibri (Body)"/>
              </a:rPr>
              <a:t>: Read the value for each patch</a:t>
            </a:r>
          </a:p>
        </p:txBody>
      </p:sp>
    </p:spTree>
    <p:extLst>
      <p:ext uri="{BB962C8B-B14F-4D97-AF65-F5344CB8AC3E}">
        <p14:creationId xmlns:p14="http://schemas.microsoft.com/office/powerpoint/2010/main" val="1054014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42089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set-layout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5724C9-81E0-4765-8D80-FE7CA3AED825}"/>
              </a:ext>
            </a:extLst>
          </p:cNvPr>
          <p:cNvSpPr/>
          <p:nvPr/>
        </p:nvSpPr>
        <p:spPr>
          <a:xfrm>
            <a:off x="963012" y="1222021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1841875" y="1691747"/>
            <a:ext cx="3589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Initialize patches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365052" y="2252172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8661721" y="896561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353398" y="2641426"/>
            <a:ext cx="4909421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Iterate over patches</a:t>
            </a:r>
          </a:p>
          <a:p>
            <a:pPr lvl="1"/>
            <a:r>
              <a:rPr lang="en-US" sz="1400" dirty="0"/>
              <a:t>Check the value in current coordinate</a:t>
            </a:r>
          </a:p>
          <a:p>
            <a:pPr lvl="1"/>
            <a:r>
              <a:rPr lang="en-US" sz="1400" dirty="0" err="1"/>
              <a:t>Ifelse</a:t>
            </a:r>
            <a:r>
              <a:rPr lang="en-US" sz="1400" dirty="0"/>
              <a:t>:</a:t>
            </a:r>
          </a:p>
          <a:p>
            <a:pPr lvl="2"/>
            <a:r>
              <a:rPr lang="en-US" sz="1400" dirty="0"/>
              <a:t>Current item is pod:</a:t>
            </a:r>
          </a:p>
          <a:p>
            <a:pPr lvl="2"/>
            <a:r>
              <a:rPr lang="en-US" sz="1400" dirty="0"/>
              <a:t>	create new pod</a:t>
            </a:r>
          </a:p>
          <a:p>
            <a:pPr lvl="2"/>
            <a:r>
              <a:rPr lang="en-US" sz="1400" dirty="0"/>
              <a:t>	set the shape, color, and id of the patch</a:t>
            </a:r>
          </a:p>
          <a:p>
            <a:pPr lvl="2"/>
            <a:r>
              <a:rPr lang="en-US" sz="1400" dirty="0"/>
              <a:t>	Call Sub-Function: place-item</a:t>
            </a:r>
          </a:p>
          <a:p>
            <a:pPr lvl="2"/>
            <a:r>
              <a:rPr lang="en-US" sz="1400" dirty="0"/>
              <a:t>	set the meaning of the patch</a:t>
            </a:r>
          </a:p>
          <a:p>
            <a:pPr lvl="2"/>
            <a:r>
              <a:rPr lang="en-US" sz="1400" dirty="0"/>
              <a:t>	increment the total-pod  variable</a:t>
            </a:r>
          </a:p>
          <a:p>
            <a:pPr lvl="2"/>
            <a:r>
              <a:rPr lang="en-US" sz="1400" dirty="0"/>
              <a:t>Current item is empty:</a:t>
            </a:r>
          </a:p>
          <a:p>
            <a:pPr lvl="2"/>
            <a:r>
              <a:rPr lang="en-US" sz="1400" dirty="0"/>
              <a:t>	set current patch to empty</a:t>
            </a:r>
          </a:p>
          <a:p>
            <a:pPr lvl="1"/>
            <a:r>
              <a:rPr lang="en-US" sz="1400" dirty="0"/>
              <a:t>	</a:t>
            </a:r>
          </a:p>
          <a:p>
            <a:pPr lvl="1"/>
            <a:endParaRPr lang="en-US" sz="14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68D73C6-85EC-47B7-845E-AD8DA38EB7DC}"/>
              </a:ext>
            </a:extLst>
          </p:cNvPr>
          <p:cNvSpPr/>
          <p:nvPr/>
        </p:nvSpPr>
        <p:spPr>
          <a:xfrm>
            <a:off x="5593972" y="4321193"/>
            <a:ext cx="148544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F290408-9744-4DCB-898B-13B57A4F0D01}"/>
              </a:ext>
            </a:extLst>
          </p:cNvPr>
          <p:cNvSpPr/>
          <p:nvPr/>
        </p:nvSpPr>
        <p:spPr>
          <a:xfrm>
            <a:off x="5593972" y="4704914"/>
            <a:ext cx="60332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 (Body)"/>
              </a:rPr>
              <a:t>ifelse</a:t>
            </a:r>
            <a:r>
              <a:rPr lang="en-US" dirty="0">
                <a:latin typeface="Calibri (Body)"/>
              </a:rPr>
              <a:t>	: </a:t>
            </a:r>
            <a:r>
              <a:rPr lang="en-GB" dirty="0" err="1"/>
              <a:t>ifelse</a:t>
            </a:r>
            <a:r>
              <a:rPr lang="en-GB" dirty="0"/>
              <a:t> boolean1 [ commands1 ] [ </a:t>
            </a:r>
            <a:r>
              <a:rPr lang="en-GB" dirty="0" err="1"/>
              <a:t>elsecommands</a:t>
            </a:r>
            <a:r>
              <a:rPr lang="en-GB" dirty="0"/>
              <a:t> ]</a:t>
            </a:r>
          </a:p>
          <a:p>
            <a:pPr lvl="2"/>
            <a:r>
              <a:rPr lang="en-GB" dirty="0">
                <a:latin typeface="Calibri (Body)"/>
              </a:rPr>
              <a:t>  (</a:t>
            </a:r>
            <a:r>
              <a:rPr lang="en-GB" dirty="0" err="1">
                <a:latin typeface="Calibri (Body)"/>
              </a:rPr>
              <a:t>ifelse</a:t>
            </a:r>
            <a:r>
              <a:rPr lang="en-GB" dirty="0">
                <a:latin typeface="Calibri (Body)"/>
              </a:rPr>
              <a:t> </a:t>
            </a:r>
            <a:r>
              <a:rPr lang="en-GB" i="1" dirty="0">
                <a:latin typeface="Calibri (Body)"/>
              </a:rPr>
              <a:t>boolean1</a:t>
            </a:r>
            <a:r>
              <a:rPr lang="en-GB" dirty="0">
                <a:latin typeface="Calibri (Body)"/>
              </a:rPr>
              <a:t> [ </a:t>
            </a:r>
            <a:r>
              <a:rPr lang="en-GB" i="1" dirty="0">
                <a:latin typeface="Calibri (Body)"/>
              </a:rPr>
              <a:t>commands1</a:t>
            </a:r>
            <a:r>
              <a:rPr lang="en-GB" dirty="0">
                <a:latin typeface="Calibri (Body)"/>
              </a:rPr>
              <a:t> ] </a:t>
            </a:r>
            <a:r>
              <a:rPr lang="en-GB" i="1" dirty="0">
                <a:latin typeface="Calibri (Body)"/>
              </a:rPr>
              <a:t>boolean2</a:t>
            </a:r>
            <a:r>
              <a:rPr lang="en-GB" dirty="0">
                <a:latin typeface="Calibri (Body)"/>
              </a:rPr>
              <a:t> [</a:t>
            </a:r>
            <a:r>
              <a:rPr lang="en-GB" i="1" dirty="0">
                <a:latin typeface="Calibri (Body)"/>
              </a:rPr>
              <a:t>commands2</a:t>
            </a:r>
            <a:r>
              <a:rPr lang="en-GB" dirty="0">
                <a:latin typeface="Calibri (Body)"/>
              </a:rPr>
              <a:t> ] ... [ </a:t>
            </a:r>
            <a:r>
              <a:rPr lang="en-GB" i="1" dirty="0" err="1">
                <a:latin typeface="Calibri (Body)"/>
              </a:rPr>
              <a:t>elsecommands</a:t>
            </a:r>
            <a:r>
              <a:rPr lang="en-GB" dirty="0">
                <a:latin typeface="Calibri (Body)"/>
              </a:rPr>
              <a:t> 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sprout	: </a:t>
            </a:r>
            <a:r>
              <a:rPr lang="en-GB" dirty="0"/>
              <a:t>sprout </a:t>
            </a:r>
            <a:r>
              <a:rPr lang="en-GB" i="1" dirty="0"/>
              <a:t>number</a:t>
            </a:r>
            <a:r>
              <a:rPr lang="en-GB" dirty="0"/>
              <a:t> [ </a:t>
            </a:r>
            <a:r>
              <a:rPr lang="en-GB" i="1" dirty="0"/>
              <a:t>commands</a:t>
            </a:r>
            <a:r>
              <a:rPr lang="en-GB" dirty="0"/>
              <a:t> ]</a:t>
            </a:r>
          </a:p>
          <a:p>
            <a:pPr lvl="1"/>
            <a:r>
              <a:rPr lang="en-GB" dirty="0"/>
              <a:t>	  sprout-&lt;</a:t>
            </a:r>
            <a:r>
              <a:rPr lang="en-GB" i="1" dirty="0"/>
              <a:t>breeds</a:t>
            </a:r>
            <a:r>
              <a:rPr lang="en-GB" dirty="0"/>
              <a:t>&gt; </a:t>
            </a:r>
            <a:r>
              <a:rPr lang="en-GB" i="1" dirty="0"/>
              <a:t>number</a:t>
            </a:r>
            <a:r>
              <a:rPr lang="en-GB" dirty="0"/>
              <a:t> [ </a:t>
            </a:r>
            <a:r>
              <a:rPr lang="en-GB" i="1" dirty="0"/>
              <a:t>commands</a:t>
            </a:r>
            <a:r>
              <a:rPr lang="en-GB" dirty="0"/>
              <a:t> ]</a:t>
            </a:r>
          </a:p>
          <a:p>
            <a:pPr lvl="2"/>
            <a:endParaRPr lang="en-US" dirty="0">
              <a:latin typeface="Calibri (Body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F49FFA-0CEF-4FD9-8FAC-4C0C067B2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0399" y="1310150"/>
            <a:ext cx="3474728" cy="339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4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34907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Place-item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5724C9-81E0-4765-8D80-FE7CA3AED825}"/>
              </a:ext>
            </a:extLst>
          </p:cNvPr>
          <p:cNvSpPr/>
          <p:nvPr/>
        </p:nvSpPr>
        <p:spPr>
          <a:xfrm>
            <a:off x="963012" y="1222021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SUBFUNCTION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1841875" y="1691747"/>
            <a:ext cx="3589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Place items in a pod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365052" y="2252172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8661721" y="896561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353398" y="2641426"/>
            <a:ext cx="7033336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Ask pod with specific id</a:t>
            </a:r>
          </a:p>
          <a:p>
            <a:pPr lvl="1"/>
            <a:r>
              <a:rPr lang="en-US" sz="1400" dirty="0"/>
              <a:t>Loop </a:t>
            </a:r>
            <a:r>
              <a:rPr lang="en-US" sz="1400" dirty="0" err="1"/>
              <a:t>sku</a:t>
            </a:r>
            <a:r>
              <a:rPr lang="en-US" sz="1400" dirty="0"/>
              <a:t>-per-pod times</a:t>
            </a:r>
          </a:p>
          <a:p>
            <a:pPr lvl="1"/>
            <a:r>
              <a:rPr lang="en-US" sz="1400" dirty="0"/>
              <a:t>	get item-now </a:t>
            </a:r>
            <a:r>
              <a:rPr lang="en-US" sz="1400" dirty="0" err="1"/>
              <a:t>th</a:t>
            </a:r>
            <a:r>
              <a:rPr lang="en-US" sz="1400" dirty="0"/>
              <a:t> index of </a:t>
            </a:r>
            <a:r>
              <a:rPr lang="en-US" sz="1400" dirty="0" err="1"/>
              <a:t>sku</a:t>
            </a:r>
            <a:r>
              <a:rPr lang="en-US" sz="1400" dirty="0"/>
              <a:t>-shuffle</a:t>
            </a:r>
          </a:p>
          <a:p>
            <a:pPr lvl="1"/>
            <a:r>
              <a:rPr lang="en-US" sz="1400" dirty="0"/>
              <a:t>	</a:t>
            </a:r>
            <a:r>
              <a:rPr lang="en-GB" sz="1400" dirty="0"/>
              <a:t>generate random number 5~15 with Poisson distribution for item qty in pod</a:t>
            </a:r>
          </a:p>
          <a:p>
            <a:pPr lvl="1"/>
            <a:r>
              <a:rPr lang="en-GB" sz="1400" dirty="0"/>
              <a:t>	insert item-type, qty, due, and qty into </a:t>
            </a:r>
            <a:r>
              <a:rPr lang="en-GB" sz="1400" dirty="0" err="1"/>
              <a:t>sku</a:t>
            </a:r>
            <a:endParaRPr lang="en-GB" sz="1400" dirty="0"/>
          </a:p>
          <a:p>
            <a:pPr lvl="1"/>
            <a:r>
              <a:rPr lang="en-GB" sz="1400" dirty="0"/>
              <a:t>	insert </a:t>
            </a:r>
            <a:r>
              <a:rPr lang="en-GB" sz="1400" dirty="0" err="1"/>
              <a:t>sku</a:t>
            </a:r>
            <a:r>
              <a:rPr lang="en-GB" sz="1400" dirty="0"/>
              <a:t> into items</a:t>
            </a:r>
          </a:p>
          <a:p>
            <a:pPr lvl="1"/>
            <a:r>
              <a:rPr lang="en-GB" sz="1400" dirty="0"/>
              <a:t>	</a:t>
            </a:r>
          </a:p>
          <a:p>
            <a:pPr lvl="1"/>
            <a:r>
              <a:rPr lang="en-GB" sz="1400" dirty="0"/>
              <a:t>	open file “</a:t>
            </a:r>
            <a:r>
              <a:rPr lang="en-GB" sz="1400" dirty="0" err="1"/>
              <a:t>itemin</a:t>
            </a:r>
            <a:r>
              <a:rPr lang="en-GB" sz="1400" dirty="0"/>
              <a:t> pod.csv”</a:t>
            </a:r>
          </a:p>
          <a:p>
            <a:pPr lvl="1"/>
            <a:r>
              <a:rPr lang="en-GB" sz="1400" dirty="0"/>
              <a:t>	write pod-id, item-type, qty, due, and qty into the file</a:t>
            </a:r>
          </a:p>
          <a:p>
            <a:pPr lvl="1"/>
            <a:r>
              <a:rPr lang="en-GB" sz="1400" dirty="0"/>
              <a:t>	close file</a:t>
            </a:r>
          </a:p>
          <a:p>
            <a:pPr lvl="1"/>
            <a:r>
              <a:rPr lang="en-GB" sz="1400" dirty="0"/>
              <a:t>	iterate loop</a:t>
            </a:r>
          </a:p>
          <a:p>
            <a:pPr lvl="1"/>
            <a:r>
              <a:rPr lang="en-GB" sz="1400" dirty="0"/>
              <a:t>	iterate item-now and set item-now to 0 if item-now equal to length of </a:t>
            </a:r>
            <a:r>
              <a:rPr lang="en-GB" sz="1400" dirty="0" err="1"/>
              <a:t>sku</a:t>
            </a:r>
            <a:r>
              <a:rPr lang="en-GB" sz="1400" dirty="0"/>
              <a:t>-shuffle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AC5E3B-2F36-4A4A-BAFD-A52806752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3839" y="1342866"/>
            <a:ext cx="4363335" cy="351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311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42089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set-layout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5724C9-81E0-4765-8D80-FE7CA3AED825}"/>
              </a:ext>
            </a:extLst>
          </p:cNvPr>
          <p:cNvSpPr/>
          <p:nvPr/>
        </p:nvSpPr>
        <p:spPr>
          <a:xfrm>
            <a:off x="963012" y="1222021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1841875" y="1691747"/>
            <a:ext cx="3589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Initialize patches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365052" y="2252172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01473" y="2641507"/>
            <a:ext cx="511749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Still iterating over patches like previous slide</a:t>
            </a:r>
          </a:p>
          <a:p>
            <a:pPr lvl="1"/>
            <a:r>
              <a:rPr lang="en-US" sz="1400" dirty="0"/>
              <a:t>Still </a:t>
            </a:r>
            <a:r>
              <a:rPr lang="en-US" sz="1400" dirty="0" err="1"/>
              <a:t>ifelse</a:t>
            </a:r>
            <a:r>
              <a:rPr lang="en-US" sz="1400" dirty="0"/>
              <a:t> from previous slide:</a:t>
            </a:r>
          </a:p>
          <a:p>
            <a:pPr lvl="1"/>
            <a:r>
              <a:rPr lang="en-US" sz="1400" dirty="0"/>
              <a:t>	Current item is pic:</a:t>
            </a:r>
          </a:p>
          <a:p>
            <a:pPr lvl="2"/>
            <a:r>
              <a:rPr lang="en-US" sz="1400" dirty="0"/>
              <a:t>	set current patch to picking station</a:t>
            </a:r>
          </a:p>
          <a:p>
            <a:pPr lvl="2"/>
            <a:r>
              <a:rPr lang="en-US" sz="1400" dirty="0"/>
              <a:t>Current item is rep:</a:t>
            </a:r>
          </a:p>
          <a:p>
            <a:pPr lvl="2"/>
            <a:r>
              <a:rPr lang="en-US" sz="1400" dirty="0"/>
              <a:t>	set current patch to replenishment station</a:t>
            </a:r>
          </a:p>
          <a:p>
            <a:pPr lvl="2"/>
            <a:r>
              <a:rPr lang="en-US" sz="1400" dirty="0"/>
              <a:t>	stamp to draw the shape in the drawing</a:t>
            </a:r>
          </a:p>
          <a:p>
            <a:pPr lvl="2"/>
            <a:r>
              <a:rPr lang="en-US" sz="1400" dirty="0"/>
              <a:t>	die to erase the turtle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F290408-9744-4DCB-898B-13B57A4F0D01}"/>
              </a:ext>
            </a:extLst>
          </p:cNvPr>
          <p:cNvSpPr/>
          <p:nvPr/>
        </p:nvSpPr>
        <p:spPr>
          <a:xfrm>
            <a:off x="5838038" y="5239965"/>
            <a:ext cx="49146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stamp	: s</a:t>
            </a:r>
            <a:r>
              <a:rPr lang="en-GB" dirty="0"/>
              <a:t>tamp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die	: </a:t>
            </a:r>
            <a:r>
              <a:rPr lang="en-GB" dirty="0"/>
              <a:t>die</a:t>
            </a:r>
          </a:p>
          <a:p>
            <a:pPr lvl="1"/>
            <a:endParaRPr lang="en-US" dirty="0">
              <a:latin typeface="Calibri (Body)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2388C2-AD1F-44F1-A0D2-A0EA4264B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420" y="1415551"/>
            <a:ext cx="5290107" cy="3357688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802B92E-0BBF-4D57-9A3D-FE1837456407}"/>
              </a:ext>
            </a:extLst>
          </p:cNvPr>
          <p:cNvSpPr/>
          <p:nvPr/>
        </p:nvSpPr>
        <p:spPr>
          <a:xfrm>
            <a:off x="5838038" y="4864509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</p:spTree>
    <p:extLst>
      <p:ext uri="{BB962C8B-B14F-4D97-AF65-F5344CB8AC3E}">
        <p14:creationId xmlns:p14="http://schemas.microsoft.com/office/powerpoint/2010/main" val="338236995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5428</TotalTime>
  <Words>835</Words>
  <Application>Microsoft Office PowerPoint</Application>
  <PresentationFormat>Widescreen</PresentationFormat>
  <Paragraphs>186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(Body)</vt:lpstr>
      <vt:lpstr>Calibri Light</vt:lpstr>
      <vt:lpstr>1_Office Theme</vt:lpstr>
      <vt:lpstr>KIVA Introduction NETLOGO</vt:lpstr>
      <vt:lpstr>Check Points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Yonathan Joe</dc:creator>
  <cp:lastModifiedBy>Rasyid Fajar</cp:lastModifiedBy>
  <cp:revision>164</cp:revision>
  <dcterms:created xsi:type="dcterms:W3CDTF">2020-02-19T07:27:02Z</dcterms:created>
  <dcterms:modified xsi:type="dcterms:W3CDTF">2020-12-24T02:43:35Z</dcterms:modified>
</cp:coreProperties>
</file>